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1.1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1,'-2'1,"-1"0,2 0,-1 0,0 0,0 0,0 1,1-1,-1 1,0 0,1-1,0 1,-3 3,-7 7,-3 2,0 1,-22 29,13-14,-41 43,54-60,0 0,2 0,-14 28,3-6,18-33,-69 108,54-88,0 0,1 1,2 0,-17 38,26-51,-1 0,0 0,-1-1,-10 13,9-13,1 1,-1 0,-7 17,-31 81,39-89,-2-1,0 0,-1 0,-12 17,14-22,1-1,1 1,0 1,-4 17,-11 29,16-48,0-1,1 1,1 0,0 0,0 1,1 21,0-17,0-1,-6 32,0-9,1 0,3 1,1 0,5 56,-1-10,-1-58,2-1,1 1,11 37,-8-37,-1-1,-1 1,1 39,-8-32,-1-1,-9 37,4-24,3-23,-2 1,-1-1,-21 44,16-38,1-7,-1-1,0 0,-2 0,-23 25,-25 37,59-76,0 0,0 0,1 1,-3 11,3-10,0-1,-1 1,-7 14,-1-2,2 0,1 1,-13 46,2-3,15-48,0 0,2 0,0 1,2-1,0 35,-1 13,-1-47,-1 0,0 0,-2 0,-8 20,-2 8,-14 32,19-52,-15 54,5-10,19-59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4.0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0,'-1'14,"0"0,-1 0,-1 0,0 0,0-1,-9 20,0 1,8-18,1-1,-3 27,5-27,-1-1,-1 0,-7 24,-69 196,51-141,9-25,5-23,7-21,0-1,-2 1,-12 22,2-6,2 0,-13 46,-17 39,38-102,2-1,-9 41,11-39,-1-1,-15 41,17-54,1 0,0 1,0 0,1-1,1 1,0 17,0-13,-1 0,-4 23,-22 97,17-85,2 0,-2 51,9-44,-10 101,-2-81,7-45,1 0,-2 56,8-47,-1 1,-10 60,0-22,-2 13,6-65,-1 4,2 0,1-1,-2 45,7-53,-1 0,-1 0,-8 35,6-31,0 0,2-1,1 1,3 27,-3 55,-3-82,-1 0,-10 28,13-46,-36 87,34-79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5.1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1,'-2'27,"-1"1,-2-1,0 0,-14 41,4-28,11-29,0 0,0 0,1 0,0 1,-1 18,2-17,0 0,-1 0,-1-1,1 1,-2-1,-11 22,10-21,0 1,1-1,0 1,1 0,-3 17,2-4,-1 0,-12 35,8-28,-10 48,13-50,-22 60,11-41,-13 61,18-61,9-33,1 1,-1 24,3-26,0-1,-2 0,0 0,-5 16,0-4,2-1,1 1,-4 52,7-57,-8 40,6-45,1 1,-1 21,2-23,0 0,-1 0,-1-1,-8 24,6-23,1 1,1-1,-4 34,5-30,0-1,-1 1,-1-1,-1 1,-10 20,-7 25,-16 95,6-20,-21 71,25-112,28-95,2-5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6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0,'2'83,"-4"92,-21-58,18-94,-13 37,-4 19,2 14,-8 48,23-114,-2 1,-15 41,14-48,1 1,0 1,2-1,-4 42,6-42,0-1,-1 0,-10 31,8-32,1 0,0 0,-2 41,7-2,0-31,0-1,-2 1,-9 48,0-8,9-49,-1-1,-1 0,-11 34,9-36,1 0,1-1,1 1,0 1,-1 25,5 86,2-51,-3-51,-1 0,-1 0,-9 47,7-53,2-1,0 0,1 28,1-28,0-1,-1 0,-8 36,2-14,1-1,2 1,2 1,5 66,0-16,-4-87,1-3,0-1,0 0,-1 1,1-1,0 1,0-1,0 1,0-1,0 1,0-1,0 1,0-1,0 1,0-1,0 1,0-1,0 0,0 1,0-1,0 1,1-1,-1 1,0-1,0 1,0-1,1 0,-1 1,0-1,1 0,-1 1,0-1,1 0,-1 1,0-1,1 0,0 1,4-5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7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1,'-2'14,"0"-1,-1 1,-1 0,0-1,-1 0,-9 17,9-18,-60 135,53-115,6-16,0 1,-5 22,4-10,-1-2,-2 1,-21 43,27-59,0 0,0 1,1-1,1 0,0 1,0 16,2-14,-2-1,0 1,0-1,-9 24,0-2,2 0,1 0,-4 45,10-63,-5 26,-1-1,-2-1,-2 0,-34 80,40-106,0 1,1-1,-3 24,-6 18,-4 22,15-58,-2-1,0 0,-15 37,11-37,1 0,0 1,2-1,-6 41,8-46,0 0,0-1,-8 17,-8 29,14-42,0-1,-1 1,-10 19,-8 17,-1 28,15-48,-17 40,15-44,0 1,2 0,-9 48,-3 20,13-60,-7 50,15-71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30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0,'1'56,"0"-2,-2 0,-14 87,11-120,-6 28,2 2,-3 84,12-109,-2-1,-1 1,-9 46,-24 129,13-62,12-90,6-34,1 1,-2 22,2-15,-1 1,-1-1,-1 0,-11 27,9-26,0 1,1 0,-4 36,7-34,-1 0,-2-1,-12 35,10-34,0-1,3 1,-5 32,8-44,1-1,-2 0,0 0,-8 18,-1 6,9-22,0 0,2 0,0 0,0 20,2-21,-1-1,0 1,-1-1,-1 1,-8 26,-1-13,6-13,-1-1,2 1,0 0,1 0,0 0,1 1,-1 22,4-31,-1-1,0 1,0-1,-1 1,1-1,-2 1,1-1,-1 0,-4 7,-36 52,10-19,10-8,12-18,-1 0,-1-2,-1 1,-17 17,18-21,1 0,0 0,-10 20,-21 27,27-42,0 1,1 1,1 0,-21 45,10-23,18-32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32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0,'0'723,"-1"-705,-1 0,-7 30,5-29,0 0,0 22,4-37,0 23,-1 0,-2 0,0-1,-15 52,13-55,0-1,1 1,1 0,1 45,-1 3,1-58,0-1,-1 0,-1 0,0 0,-1 0,-10 20,9-21,0 0,2 0,-1 0,1 0,1 1,0 0,-1 14,2 40,2-41,-1 0,-1-1,-6 32,-16 60,13-53,10-46,-2 0,0 0,-10 28,-18 27,19-46,0 2,2-1,1 1,-8 42,13-45,-1-1,-1 0,-2 0,-19 43,6-8,16-43,-1 0,-14 29,-19 30,-18 31,37-80,12-14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1,'-2'1,"-1"0,2 0,-1 0,0 0,0 0,0 1,1-1,-1 1,0 0,1-1,0 1,-3 3,-7 7,-3 2,0 1,-22 29,13-14,-41 43,54-60,0 0,2 0,-14 28,3-6,18-33,-69 108,54-88,0 0,1 1,2 0,-17 38,26-51,-1 0,0 0,-1-1,-10 13,9-13,1 1,-1 0,-7 17,-31 81,39-89,-2-1,0 0,-1 0,-12 17,14-22,1-1,1 1,0 1,-4 17,-11 29,16-48,0-1,1 1,1 0,0 0,0 1,1 21,0-17,0-1,-6 32,0-9,1 0,3 1,1 0,5 56,-1-10,-1-58,2-1,1 1,11 37,-8-37,-1-1,-1 1,1 39,-8-32,-1-1,-9 37,4-24,3-23,-2 1,-1-1,-21 44,16-38,1-7,-1-1,0 0,-2 0,-23 25,-25 37,59-76,0 0,0 0,1 1,-3 11,3-10,0-1,-1 1,-7 14,-1-2,2 0,1 1,-13 46,2-3,15-48,0 0,2 0,0 1,2-1,0 35,-1 13,-1-47,-1 0,0 0,-2 0,-8 20,-2 8,-14 32,19-52,-15 54,5-10,19-59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0,'-1'1,"0"-1,1 0,-1 0,0 1,0-1,0 1,1-1,-1 1,0-1,1 1,-1-1,0 1,1 0,-1-1,1 1,-1 0,1-1,-1 1,1 0,-1 0,1 0,0-1,-1 1,1 2,-8 28,4-16,-13 32,2-6,-16 65,-17 57,38-124,-16 37,13-40,-10 48,-4 11,5-24,-21 88,-13 40,31-114,-4 5,-13 50,7-2,30-116,-1-2,-17 39,16-44,1 1,0 0,1 0,1 1,0 0,-1 19,4 8,1-18,-2-1,0 1,-6 25,4-30,1 0,0 43,3-45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1,'-2'0,"1"0,-1 1,1-1,-1 1,1-1,-1 1,1 0,-1-1,1 1,0 0,-1 0,1 0,0 0,0 0,0 0,0 1,-2 1,-17 27,9-13,4-7,2-1,-1 1,2 0,-1 0,1 1,-5 18,7-18,-2 0,1 0,-2-1,1 1,-1-1,-9 13,7-11,0 0,1 0,0 1,1 0,1 0,-5 20,-5 16,-39 86,-25 80,67-182,-27 58,23-57,-15 46,0 28,-32 35,43-90,10-30,1 0,-8 42,12-45,-1-1,-9 23,8-23,0-1,-5 28,2 6,3-23,-3 53,9-74,-1-1,0 1,-1-1,0 1,0-1,0 0,-1 1,-6 9,-3 11,-2 23,12-42,0 0,-1 0,0 0,0 0,-1 0,-4 8,0-5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0,'-3'2,"0"-1,-1 1,1-1,0 1,1 0,-1 0,0 0,0 1,1-1,-1 1,-2 3,-4 3,4-4,-1 2,1-1,0 0,0 1,1 0,0 0,0 1,1-1,-1 1,2-1,-4 17,-6 11,12-33,-6 13,0 0,1 1,1 0,1 0,0 0,0 20,2-21,-2-1,1 0,-2 0,1 0,-2 0,-11 24,8-22,2-1,0 2,1-1,-4 28,9-43,-2 17,0 0,-1 0,-1-1,0 1,-13 29,12-31,0 0,1 0,0 0,2 1,-2 17,-2 19,-8 9,8-39,1 0,-3 34,6-39,-2 1,0-1,0 0,-2 0,-10 23,6-18,2 1,-7 31,11-38,-1 1,-9 20,-9 29,13-32,-1-2,-19 39,17-42,-10 13,18-34,-1 0,2 0,-1 0,-5 20,5-14,0 0,-1-1,-14 25,13-26,0 1,1 0,-8 26,10-30,1 1,-1-1,-7 11,7-13,0 0,1 0,-1 0,2 0,-5 17,4-5,-2-1,-1 1,0-1,-1-1,-18 34,22-46,-4 12,0 0,2 0,-4 21,5-23,-14 81,13-82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2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0,'-1'1,"0"-1,1 0,-1 0,0 1,0-1,0 1,1-1,-1 1,0-1,1 1,-1-1,0 1,1 0,-1-1,1 1,-1 0,1-1,-1 1,1 0,-1 0,1 0,0-1,-1 1,1 2,-8 28,4-16,-13 32,2-6,-16 65,-17 57,38-124,-16 37,13-40,-10 48,-4 11,5-24,-21 88,-13 40,31-114,-4 5,-13 50,7-2,30-116,-1-2,-17 39,16-44,1 1,0 0,1 0,1 1,0 0,-1 19,4 8,1-18,-2-1,0 1,-6 25,4-30,1 0,0 43,3-45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0,'-4'0,"1"0,-1 0,1 0,-1 1,0-1,1 1,-1 0,1 0,-1 0,1 0,0 1,-1-1,1 1,0 0,0 0,0 0,0 0,0 1,1-1,-1 1,1 0,-1-1,1 1,0 0,-2 5,-27 35,24-34,0 0,0 0,1 0,1 1,-1 0,-4 13,4-8,-1-1,0 0,-1-1,0 0,-21 24,-16 26,-1 25,-63 165,69-108,29-117,3-12,2 1,0 0,1 0,1 0,-4 29,7-34,-1 1,-1-1,0 0,0 0,-8 17,-2 7,0 21,12-48,0 0,-1 0,0 0,-1 0,0 0,0-1,-1 1,0-1,-9 14,3-7,0 2,1-1,-13 35,-13 24,34-73,-62 117,16-25,22-42,17-35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1,'0'15,"0"0,-1 0,-1 0,0 0,-1 0,-1 0,0-1,-1 1,-1-1,0-1,-8 14,4-8,1 1,-9 32,11-31,-1-1,-15 29,-2 0,-29 79,-7 17,18-43,-20 41,52-117,0 0,-7 28,0 0,3-2,11-37,0-1,-1 0,-13 28,7-21,2 1,-11 35,-9 22,10-32,16-35,-2-1,1 0,-1 0,-1 0,-12 17,13-19,0 0,1-1,0 2,0-1,1 0,0 1,0 0,1-1,1 1,-1 16,0-11,0 0,-1 0,-8 25,6-28,1 0,1 0,-4 25,5-19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1,'-1'7,"1"0,-1 1,0-1,-1 0,0 0,0 0,-1 0,1 0,-5 7,-5 6,-21 29,5-8,-9 12,23-35,1 0,1 2,-12 22,-11 24,23-47,1 1,-10 27,-83 204,92-220,-21 46,24-58,-12 40,15-40,-1 0,-14 28,12-28,0 1,-6 22,-8 20,14-40,0 0,2 1,1 0,-5 36,5-28,-10 30,9-38,2 0,0 0,-2 27,4-29,-1 1,-1-1,-1 0,0-1,-13 26,5-11,-9 25,-40 115,59-164,-1 0,-1 0,-11 18,10-17,0-1,-10 24,13-24,-1-1,0 0,-1 0,-9 11,11-15,-1 0,1 1,0-1,0 1,0 0,1 0,0 0,1 1,0-1,0 1,-1 11,2 0,0-4,1 0,-2 0,0 0,-1-1,0 1,-1-1,-9 21,9-22,-1 0,2 0,0 0,-3 26,4-23,0 0,-2 0,-6 20,-76 224,78-224,5-21,-1-1,0 1,-1-1,-11 22,-120 213,132-241,1 1,0-1,0 1,1-1,0 1,-1 11,-6 23,4-28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2651 1,'2'83,"-4"91,0-163,0 0,-1 0,0 0,-9 19,7-18,0 1,1-1,-3 17,-2 7,0 1,-3-2,-27 60,3-9,-105 251,108-231,18-55,-8 3,17-42,0 0,-7 23,-3 18,-4-1,-1-1,-31 52,38-72,-12 38,15-39,-22 44,26-57,0-1,-6 19,10-22,-1-1,-1 0,0 0,-1-1,-13 21,15-25,0-1,0 1,1 0,0 0,0 0,-3 13,4-12,0 1,-1-1,-1 0,-6 13,1-5,0 1,-10 30,-11 22,17-44,-12 37,2-6,2-5,12-27,-18 34,14-33,-14 41,10-22,-2 16,16-47,-1 0,0 0,-1 0,-1 0,-7 11,-83 157,53-106,28-52,-15 31,17-29,-33 47,33-53,0 0,1 1,-18 42,27-54,-1-1,0 0,-1 0,0 0,0 0,-7 7,-15 21,25-32,-101 147,0 1,67-95,-60 90,69-104,-88 151,90-145,13-28,2 1,0 0,1 0,-9 38,15-52,1 0,-1 0,0 0,-1-1,1 1,-1-1,-5 6,3-5,2 1,-1-1,1 0,0 1,-4 11,3-2,-2 1,0-1,-11 20,13-26,0 0,1 0,1 1,0 0,-3 21,4-18,-1 0,0 0,-7 15,5-17,-4 9,0 0,1 1,-6 38,5-19,-15 46,2-8,10-26,4-20,-18 57,21-77,2-1,-5 27,7-28,-2 0,1-1,-1 1,-1-1,-5 12,-12 36,19-51,0 1,-1-1,0 1,0-1,-1 0,0 0,-1-1,0 1,-6 6,6-6,0-1,0 0,1 1,0 0,0 0,1 0,-4 17,3-12,0-1,-11 21,8-20,-15 24,3 1,-23 59,-4 20,-17 20,62-134,0-1,0 1,0 0,0-1,-1 1,1-1,-1 0,0 1,1-1,-1 0,0 0,0 0,0 0,-1-1,1 1,0 0,-1-1,1 0,-1 1,1-1,-1 0,0 0,-4 0,-11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0,'-17'21,"0"0,1 1,1 1,-23 48,5-9,12-11,18-42,0 1,-1-1,0 0,-1 0,-6 9,-5 8,1-1,1 2,-20 52,17-36,12-34,0 0,0 0,-11 13,10-14,0 0,1 0,-9 18,-26 65,18-43,2 0,-16 63,17-43,11-43,1 1,1 1,1-1,-1 36,6-50,0 15,-1 0,-2-1,-6 31,6-37,0-1,1 35,2-36,-1 0,-1 0,-5 27,-1-6,3 1,1-1,2 1,5 68,-1-15,0 4,-5 108,-8-142,7-46,1 0,-2 26,7 38,0-59,-1-1,-1 1,0-1,-2 1,-1-1,-6 25,-5-8,9-29,1 1,1 1,0-1,0 0,-2 20,6 102,1-85,-5 52,-1-73,-14 47,13-54,-14 33,14-41,1 0,0 1,0-1,1 1,-2 18,4-11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0,'-1'14,"0"0,-1 0,-1 0,0 0,0-1,-9 20,0 1,8-18,1-1,-3 27,5-27,-1-1,-1 0,-7 24,-69 196,51-141,9-25,5-23,7-21,0-1,-2 1,-12 22,2-6,2 0,-13 46,-17 39,38-102,2-1,-9 41,11-39,-1-1,-15 41,17-54,1 0,0 1,0 0,1-1,1 1,0 17,0-13,-1 0,-4 23,-22 97,17-85,2 0,-2 51,9-44,-10 101,-2-81,7-45,1 0,-2 56,8-47,-1 1,-10 60,0-22,-2 13,6-65,-1 4,2 0,1-1,-2 45,7-53,-1 0,-1 0,-8 35,6-31,0 0,2-1,1 1,3 27,-3 55,-3-82,-1 0,-10 28,13-46,-36 87,34-79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1,'-2'27,"-1"1,-2-1,0 0,-14 41,4-28,11-29,0 0,0 0,1 0,0 1,-1 18,2-17,0 0,-1 0,-1-1,1 1,-2-1,-11 22,10-21,0 1,1-1,0 1,1 0,-3 17,2-4,-1 0,-12 35,8-28,-10 48,13-50,-22 60,11-41,-13 61,18-61,9-33,1 1,-1 24,3-26,0-1,-2 0,0 0,-5 16,0-4,2-1,1 1,-4 52,7-57,-8 40,6-45,1 1,-1 21,2-23,0 0,-1 0,-1-1,-8 24,6-23,1 1,1-1,-4 34,5-30,0-1,-1 1,-1-1,-1 1,-10 20,-7 25,-16 95,6-20,-21 71,25-112,28-95,2-5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0,'2'83,"-4"92,-21-58,18-94,-13 37,-4 19,2 14,-8 48,23-114,-2 1,-15 41,14-48,1 1,0 1,2-1,-4 42,6-42,0-1,-1 0,-10 31,8-32,1 0,0 0,-2 41,7-2,0-31,0-1,-2 1,-9 48,0-8,9-49,-1-1,-1 0,-11 34,9-36,1 0,1-1,1 1,0 1,-1 25,5 86,2-51,-3-51,-1 0,-1 0,-9 47,7-53,2-1,0 0,1 28,1-28,0-1,-1 0,-8 36,2-14,1-1,2 1,2 1,5 66,0-16,-4-87,1-3,0-1,0 0,-1 1,1-1,0 1,0-1,0 1,0-1,0 1,0-1,0 1,0-1,0 1,0-1,0 1,0-1,0 0,0 1,0-1,0 1,1-1,-1 1,0-1,0 1,0-1,1 0,-1 1,0-1,1 0,-1 1,0-1,1 0,-1 1,0-1,1 0,0 1,4-5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1,'-2'14,"0"-1,-1 1,-1 0,0-1,-1 0,-9 17,9-18,-60 135,53-115,6-16,0 1,-5 22,4-10,-1-2,-2 1,-21 43,27-59,0 0,0 1,1-1,1 0,0 1,0 16,2-14,-2-1,0 1,0-1,-9 24,0-2,2 0,1 0,-4 45,10-63,-5 26,-1-1,-2-1,-2 0,-34 80,40-106,0 1,1-1,-3 24,-6 18,-4 22,15-58,-2-1,0 0,-15 37,11-37,1 0,0 1,2-1,-6 41,8-46,0 0,0-1,-8 17,-8 29,14-42,0-1,-1 1,-10 19,-8 17,-1 28,15-48,-17 40,15-44,0 1,2 0,-9 48,-3 20,13-60,-7 50,15-71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0,'1'56,"0"-2,-2 0,-14 87,11-120,-6 28,2 2,-3 84,12-109,-2-1,-1 1,-9 46,-24 129,13-62,12-90,6-34,1 1,-2 22,2-15,-1 1,-1-1,-1 0,-11 27,9-26,0 1,1 0,-4 36,7-34,-1 0,-2-1,-12 35,10-34,0-1,3 1,-5 32,8-44,1-1,-2 0,0 0,-8 18,-1 6,9-22,0 0,2 0,0 0,0 20,2-21,-1-1,0 1,-1-1,-1 1,-8 26,-1-13,6-13,-1-1,2 1,0 0,1 0,0 0,1 1,-1 22,4-31,-1-1,0 1,0-1,-1 1,1-1,-2 1,1-1,-1 0,-4 7,-36 52,10-19,10-8,12-18,-1 0,-1-2,-1 1,-17 17,18-21,1 0,0 0,-10 20,-21 27,27-42,0 1,1 1,1 0,-21 45,10-23,18-32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1,'-2'0,"1"0,-1 1,1-1,-1 1,1-1,-1 1,1 0,-1-1,1 1,0 0,-1 0,1 0,0 0,0 0,0 0,0 1,-2 1,-17 27,9-13,4-7,2-1,-1 1,2 0,-1 0,1 1,-5 18,7-18,-2 0,1 0,-2-1,1 1,-1-1,-9 13,7-11,0 0,1 0,0 1,1 0,1 0,-5 20,-5 16,-39 86,-25 80,67-182,-27 58,23-57,-15 46,0 28,-32 35,43-90,10-30,1 0,-8 42,12-45,-1-1,-9 23,8-23,0-1,-5 28,2 6,3-23,-3 53,9-74,-1-1,0 1,-1-1,0 1,0-1,0 0,-1 1,-6 9,-3 11,-2 23,12-42,0 0,-1 0,0 0,0 0,-1 0,-4 8,0-5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4:35:24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0,'0'723,"-1"-705,-1 0,-7 30,5-29,0 0,0 22,4-37,0 23,-1 0,-2 0,0-1,-15 52,13-55,0-1,1 1,1 0,1 45,-1 3,1-58,0-1,-1 0,-1 0,0 0,-1 0,-10 20,9-21,0 0,2 0,-1 0,1 0,1 1,0 0,-1 14,2 40,2-41,-1 0,-1-1,-6 32,-16 60,13-53,10-46,-2 0,0 0,-10 28,-18 27,19-46,0 2,2-1,1 1,-8 42,13-45,-1-1,-1 0,-2 0,-19 43,6-8,16-43,-1 0,-14 29,-19 30,-18 31,37-80,12-14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4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0,'-3'2,"0"-1,-1 1,1-1,0 1,1 0,-1 0,0 0,0 1,1-1,-1 1,-2 3,-4 3,4-4,-1 2,1-1,0 0,0 1,1 0,0 0,0 1,1-1,-1 1,2-1,-4 17,-6 11,12-33,-6 13,0 0,1 1,1 0,1 0,0 0,0 20,2-21,-2-1,1 0,-2 0,1 0,-2 0,-11 24,8-22,2-1,0 2,1-1,-4 28,9-43,-2 17,0 0,-1 0,-1-1,0 1,-13 29,12-31,0 0,1 0,0 0,2 1,-2 17,-2 19,-8 9,8-39,1 0,-3 34,6-39,-2 1,0-1,0 0,-2 0,-10 23,6-18,2 1,-7 31,11-38,-1 1,-9 20,-9 29,13-32,-1-2,-19 39,17-42,-10 13,18-34,-1 0,2 0,-1 0,-5 20,5-14,0 0,-1-1,-14 25,13-26,0 1,1 0,-8 26,10-30,1 1,-1-1,-7 11,7-13,0 0,1 0,-1 0,2 0,-5 17,4-5,-2-1,-1 1,0-1,-1-1,-18 34,22-46,-4 12,0 0,2 0,-4 21,5-23,-14 81,13-82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5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0,'-4'0,"1"0,-1 0,1 0,-1 1,0-1,1 1,-1 0,1 0,-1 0,1 0,0 1,-1-1,1 1,0 0,0 0,0 0,0 0,0 1,1-1,-1 1,1 0,-1-1,1 1,0 0,-2 5,-27 35,24-34,0 0,0 0,1 0,1 1,-1 0,-4 13,4-8,-1-1,0 0,-1-1,0 0,-21 24,-16 26,-1 25,-63 165,69-108,29-117,3-12,2 1,0 0,1 0,1 0,-4 29,7-34,-1 1,-1-1,0 0,0 0,-8 17,-2 7,0 21,12-48,0 0,-1 0,0 0,-1 0,0 0,0-1,-1 1,0-1,-9 14,3-7,0 2,1-1,-13 35,-13 24,34-73,-62 117,16-25,22-42,17-35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7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1,'0'15,"0"0,-1 0,-1 0,0 0,-1 0,-1 0,0-1,-1 1,-1-1,0-1,-8 14,4-8,1 1,-9 32,11-31,-1-1,-15 29,-2 0,-29 79,-7 17,18-43,-20 41,52-117,0 0,-7 28,0 0,3-2,11-37,0-1,-1 0,-13 28,7-21,2 1,-11 35,-9 22,10-32,16-35,-2-1,1 0,-1 0,-1 0,-12 17,13-19,0 0,1-1,0 2,0-1,1 0,0 1,0 0,1-1,1 1,-1 16,0-11,0 0,-1 0,-8 25,6-28,1 0,1 0,-4 25,5-19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19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1,'-1'7,"1"0,-1 1,0-1,-1 0,0 0,0 0,-1 0,1 0,-5 7,-5 6,-21 29,5-8,-9 12,23-35,1 0,1 2,-12 22,-11 24,23-47,1 1,-10 27,-83 204,92-220,-21 46,24-58,-12 40,15-40,-1 0,-14 28,12-28,0 1,-6 22,-8 20,14-40,0 0,2 1,1 0,-5 36,5-28,-10 30,9-38,2 0,0 0,-2 27,4-29,-1 1,-1-1,-1 0,0-1,-13 26,5-11,-9 25,-40 115,59-164,-1 0,-1 0,-11 18,10-17,0-1,-10 24,13-24,-1-1,0 0,-1 0,-9 11,11-15,-1 0,1 1,0-1,0 1,0 0,1 0,0 0,1 1,0-1,0 1,-1 11,2 0,0-4,1 0,-2 0,0 0,-1-1,0 1,-1-1,-9 21,9-22,-1 0,2 0,0 0,-3 26,4-23,0 0,-2 0,-6 20,-76 224,78-224,5-21,-1-1,0 1,-1-1,-11 22,-120 213,132-241,1 1,0-1,0 1,1-1,0 1,-1 11,-6 23,4-28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0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2651 1,'2'83,"-4"91,0-163,0 0,-1 0,0 0,-9 19,7-18,0 1,1-1,-3 17,-2 7,0 1,-3-2,-27 60,3-9,-105 251,108-231,18-55,-8 3,17-42,0 0,-7 23,-3 18,-4-1,-1-1,-31 52,38-72,-12 38,15-39,-22 44,26-57,0-1,-6 19,10-22,-1-1,-1 0,0 0,-1-1,-13 21,15-25,0-1,0 1,1 0,0 0,0 0,-3 13,4-12,0 1,-1-1,-1 0,-6 13,1-5,0 1,-10 30,-11 22,17-44,-12 37,2-6,2-5,12-27,-18 34,14-33,-14 41,10-22,-2 16,16-47,-1 0,0 0,-1 0,-1 0,-7 11,-83 157,53-106,28-52,-15 31,17-29,-33 47,33-53,0 0,1 1,-18 42,27-54,-1-1,0 0,-1 0,0 0,0 0,-7 7,-15 21,25-32,-101 147,0 1,67-95,-60 90,69-104,-88 151,90-145,13-28,2 1,0 0,1 0,-9 38,15-52,1 0,-1 0,0 0,-1-1,1 1,-1-1,-5 6,3-5,2 1,-1-1,1 0,0 1,-4 11,3-2,-2 1,0-1,-11 20,13-26,0 0,1 0,1 1,0 0,-3 21,4-18,-1 0,0 0,-7 15,5-17,-4 9,0 0,1 1,-6 38,5-19,-15 46,2-8,10-26,4-20,-18 57,21-77,2-1,-5 27,7-28,-2 0,1-1,-1 1,-1-1,-5 12,-12 36,19-51,0 1,-1-1,0 1,0-1,-1 0,0 0,-1-1,0 1,-6 6,6-6,0-1,0 0,1 1,0 0,0 0,1 0,-4 17,3-12,0-1,-11 21,8-20,-15 24,3 1,-23 59,-4 20,-17 20,62-134,0-1,0 1,0 0,0-1,-1 1,1-1,-1 0,0 1,1-1,-1 0,0 0,0 0,0 0,-1-1,1 1,0 0,-1-1,1 0,-1 1,1-1,-1 0,0 0,-4 0,-11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8T11:32:22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0,'-17'21,"0"0,1 1,1 1,-23 48,5-9,12-11,18-42,0 1,-1-1,0 0,-1 0,-6 9,-5 8,1-1,1 2,-20 52,17-36,12-34,0 0,0 0,-11 13,10-14,0 0,1 0,-9 18,-26 65,18-43,2 0,-16 63,17-43,11-43,1 1,1 1,1-1,-1 36,6-50,0 15,-1 0,-2-1,-6 31,6-37,0-1,1 35,2-36,-1 0,-1 0,-5 27,-1-6,3 1,1-1,2 1,5 68,-1-15,0 4,-5 108,-8-142,7-46,1 0,-2 26,7 38,0-59,-1-1,-1 1,0-1,-2 1,-1-1,-6 25,-5-8,9-29,1 1,1 1,0-1,0 0,-2 20,6 102,1-85,-5 52,-1-73,-14 47,13-54,-14 33,14-41,1 0,0 1,0-1,1 1,-2 18,4-11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50.png"/><Relationship Id="rId21" Type="http://schemas.openxmlformats.org/officeDocument/2006/relationships/image" Target="../media/image39.png"/><Relationship Id="rId34" Type="http://schemas.openxmlformats.org/officeDocument/2006/relationships/customXml" Target="../ink/ink15.xml"/><Relationship Id="rId7" Type="http://schemas.openxmlformats.org/officeDocument/2006/relationships/image" Target="../media/image32.png"/><Relationship Id="rId12" Type="http://schemas.openxmlformats.org/officeDocument/2006/relationships/customXml" Target="../ink/ink4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image" Target="../media/image49.png"/><Relationship Id="rId2" Type="http://schemas.openxmlformats.org/officeDocument/2006/relationships/image" Target="../media/image28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34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48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2.xml"/><Relationship Id="rId36" Type="http://schemas.openxmlformats.org/officeDocument/2006/relationships/image" Target="../media/image47.png"/><Relationship Id="rId10" Type="http://schemas.openxmlformats.org/officeDocument/2006/relationships/customXml" Target="../ink/ink3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2.png"/><Relationship Id="rId30" Type="http://schemas.openxmlformats.org/officeDocument/2006/relationships/customXml" Target="../ink/ink13.xml"/><Relationship Id="rId35" Type="http://schemas.openxmlformats.org/officeDocument/2006/relationships/image" Target="../media/image46.png"/><Relationship Id="rId8" Type="http://schemas.openxmlformats.org/officeDocument/2006/relationships/customXml" Target="../ink/ink2.xml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customXml" Target="../ink/ink24.xml"/><Relationship Id="rId34" Type="http://schemas.openxmlformats.org/officeDocument/2006/relationships/image" Target="../media/image46.png"/><Relationship Id="rId7" Type="http://schemas.openxmlformats.org/officeDocument/2006/relationships/customXml" Target="../ink/ink17.xml"/><Relationship Id="rId12" Type="http://schemas.openxmlformats.org/officeDocument/2006/relationships/image" Target="../media/image35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29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customXml" Target="../ink/ink19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3.png"/><Relationship Id="rId36" Type="http://schemas.openxmlformats.org/officeDocument/2006/relationships/image" Target="../media/image56.png"/><Relationship Id="rId10" Type="http://schemas.openxmlformats.org/officeDocument/2006/relationships/image" Target="../media/image34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31.png"/><Relationship Id="rId9" Type="http://schemas.openxmlformats.org/officeDocument/2006/relationships/customXml" Target="../ink/ink18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27.xml"/><Relationship Id="rId30" Type="http://schemas.openxmlformats.org/officeDocument/2006/relationships/image" Target="../media/image44.png"/><Relationship Id="rId35" Type="http://schemas.openxmlformats.org/officeDocument/2006/relationships/image" Target="../media/image55.png"/><Relationship Id="rId8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69CA-D7C3-430B-BCEC-47149BF5D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5400" dirty="0"/>
            </a:br>
            <a:r>
              <a:rPr lang="en-US" altLang="zh-CN" sz="5400" dirty="0"/>
              <a:t>Chapter 3.5</a:t>
            </a:r>
            <a:br>
              <a:rPr lang="en-US" altLang="zh-CN" sz="5400" dirty="0"/>
            </a:br>
            <a:r>
              <a:rPr lang="en-US" altLang="zh-CN" sz="5400" dirty="0"/>
              <a:t>A simple Intro towards Core-Set</a:t>
            </a:r>
            <a:br>
              <a:rPr lang="en-US" altLang="zh-CN" sz="5400" dirty="0"/>
            </a:br>
            <a:r>
              <a:rPr lang="en-US" altLang="zh-CN" sz="4000" dirty="0"/>
              <a:t>------From a Layered Sampling Perspective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F11E0-B48C-4794-8AC0-43EDE3FE7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李钊佚</a:t>
            </a:r>
            <a:endParaRPr lang="en-US" altLang="zh-CN" dirty="0"/>
          </a:p>
          <a:p>
            <a:r>
              <a:rPr lang="en-US" altLang="zh-CN" dirty="0"/>
              <a:t>2021 Nov. 29th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16C626-2FF2-4C6B-BBAD-E1CC9B07EFB4}"/>
              </a:ext>
            </a:extLst>
          </p:cNvPr>
          <p:cNvSpPr txBox="1"/>
          <p:nvPr/>
        </p:nvSpPr>
        <p:spPr>
          <a:xfrm>
            <a:off x="548080" y="265786"/>
            <a:ext cx="10284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STEP2: Partition the data point space into layers</a:t>
            </a:r>
          </a:p>
          <a:p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5D6EE14-9843-4AAE-AE24-F871D4D17DDD}"/>
              </a:ext>
            </a:extLst>
          </p:cNvPr>
          <p:cNvSpPr/>
          <p:nvPr/>
        </p:nvSpPr>
        <p:spPr>
          <a:xfrm>
            <a:off x="1155810" y="222831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1DBBF9-4653-4AB3-A1A1-F0F26EE63E4B}"/>
              </a:ext>
            </a:extLst>
          </p:cNvPr>
          <p:cNvSpPr/>
          <p:nvPr/>
        </p:nvSpPr>
        <p:spPr>
          <a:xfrm>
            <a:off x="2818229" y="340277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8B496AB-7962-4FA5-ADD0-9E65AA2FEE31}"/>
              </a:ext>
            </a:extLst>
          </p:cNvPr>
          <p:cNvSpPr/>
          <p:nvPr/>
        </p:nvSpPr>
        <p:spPr>
          <a:xfrm>
            <a:off x="4170255" y="2516336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26AC63-D7A3-44F2-BE09-AAAEED836F75}"/>
              </a:ext>
            </a:extLst>
          </p:cNvPr>
          <p:cNvSpPr/>
          <p:nvPr/>
        </p:nvSpPr>
        <p:spPr>
          <a:xfrm>
            <a:off x="5781640" y="2157008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8AAFCB-9E0A-4B8B-91F1-4E63C13AED28}"/>
              </a:ext>
            </a:extLst>
          </p:cNvPr>
          <p:cNvSpPr/>
          <p:nvPr/>
        </p:nvSpPr>
        <p:spPr>
          <a:xfrm>
            <a:off x="5931243" y="4038814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7BFE7F-5F68-4B09-B4C8-06C3CF887F4F}"/>
              </a:ext>
            </a:extLst>
          </p:cNvPr>
          <p:cNvSpPr/>
          <p:nvPr/>
        </p:nvSpPr>
        <p:spPr>
          <a:xfrm>
            <a:off x="3251660" y="158505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4FD22-333D-4499-9D00-D324B5635BCC}"/>
              </a:ext>
            </a:extLst>
          </p:cNvPr>
          <p:cNvSpPr/>
          <p:nvPr/>
        </p:nvSpPr>
        <p:spPr>
          <a:xfrm>
            <a:off x="8468336" y="359559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AE5D9F-3F9A-457F-9DD3-86CB8B91C056}"/>
              </a:ext>
            </a:extLst>
          </p:cNvPr>
          <p:cNvSpPr/>
          <p:nvPr/>
        </p:nvSpPr>
        <p:spPr>
          <a:xfrm>
            <a:off x="9013623" y="260489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1042558" y="2289616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8" y="2289616"/>
                <a:ext cx="4194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/>
              <p:nvPr/>
            </p:nvSpPr>
            <p:spPr>
              <a:xfrm>
                <a:off x="2683305" y="3455090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05" y="3455090"/>
                <a:ext cx="4194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3116736" y="1683414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6" y="1683414"/>
                <a:ext cx="419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8878699" y="2682379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699" y="2682379"/>
                <a:ext cx="4194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8633015" y="3443179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015" y="3443179"/>
                <a:ext cx="419450" cy="369332"/>
              </a:xfrm>
              <a:prstGeom prst="rect">
                <a:avLst/>
              </a:prstGeom>
              <a:blipFill>
                <a:blip r:embed="rId6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9C002276-FEDF-43F4-B6BC-88F4244B171B}"/>
              </a:ext>
            </a:extLst>
          </p:cNvPr>
          <p:cNvSpPr/>
          <p:nvPr/>
        </p:nvSpPr>
        <p:spPr>
          <a:xfrm>
            <a:off x="729192" y="1825634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2A6105C-377A-4BAE-A2F4-462B8DDB62C4}"/>
              </a:ext>
            </a:extLst>
          </p:cNvPr>
          <p:cNvSpPr/>
          <p:nvPr/>
        </p:nvSpPr>
        <p:spPr>
          <a:xfrm>
            <a:off x="223931" y="1376423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F785529-58A6-4015-A37D-ADF90129439D}"/>
              </a:ext>
            </a:extLst>
          </p:cNvPr>
          <p:cNvSpPr/>
          <p:nvPr/>
        </p:nvSpPr>
        <p:spPr>
          <a:xfrm>
            <a:off x="-763175" y="398002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57640D-088A-412C-9F35-617F81AEC628}"/>
              </a:ext>
            </a:extLst>
          </p:cNvPr>
          <p:cNvSpPr/>
          <p:nvPr/>
        </p:nvSpPr>
        <p:spPr>
          <a:xfrm>
            <a:off x="2336386" y="2983320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5B56EC0-801A-46C4-B6A3-9AE13B245658}"/>
              </a:ext>
            </a:extLst>
          </p:cNvPr>
          <p:cNvSpPr/>
          <p:nvPr/>
        </p:nvSpPr>
        <p:spPr>
          <a:xfrm>
            <a:off x="1831125" y="2534109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F15F65E-6518-411E-BCAF-CFF0A4D66A89}"/>
              </a:ext>
            </a:extLst>
          </p:cNvPr>
          <p:cNvSpPr/>
          <p:nvPr/>
        </p:nvSpPr>
        <p:spPr>
          <a:xfrm>
            <a:off x="844019" y="1555688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92BD81A-2095-44C0-9C63-54060FEE2FC3}"/>
              </a:ext>
            </a:extLst>
          </p:cNvPr>
          <p:cNvSpPr/>
          <p:nvPr/>
        </p:nvSpPr>
        <p:spPr>
          <a:xfrm>
            <a:off x="8590414" y="2247774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AF54664-336F-4D52-8B71-32A76B0336B9}"/>
              </a:ext>
            </a:extLst>
          </p:cNvPr>
          <p:cNvSpPr/>
          <p:nvPr/>
        </p:nvSpPr>
        <p:spPr>
          <a:xfrm>
            <a:off x="8085153" y="1798563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D560E81-DDED-4195-A31D-AC2FBD480F14}"/>
              </a:ext>
            </a:extLst>
          </p:cNvPr>
          <p:cNvSpPr/>
          <p:nvPr/>
        </p:nvSpPr>
        <p:spPr>
          <a:xfrm>
            <a:off x="7098047" y="820142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8E703B8-8696-4EB5-9B1C-CB79BB1D53B9}"/>
              </a:ext>
            </a:extLst>
          </p:cNvPr>
          <p:cNvSpPr/>
          <p:nvPr/>
        </p:nvSpPr>
        <p:spPr>
          <a:xfrm>
            <a:off x="8040674" y="3176747"/>
            <a:ext cx="1002835" cy="931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E4ECA5E-514E-45F5-8B2D-E385C8635D5E}"/>
              </a:ext>
            </a:extLst>
          </p:cNvPr>
          <p:cNvSpPr/>
          <p:nvPr/>
        </p:nvSpPr>
        <p:spPr>
          <a:xfrm>
            <a:off x="7535413" y="2727536"/>
            <a:ext cx="2013359" cy="184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48E3FE-1C18-4B95-B92F-19550009D9DA}"/>
              </a:ext>
            </a:extLst>
          </p:cNvPr>
          <p:cNvSpPr/>
          <p:nvPr/>
        </p:nvSpPr>
        <p:spPr>
          <a:xfrm>
            <a:off x="6548307" y="1749115"/>
            <a:ext cx="3987568" cy="371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1D61AA4-9B2B-49F4-BA71-D9C61D882F39}"/>
              </a:ext>
            </a:extLst>
          </p:cNvPr>
          <p:cNvSpPr/>
          <p:nvPr/>
        </p:nvSpPr>
        <p:spPr>
          <a:xfrm>
            <a:off x="-653153" y="250166"/>
            <a:ext cx="7128238" cy="6634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9FAE89C-7E18-4C4C-887D-C92B479AEDA9}"/>
              </a:ext>
            </a:extLst>
          </p:cNvPr>
          <p:cNvCxnSpPr>
            <a:stCxn id="12" idx="0"/>
            <a:endCxn id="19" idx="6"/>
          </p:cNvCxnSpPr>
          <p:nvPr/>
        </p:nvCxnSpPr>
        <p:spPr>
          <a:xfrm flipV="1">
            <a:off x="2893030" y="3448961"/>
            <a:ext cx="446191" cy="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02AD7E6-C420-496B-9741-175CE6D4FE02}"/>
              </a:ext>
            </a:extLst>
          </p:cNvPr>
          <p:cNvCxnSpPr>
            <a:stCxn id="12" idx="0"/>
          </p:cNvCxnSpPr>
          <p:nvPr/>
        </p:nvCxnSpPr>
        <p:spPr>
          <a:xfrm flipV="1">
            <a:off x="2893030" y="2910505"/>
            <a:ext cx="784021" cy="54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CCFEFB-3520-4E76-9E95-E1F9AD30C92D}"/>
              </a:ext>
            </a:extLst>
          </p:cNvPr>
          <p:cNvCxnSpPr>
            <a:stCxn id="12" idx="0"/>
          </p:cNvCxnSpPr>
          <p:nvPr/>
        </p:nvCxnSpPr>
        <p:spPr>
          <a:xfrm>
            <a:off x="2893030" y="3455090"/>
            <a:ext cx="1513864" cy="1059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A4BA6B-5619-4D25-9B93-B273B4F638EA}"/>
              </a:ext>
            </a:extLst>
          </p:cNvPr>
          <p:cNvCxnSpPr>
            <a:stCxn id="4" idx="0"/>
          </p:cNvCxnSpPr>
          <p:nvPr/>
        </p:nvCxnSpPr>
        <p:spPr>
          <a:xfrm>
            <a:off x="2893031" y="3402774"/>
            <a:ext cx="2193371" cy="2771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/>
              <p:nvPr/>
            </p:nvSpPr>
            <p:spPr>
              <a:xfrm>
                <a:off x="2854667" y="3157611"/>
                <a:ext cx="58513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67" y="3157611"/>
                <a:ext cx="585133" cy="3702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0EEDEFD-C34D-4C78-A5C0-24149168DFC7}"/>
                  </a:ext>
                </a:extLst>
              </p:cNvPr>
              <p:cNvSpPr txBox="1"/>
              <p:nvPr/>
            </p:nvSpPr>
            <p:spPr>
              <a:xfrm>
                <a:off x="2964515" y="2841304"/>
                <a:ext cx="58513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0EEDEFD-C34D-4C78-A5C0-24149168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15" y="2841304"/>
                <a:ext cx="585133" cy="3702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/>
              <p:nvPr/>
            </p:nvSpPr>
            <p:spPr>
              <a:xfrm>
                <a:off x="3439626" y="3620461"/>
                <a:ext cx="58513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26" y="3620461"/>
                <a:ext cx="585133" cy="370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/>
              <p:nvPr/>
            </p:nvSpPr>
            <p:spPr>
              <a:xfrm>
                <a:off x="3357395" y="4796494"/>
                <a:ext cx="585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37">
                <a:extLst>
                  <a:ext uri="{FF2B5EF4-FFF2-40B4-BE49-F238E27FC236}">
                    <a16:creationId xmlns:a16="http://schemas.microsoft.com/office/drawing/2014/main" id="{182941CA-DBED-4C17-ABC1-49985FE5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95" y="4796494"/>
                <a:ext cx="585133" cy="369332"/>
              </a:xfrm>
              <a:prstGeom prst="rect">
                <a:avLst/>
              </a:prstGeom>
              <a:blipFill>
                <a:blip r:embed="rId10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CA71397-439B-4496-B47B-14542BD3BEE2}"/>
              </a:ext>
            </a:extLst>
          </p:cNvPr>
          <p:cNvSpPr/>
          <p:nvPr/>
        </p:nvSpPr>
        <p:spPr>
          <a:xfrm>
            <a:off x="4930683" y="4210986"/>
            <a:ext cx="7199787" cy="25980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8AD0A48-E096-4D35-A49E-2B5C533BB018}"/>
                  </a:ext>
                </a:extLst>
              </p:cNvPr>
              <p:cNvSpPr txBox="1"/>
              <p:nvPr/>
            </p:nvSpPr>
            <p:spPr>
              <a:xfrm>
                <a:off x="4634914" y="4209559"/>
                <a:ext cx="7666844" cy="307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𝑝𝑎𝑟𝑡𝑖𝑡𝑖𝑜𝑛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#1: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#2: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Ball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#3: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Ball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Ball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8AD0A48-E096-4D35-A49E-2B5C533BB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14" y="4209559"/>
                <a:ext cx="7666844" cy="30748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02F4F84-BBDC-44AF-993C-667318F40F78}"/>
              </a:ext>
            </a:extLst>
          </p:cNvPr>
          <p:cNvSpPr/>
          <p:nvPr/>
        </p:nvSpPr>
        <p:spPr>
          <a:xfrm>
            <a:off x="5413352" y="5028448"/>
            <a:ext cx="585215" cy="156376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252930-A3E6-4CC8-8674-12B7058B7778}"/>
                  </a:ext>
                </a:extLst>
              </p:cNvPr>
              <p:cNvSpPr txBox="1"/>
              <p:nvPr/>
            </p:nvSpPr>
            <p:spPr>
              <a:xfrm>
                <a:off x="4376414" y="914001"/>
                <a:ext cx="5437517" cy="10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Tips: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≠∅,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𝑐𝑜𝑢𝑙𝑑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252930-A3E6-4CC8-8674-12B7058B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14" y="914001"/>
                <a:ext cx="5437517" cy="1085105"/>
              </a:xfrm>
              <a:prstGeom prst="rect">
                <a:avLst/>
              </a:prstGeom>
              <a:blipFill>
                <a:blip r:embed="rId12"/>
                <a:stretch>
                  <a:fillRect l="-1009" t="-1685" b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8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31C098-E196-4B96-83D4-98E52D4CCF9E}"/>
                  </a:ext>
                </a:extLst>
              </p:cNvPr>
              <p:cNvSpPr txBox="1"/>
              <p:nvPr/>
            </p:nvSpPr>
            <p:spPr>
              <a:xfrm>
                <a:off x="465826" y="457200"/>
                <a:ext cx="11231593" cy="597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1" i="1" dirty="0"/>
                  <a:t>Prof: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𝐵𝑎𝑙𝑙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𝒇𝒂𝒍𝒔𝒆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𝐵𝑎𝑙𝑙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ea typeface="Cambria Math" panose="02040503050406030204" pitchFamily="18" charset="0"/>
                  </a:rPr>
                  <a:t>Taking 1 and 2 into consideration: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ea typeface="Cambria Math" panose="02040503050406030204" pitchFamily="18" charset="0"/>
                  </a:rPr>
                  <a:t>Contradict!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𝐵𝑎𝑙𝑙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endParaRPr lang="en-US" altLang="zh-CN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31C098-E196-4B96-83D4-98E52D4C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6" y="457200"/>
                <a:ext cx="11231593" cy="5979457"/>
              </a:xfrm>
              <a:prstGeom prst="rect">
                <a:avLst/>
              </a:prstGeom>
              <a:blipFill>
                <a:blip r:embed="rId2"/>
                <a:stretch>
                  <a:fillRect l="-434" t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47F0A3-A359-4D45-A8EA-12A77F85A7C6}"/>
                  </a:ext>
                </a:extLst>
              </p:cNvPr>
              <p:cNvSpPr txBox="1"/>
              <p:nvPr/>
            </p:nvSpPr>
            <p:spPr>
              <a:xfrm>
                <a:off x="528506" y="595618"/>
                <a:ext cx="12122092" cy="655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STEP3: Sampling from layers</a:t>
                </a:r>
              </a:p>
              <a:p>
                <a:r>
                  <a:rPr lang="en-US" altLang="zh-CN" sz="2400" i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…∪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𝑠𝑎𝑚𝑝𝑙𝑖𝑛𝑔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𝑢𝑛𝑑𝑒𝑡𝑒𝑟𝑚𝑖𝑛𝑒𝑑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𝑑𝑖𝑠𝑐𝑢𝑠𝑠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𝑙𝑎𝑡𝑒𝑟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/>
              </a:p>
              <a:p>
                <a:r>
                  <a:rPr lang="en-US" altLang="zh-CN" sz="2400" i="1" dirty="0">
                    <a:solidFill>
                      <a:srgbClr val="FF0000"/>
                    </a:solidFill>
                  </a:rPr>
                  <a:t>Tips: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𝑠𝑢𝑝𝑝𝑜𝑠𝑒𝑑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i="1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i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i="1" dirty="0"/>
                  <a:t>(although we have less points, we have greater weights)</a:t>
                </a:r>
              </a:p>
              <a:p>
                <a:endParaRPr lang="en-US" altLang="zh-CN" sz="2400" i="1" dirty="0"/>
              </a:p>
              <a:p>
                <a:endParaRPr lang="en-US" altLang="zh-CN" sz="2400" i="1" dirty="0"/>
              </a:p>
              <a:p>
                <a:r>
                  <a:rPr lang="en-US" altLang="zh-CN" sz="2400" b="1" i="1" dirty="0"/>
                  <a:t>STEP4: Output the result</a:t>
                </a:r>
              </a:p>
              <a:p>
                <a:r>
                  <a:rPr lang="en-US" altLang="zh-CN" sz="2400" i="1" dirty="0"/>
                  <a:t>Output S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𝑐𝑜𝑟𝑒𝑠𝑒𝑡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𝑑𝑎𝑡𝑎𝑠𝑒𝑡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i="1" dirty="0"/>
              </a:p>
              <a:p>
                <a:r>
                  <a:rPr lang="en-US" altLang="zh-CN" sz="2400" i="1" dirty="0"/>
                  <a:t>If we treat parameters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400" b="0" i="1" dirty="0"/>
              </a:p>
              <a:p>
                <a:endParaRPr lang="en-US" altLang="zh-CN" sz="2400" b="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sz="2400" i="1" dirty="0"/>
              </a:p>
              <a:p>
                <a:endParaRPr lang="en-US" altLang="zh-CN" sz="2400" i="1" dirty="0"/>
              </a:p>
              <a:p>
                <a:endParaRPr lang="en-US" altLang="zh-CN" sz="2400" b="1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47F0A3-A359-4D45-A8EA-12A77F85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595618"/>
                <a:ext cx="12122092" cy="6559296"/>
              </a:xfrm>
              <a:prstGeom prst="rect">
                <a:avLst/>
              </a:prstGeom>
              <a:blipFill>
                <a:blip r:embed="rId2"/>
                <a:stretch>
                  <a:fillRect l="-805" t="-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31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114929-02FB-44B3-923E-8A1CA5A1B241}"/>
                  </a:ext>
                </a:extLst>
              </p:cNvPr>
              <p:cNvSpPr txBox="1"/>
              <p:nvPr/>
            </p:nvSpPr>
            <p:spPr>
              <a:xfrm>
                <a:off x="348837" y="369790"/>
                <a:ext cx="112328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Now we are going </a:t>
                </a:r>
                <a:r>
                  <a:rPr lang="en-US" altLang="zh-CN" sz="2400" b="1" i="1" dirty="0" err="1"/>
                  <a:t>t</a:t>
                </a:r>
                <a:r>
                  <a:rPr lang="en-US" altLang="zh-CN" sz="2400" b="1" i="1" dirty="0"/>
                  <a:t>o determine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sz="2400" b="1" i="1" dirty="0"/>
              </a:p>
              <a:p>
                <a:endParaRPr lang="zh-CN" altLang="en-US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114929-02FB-44B3-923E-8A1CA5A1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7" y="369790"/>
                <a:ext cx="11232859" cy="738664"/>
              </a:xfrm>
              <a:prstGeom prst="rect">
                <a:avLst/>
              </a:prstGeom>
              <a:blipFill>
                <a:blip r:embed="rId2"/>
                <a:stretch>
                  <a:fillRect l="-814" t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6699790-8D2C-4F3E-ADF9-852AF8BB804A}"/>
              </a:ext>
            </a:extLst>
          </p:cNvPr>
          <p:cNvSpPr/>
          <p:nvPr/>
        </p:nvSpPr>
        <p:spPr>
          <a:xfrm>
            <a:off x="2709644" y="3212984"/>
            <a:ext cx="134223" cy="1490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A1D1E3-0847-4921-9903-2B7253E56A82}"/>
                  </a:ext>
                </a:extLst>
              </p:cNvPr>
              <p:cNvSpPr txBox="1"/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𝑎𝑗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A1D1E3-0847-4921-9903-2B7253E56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007C168C-8AB1-4CC0-9341-8F86FF8BED42}"/>
              </a:ext>
            </a:extLst>
          </p:cNvPr>
          <p:cNvSpPr/>
          <p:nvPr/>
        </p:nvSpPr>
        <p:spPr>
          <a:xfrm>
            <a:off x="1694573" y="2272023"/>
            <a:ext cx="2172751" cy="1943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D1D4B1-0FAE-4F8E-BA97-65FE63DF4A80}"/>
              </a:ext>
            </a:extLst>
          </p:cNvPr>
          <p:cNvSpPr/>
          <p:nvPr/>
        </p:nvSpPr>
        <p:spPr>
          <a:xfrm>
            <a:off x="655036" y="1324465"/>
            <a:ext cx="4243435" cy="3926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DE43F8-C1B3-4C65-9D4D-4735F5995A6E}"/>
              </a:ext>
            </a:extLst>
          </p:cNvPr>
          <p:cNvCxnSpPr>
            <a:stCxn id="4" idx="0"/>
          </p:cNvCxnSpPr>
          <p:nvPr/>
        </p:nvCxnSpPr>
        <p:spPr>
          <a:xfrm flipV="1">
            <a:off x="2776755" y="2869034"/>
            <a:ext cx="989902" cy="37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771C7-D4BF-4363-96C3-ADE868A450BE}"/>
              </a:ext>
            </a:extLst>
          </p:cNvPr>
          <p:cNvCxnSpPr>
            <a:stCxn id="3" idx="7"/>
          </p:cNvCxnSpPr>
          <p:nvPr/>
        </p:nvCxnSpPr>
        <p:spPr>
          <a:xfrm flipH="1" flipV="1">
            <a:off x="2055303" y="1434517"/>
            <a:ext cx="768907" cy="1800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7C2C11-D72D-4741-AD9D-AD00B5310054}"/>
                  </a:ext>
                </a:extLst>
              </p:cNvPr>
              <p:cNvSpPr txBox="1"/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7C2C11-D72D-4741-AD9D-AD00B5310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740136-FB5C-4919-9898-859E21B0CD28}"/>
                  </a:ext>
                </a:extLst>
              </p:cNvPr>
              <p:cNvSpPr txBox="1"/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740136-FB5C-4919-9898-859E21B0C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blipFill>
                <a:blip r:embed="rId5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8BD3FCF-8159-4BAD-A843-3901E01DC3E6}"/>
                  </a:ext>
                </a:extLst>
              </p14:cNvPr>
              <p14:cNvContentPartPr/>
              <p14:nvPr/>
            </p14:nvContentPartPr>
            <p14:xfrm>
              <a:off x="1157423" y="1828238"/>
              <a:ext cx="411480" cy="12301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8BD3FCF-8159-4BAD-A843-3901E01DC3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3783" y="1720598"/>
                <a:ext cx="519120" cy="14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102E153-E29B-4459-86C0-BC0C03AB6E1B}"/>
                  </a:ext>
                </a:extLst>
              </p14:cNvPr>
              <p14:cNvContentPartPr/>
              <p14:nvPr/>
            </p14:nvContentPartPr>
            <p14:xfrm>
              <a:off x="1769423" y="1686038"/>
              <a:ext cx="210240" cy="7790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102E153-E29B-4459-86C0-BC0C03AB6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5783" y="1578038"/>
                <a:ext cx="31788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B4656E0-BEE7-4740-B92B-D5BC3B365E66}"/>
                  </a:ext>
                </a:extLst>
              </p14:cNvPr>
              <p14:cNvContentPartPr/>
              <p14:nvPr/>
            </p14:nvContentPartPr>
            <p14:xfrm>
              <a:off x="2687783" y="1475798"/>
              <a:ext cx="256680" cy="7081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B4656E0-BEE7-4740-B92B-D5BC3B365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4143" y="1368158"/>
                <a:ext cx="36432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4D258A3-D724-44DC-BE24-8D8D7774B1E6}"/>
                  </a:ext>
                </a:extLst>
              </p14:cNvPr>
              <p14:cNvContentPartPr/>
              <p14:nvPr/>
            </p14:nvContentPartPr>
            <p14:xfrm>
              <a:off x="2250743" y="1442678"/>
              <a:ext cx="274680" cy="8326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4D258A3-D724-44DC-BE24-8D8D7774B1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743" y="1334678"/>
                <a:ext cx="38232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C326B41-C1E5-4B2F-9B38-1599A01EBE11}"/>
                  </a:ext>
                </a:extLst>
              </p14:cNvPr>
              <p14:cNvContentPartPr/>
              <p14:nvPr/>
            </p14:nvContentPartPr>
            <p14:xfrm>
              <a:off x="3157223" y="1568318"/>
              <a:ext cx="298800" cy="620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C326B41-C1E5-4B2F-9B38-1599A01EBE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3583" y="1460318"/>
                <a:ext cx="4064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59B1E75-9965-41DA-AEE1-DE6B9437298B}"/>
                  </a:ext>
                </a:extLst>
              </p14:cNvPr>
              <p14:cNvContentPartPr/>
              <p14:nvPr/>
            </p14:nvContentPartPr>
            <p14:xfrm>
              <a:off x="3640343" y="1660478"/>
              <a:ext cx="244080" cy="6620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59B1E75-9965-41DA-AEE1-DE6B943729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6703" y="1552838"/>
                <a:ext cx="35172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790BD36-3A25-491E-AC26-E5207F92A7DA}"/>
                  </a:ext>
                </a:extLst>
              </p14:cNvPr>
              <p14:cNvContentPartPr/>
              <p14:nvPr/>
            </p14:nvContentPartPr>
            <p14:xfrm>
              <a:off x="3894863" y="2012918"/>
              <a:ext cx="459000" cy="11934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790BD36-3A25-491E-AC26-E5207F92A7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0863" y="1905278"/>
                <a:ext cx="56664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2307ACD-42F6-4F4B-A812-C717631A47BA}"/>
                  </a:ext>
                </a:extLst>
              </p14:cNvPr>
              <p14:cNvContentPartPr/>
              <p14:nvPr/>
            </p14:nvContentPartPr>
            <p14:xfrm>
              <a:off x="3625583" y="2692598"/>
              <a:ext cx="955080" cy="22075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2307ACD-42F6-4F4B-A812-C717631A47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1583" y="2584958"/>
                <a:ext cx="1062720" cy="24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D7B9FD0-11ED-4E18-AABF-DF56121892D7}"/>
                  </a:ext>
                </a:extLst>
              </p14:cNvPr>
              <p14:cNvContentPartPr/>
              <p14:nvPr/>
            </p14:nvContentPartPr>
            <p14:xfrm>
              <a:off x="988943" y="2961158"/>
              <a:ext cx="252720" cy="11653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D7B9FD0-11ED-4E18-AABF-DF56121892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4943" y="2853158"/>
                <a:ext cx="360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32E8EFA-C471-4373-AE85-9287F1444B76}"/>
                  </a:ext>
                </a:extLst>
              </p14:cNvPr>
              <p14:cNvContentPartPr/>
              <p14:nvPr/>
            </p14:nvContentPartPr>
            <p14:xfrm>
              <a:off x="1451183" y="3480998"/>
              <a:ext cx="259920" cy="12585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32E8EFA-C471-4373-AE85-9287F1444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7543" y="3372998"/>
                <a:ext cx="3675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D7CED17-5F28-4932-819A-1FF40CE29194}"/>
                  </a:ext>
                </a:extLst>
              </p14:cNvPr>
              <p14:cNvContentPartPr/>
              <p14:nvPr/>
            </p14:nvContentPartPr>
            <p14:xfrm>
              <a:off x="1843223" y="4051598"/>
              <a:ext cx="228960" cy="9450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D7CED17-5F28-4932-819A-1FF40CE291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9223" y="3943958"/>
                <a:ext cx="33660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C1444EA-2F3B-498F-A83C-7F9C11232D4E}"/>
                  </a:ext>
                </a:extLst>
              </p14:cNvPr>
              <p14:cNvContentPartPr/>
              <p14:nvPr/>
            </p14:nvContentPartPr>
            <p14:xfrm>
              <a:off x="2489423" y="4194158"/>
              <a:ext cx="128520" cy="9892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C1444EA-2F3B-498F-A83C-7F9C11232D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5423" y="4086158"/>
                <a:ext cx="2361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479482B-6FAE-460E-9A74-85A45B866591}"/>
                  </a:ext>
                </a:extLst>
              </p14:cNvPr>
              <p14:cNvContentPartPr/>
              <p14:nvPr/>
            </p14:nvContentPartPr>
            <p14:xfrm>
              <a:off x="3111863" y="4051598"/>
              <a:ext cx="277560" cy="9471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479482B-6FAE-460E-9A74-85A45B8665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7863" y="3943958"/>
                <a:ext cx="38520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C0C94963-A6F3-40C6-A494-1598565EFE06}"/>
                  </a:ext>
                </a:extLst>
              </p14:cNvPr>
              <p14:cNvContentPartPr/>
              <p14:nvPr/>
            </p14:nvContentPartPr>
            <p14:xfrm>
              <a:off x="4465823" y="3338438"/>
              <a:ext cx="299520" cy="10515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C0C94963-A6F3-40C6-A494-1598565EFE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12183" y="3230438"/>
                <a:ext cx="40716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1086F19-2AF8-455D-AB1A-C759FAAC945A}"/>
                  </a:ext>
                </a:extLst>
              </p14:cNvPr>
              <p14:cNvContentPartPr/>
              <p14:nvPr/>
            </p14:nvContentPartPr>
            <p14:xfrm>
              <a:off x="766463" y="2340518"/>
              <a:ext cx="189720" cy="9925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1086F19-2AF8-455D-AB1A-C759FAAC94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2823" y="2232518"/>
                <a:ext cx="297360" cy="1208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734D9884-FA2D-4F90-AC9E-778CF990CD03}"/>
              </a:ext>
            </a:extLst>
          </p:cNvPr>
          <p:cNvSpPr/>
          <p:nvPr/>
        </p:nvSpPr>
        <p:spPr>
          <a:xfrm>
            <a:off x="4607503" y="362527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E1E6CB-10E6-4A39-AA83-2580B3C62F9E}"/>
              </a:ext>
            </a:extLst>
          </p:cNvPr>
          <p:cNvSpPr/>
          <p:nvPr/>
        </p:nvSpPr>
        <p:spPr>
          <a:xfrm>
            <a:off x="3010221" y="4570305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4C0FEB5-E078-400D-BF59-651F167D3AC1}"/>
                  </a:ext>
                </a:extLst>
              </p:cNvPr>
              <p:cNvSpPr txBox="1"/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4C0FEB5-E078-400D-BF59-651F167D3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blipFill>
                <a:blip r:embed="rId3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5B5DB6-B9B8-4AFE-A194-6AA67AEB3BDA}"/>
                  </a:ext>
                </a:extLst>
              </p:cNvPr>
              <p:cNvSpPr txBox="1"/>
              <p:nvPr/>
            </p:nvSpPr>
            <p:spPr>
              <a:xfrm>
                <a:off x="2648579" y="4441788"/>
                <a:ext cx="43264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5B5DB6-B9B8-4AFE-A194-6AA67AEB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79" y="4441788"/>
                <a:ext cx="432648" cy="370294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F5ABAE6-A9CB-4139-A4CC-6519E30C9EE5}"/>
                  </a:ext>
                </a:extLst>
              </p:cNvPr>
              <p:cNvSpPr txBox="1"/>
              <p:nvPr/>
            </p:nvSpPr>
            <p:spPr>
              <a:xfrm>
                <a:off x="4942824" y="1108454"/>
                <a:ext cx="7046464" cy="522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Now fix a solution C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𝒇𝒊𝒙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𝒍𝒂𝒚𝒆𝒓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Now we considering data-points which are distributed in this layer.</a:t>
                </a:r>
              </a:p>
              <a:p>
                <a:r>
                  <a:rPr lang="en-US" altLang="zh-CN" b="1" i="1" dirty="0"/>
                  <a:t>Def: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Suppose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𝒃𝒐𝒕𝒉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𝒍𝒂𝒚𝒆𝒓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altLang="zh-CN" b="1" i="1" dirty="0"/>
              </a:p>
              <a:p>
                <a:r>
                  <a:rPr lang="en-US" altLang="zh-CN" b="1" i="1" dirty="0"/>
                  <a:t>Then we have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𝒅𝒆𝒇𝒊𝒏𝒂𝒕𝒊𝒐𝒏</m:t>
                      </m:r>
                    </m:oMath>
                  </m:oMathPara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𝒕𝒓𝒊𝒂𝒏𝒈𝒍𝒆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𝒊𝒏𝒆𝒒𝒖𝒂𝒍𝒊𝒕𝒚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For a fixed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𝒍𝒂𝒚𝒆𝒓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𝒆𝒂𝒄𝒉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𝒔𝒉𝒐𝒖𝒍𝒅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𝒓𝒆𝒈𝒂𝒓𝒅𝒆𝒅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𝒊𝒏𝒅𝒆𝒑𝒆𝒏𝒅𝒆𝒏𝒕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𝒕𝒉𝒆𝒓𝒆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𝒊𝒏𝒅𝒆𝒑𝒆𝒏𝒅𝒆𝒏𝒕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𝒓𝒂𝒏𝒅𝒐𝒎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𝒗𝒂𝒓𝒊𝒂𝒃𝒍𝒆𝒔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nor/>
                            </m:rPr>
                            <a:rPr lang="en-US" altLang="zh-CN" b="1" i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𝒄𝒆𝒓𝒕𝒂𝒊𝒏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𝒃𝒆𝒄𝒂𝒖𝒔𝒆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endParaRPr lang="en-US" altLang="zh-CN" b="1" i="1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F5ABAE6-A9CB-4139-A4CC-6519E30C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24" y="1108454"/>
                <a:ext cx="7046464" cy="5226303"/>
              </a:xfrm>
              <a:prstGeom prst="rect">
                <a:avLst/>
              </a:prstGeom>
              <a:blipFill>
                <a:blip r:embed="rId38"/>
                <a:stretch>
                  <a:fillRect l="-779" t="-467" r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3EDBF3-9B8B-4C4D-823E-7309EF8F6165}"/>
                  </a:ext>
                </a:extLst>
              </p:cNvPr>
              <p:cNvSpPr txBox="1"/>
              <p:nvPr/>
            </p:nvSpPr>
            <p:spPr>
              <a:xfrm>
                <a:off x="655036" y="6082018"/>
                <a:ext cx="11139885" cy="71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𝑔𝑜𝑖𝑛𝑔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𝐻𝑜𝑒𝑓𝑓𝑑𝑖𝑛𝑔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𝐵𝑜𝑢𝑛𝑑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𝑒𝑛𝑠𝑢𝑟𝑖𝑛𝑔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𝑐𝑜𝑢𝑙𝑑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𝑟𝑒𝑝𝑟𝑒𝑠𝑒𝑛𝑡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3EDBF3-9B8B-4C4D-823E-7309EF8F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6" y="6082018"/>
                <a:ext cx="11139885" cy="713144"/>
              </a:xfrm>
              <a:prstGeom prst="rect">
                <a:avLst/>
              </a:prstGeom>
              <a:blipFill>
                <a:blip r:embed="rId39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5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4B76D-4BB2-48F9-89D6-CA00C1E5A382}"/>
                  </a:ext>
                </a:extLst>
              </p:cNvPr>
              <p:cNvSpPr txBox="1"/>
              <p:nvPr/>
            </p:nvSpPr>
            <p:spPr>
              <a:xfrm>
                <a:off x="906011" y="402672"/>
                <a:ext cx="10368793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Lemma</a:t>
                </a:r>
                <a:r>
                  <a:rPr lang="en-US" altLang="zh-CN" b="1" i="1" dirty="0">
                    <a:sym typeface="Wingdings" panose="05000000000000000000" pitchFamily="2" charset="2"/>
                  </a:rPr>
                  <a:t>(</a:t>
                </a:r>
                <a:r>
                  <a:rPr lang="en-US" altLang="zh-CN" b="1" i="1" dirty="0" err="1">
                    <a:sym typeface="Wingdings" panose="05000000000000000000" pitchFamily="2" charset="2"/>
                  </a:rPr>
                  <a:t>Hoeffding’s</a:t>
                </a:r>
                <a:r>
                  <a:rPr lang="en-US" altLang="zh-CN" b="1" i="1" dirty="0">
                    <a:sym typeface="Wingdings" panose="05000000000000000000" pitchFamily="2" charset="2"/>
                  </a:rPr>
                  <a:t> Inequality):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𝑺𝒖𝒑𝒑𝒐𝒔𝒆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𝒊𝒏𝒅𝒆𝒑𝒆𝒏𝒅𝒆𝒏𝒕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𝒓𝒂𝒏𝒅𝒐𝒎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𝒗𝒂𝒓𝒊𝒂𝒃𝒍𝒆𝒔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𝑿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𝒉𝒂𝒗𝒆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𝒇𝒐𝒍𝒍𝒐𝒘𝒊𝒏𝒈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𝒊𝒏𝒆𝒒𝒖𝒂𝒍𝒊𝒕𝒚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𝒆𝒙𝒑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</m:sSub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−−−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(∗)</m:t>
                      </m:r>
                    </m:oMath>
                  </m:oMathPara>
                </a14:m>
                <a:endParaRPr lang="en-US" altLang="zh-CN" b="1" i="1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4B76D-4BB2-48F9-89D6-CA00C1E5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402672"/>
                <a:ext cx="10368793" cy="2292935"/>
              </a:xfrm>
              <a:prstGeom prst="rect">
                <a:avLst/>
              </a:prstGeom>
              <a:blipFill>
                <a:blip r:embed="rId2"/>
                <a:stretch>
                  <a:fillRect l="-529" t="-1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5178A6-1DF8-4F81-8433-D02C494F0B59}"/>
                  </a:ext>
                </a:extLst>
              </p:cNvPr>
              <p:cNvSpPr txBox="1"/>
              <p:nvPr/>
            </p:nvSpPr>
            <p:spPr>
              <a:xfrm>
                <a:off x="906011" y="2667699"/>
                <a:ext cx="10989578" cy="407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In this case,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𝒄𝒐𝒓𝒓𝒆𝒔𝒑𝒐𝒏𝒅𝒔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𝒄𝒐𝒓𝒓𝒆𝒔𝒑𝒐𝒏𝒅𝒔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𝑼𝒏𝒊𝒇𝒐𝒓𝒎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𝑺𝒂𝒎𝒑𝒍𝒆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𝑹𝑯𝑺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𝒄𝒐𝒓𝒓𝒆𝒔𝒑𝒐𝒏𝒅𝒔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;(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𝑶𝒃𝒗𝒊𝒐𝒖𝒔𝒍𝒚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𝒔𝒂𝒎𝒑𝒍𝒊𝒏𝒈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According to </a:t>
                </a:r>
                <a:r>
                  <a:rPr lang="en-US" altLang="zh-CN" b="1" i="1" dirty="0" err="1"/>
                  <a:t>Hoeffding’s</a:t>
                </a:r>
                <a:r>
                  <a:rPr lang="en-US" altLang="zh-CN" b="1" i="1" dirty="0"/>
                  <a:t> Inequality, we have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(∗∗)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exists with the probability of 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(∗∗)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endParaRPr lang="en-US" altLang="zh-CN" b="1" i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5178A6-1DF8-4F81-8433-D02C494F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2667699"/>
                <a:ext cx="10989578" cy="4077270"/>
              </a:xfrm>
              <a:prstGeom prst="rect">
                <a:avLst/>
              </a:prstGeom>
              <a:blipFill>
                <a:blip r:embed="rId3"/>
                <a:stretch>
                  <a:fillRect l="-499" t="-9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FE49AB-C45A-4F2F-B237-8CA372749A62}"/>
                  </a:ext>
                </a:extLst>
              </p:cNvPr>
              <p:cNvSpPr txBox="1"/>
              <p:nvPr/>
            </p:nvSpPr>
            <p:spPr>
              <a:xfrm>
                <a:off x="612396" y="503339"/>
                <a:ext cx="11165747" cy="340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We would like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all of layers</a:t>
                </a:r>
                <a:r>
                  <a:rPr lang="en-US" altLang="zh-CN" b="1" i="1" dirty="0"/>
                  <a:t> meet the </a:t>
                </a:r>
                <a:r>
                  <a:rPr lang="en-US" altLang="zh-CN" b="1" i="1" dirty="0" err="1"/>
                  <a:t>hoeffding’s</a:t>
                </a:r>
                <a:r>
                  <a:rPr lang="en-US" altLang="zh-CN" b="1" i="1" dirty="0"/>
                  <a:t> inequality with the probability of 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b="1" i="1" dirty="0"/>
                  <a:t>.</a:t>
                </a:r>
              </a:p>
              <a:p>
                <a:r>
                  <a:rPr lang="en-US" altLang="zh-CN" b="1" i="1" dirty="0"/>
                  <a:t>There is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𝒍𝒂𝒚𝒆𝒓𝒔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𝒕𝒐𝒕𝒂𝒍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𝒉𝒂𝒗𝒆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𝒂𝒍𝒍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𝒊𝒏𝒆𝒒𝒖𝒂𝒍𝒊𝒕𝒊𝒆𝒔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𝒆𝒙𝒊𝒔𝒕𝒔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𝒘𝒊𝒕𝒉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𝒑𝒓𝒐𝒃𝒂𝒃𝒊𝒍𝒊𝒕𝒚</m:t>
                    </m:r>
                  </m:oMath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r>
                  <a:rPr lang="en-US" altLang="zh-CN" b="1" i="1" dirty="0"/>
                  <a:t>of at least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𝑨𝒄𝒄𝒐𝒓𝒅𝒊𝒏𝒈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𝑩𝒆𝒓𝒏𝒐𝒖𝒍𝒊𝒊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𝒇𝒊𝒓𝒔𝒕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𝒂𝒑𝒑𝒓𝒐𝒙𝒊𝒎𝒂𝒕𝒊𝒐𝒏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b="1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1" i="1" dirty="0"/>
              </a:p>
              <a:p>
                <a:r>
                  <a:rPr lang="en-US" altLang="zh-CN" b="1" i="1" dirty="0"/>
                  <a:t>So now we could determine x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func>
                      <m:func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 So the size of Sampled Core-Set S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zh-CN" altLang="en-US" b="1" i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FE49AB-C45A-4F2F-B237-8CA37274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6" y="503339"/>
                <a:ext cx="11165747" cy="3408049"/>
              </a:xfrm>
              <a:prstGeom prst="rect">
                <a:avLst/>
              </a:prstGeom>
              <a:blipFill>
                <a:blip r:embed="rId2"/>
                <a:stretch>
                  <a:fillRect l="-437" t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1FDDD0-5904-4A02-A31A-0B8394A5B941}"/>
                  </a:ext>
                </a:extLst>
              </p:cNvPr>
              <p:cNvSpPr txBox="1"/>
              <p:nvPr/>
            </p:nvSpPr>
            <p:spPr>
              <a:xfrm>
                <a:off x="570451" y="545284"/>
                <a:ext cx="11140580" cy="52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/>
                  <a:t>Verification of the Core-Set quality of Sampled Set 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𝒗𝒆𝒓𝒊𝒇𝒚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𝑳𝑯𝑺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zh-CN" alt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bSup>
                                                </m:sub>
                                                <m:sup/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𝒈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e>
                                      </m:nary>
                                      <m:nary>
                                        <m:naryPr>
                                          <m:chr m:val="∑"/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e>
                                      </m:nary>
                                      <m:nary>
                                        <m:naryPr>
                                          <m:chr m:val="∑"/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𝑯𝒐𝒆𝒇𝒇𝒅𝒊𝒏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𝑰𝒏𝒆𝒒𝒖𝒂𝒍𝒊𝒕𝒚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(@)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</a:endParaRPr>
              </a:p>
              <a:p>
                <a:endParaRPr lang="en-US" altLang="zh-CN" b="1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1FDDD0-5904-4A02-A31A-0B8394A5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1" y="545284"/>
                <a:ext cx="11140580" cy="5207901"/>
              </a:xfrm>
              <a:prstGeom prst="rect">
                <a:avLst/>
              </a:prstGeom>
              <a:blipFill>
                <a:blip r:embed="rId2"/>
                <a:stretch>
                  <a:fillRect l="-876" t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8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772602D-00EB-430E-AB00-D5F633B868F5}"/>
              </a:ext>
            </a:extLst>
          </p:cNvPr>
          <p:cNvSpPr/>
          <p:nvPr/>
        </p:nvSpPr>
        <p:spPr>
          <a:xfrm>
            <a:off x="2709644" y="3212984"/>
            <a:ext cx="134223" cy="1490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7A6CB7-667B-42A9-B185-E6C972457852}"/>
                  </a:ext>
                </a:extLst>
              </p:cNvPr>
              <p:cNvSpPr txBox="1"/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𝑎𝑗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7A6CB7-667B-42A9-B185-E6C97245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57" y="3243547"/>
                <a:ext cx="461395" cy="370294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AD7F0B7B-D805-47B6-866C-6F227942A159}"/>
              </a:ext>
            </a:extLst>
          </p:cNvPr>
          <p:cNvSpPr/>
          <p:nvPr/>
        </p:nvSpPr>
        <p:spPr>
          <a:xfrm>
            <a:off x="1694573" y="2272023"/>
            <a:ext cx="2172751" cy="1943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382E46-C499-4343-B7DE-19AAE9219044}"/>
              </a:ext>
            </a:extLst>
          </p:cNvPr>
          <p:cNvSpPr/>
          <p:nvPr/>
        </p:nvSpPr>
        <p:spPr>
          <a:xfrm>
            <a:off x="655036" y="1324465"/>
            <a:ext cx="4243435" cy="3926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709FFC-9428-4DF2-9209-63279366E7C5}"/>
              </a:ext>
            </a:extLst>
          </p:cNvPr>
          <p:cNvCxnSpPr>
            <a:stCxn id="3" idx="0"/>
          </p:cNvCxnSpPr>
          <p:nvPr/>
        </p:nvCxnSpPr>
        <p:spPr>
          <a:xfrm flipV="1">
            <a:off x="2776755" y="2869034"/>
            <a:ext cx="989902" cy="37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E98D73-2A2E-444A-B6FC-24C524D16026}"/>
              </a:ext>
            </a:extLst>
          </p:cNvPr>
          <p:cNvCxnSpPr>
            <a:stCxn id="2" idx="7"/>
          </p:cNvCxnSpPr>
          <p:nvPr/>
        </p:nvCxnSpPr>
        <p:spPr>
          <a:xfrm flipH="1" flipV="1">
            <a:off x="2055303" y="1434517"/>
            <a:ext cx="768907" cy="1800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921126-1E0C-42BB-98AD-1CA20E3C0E99}"/>
                  </a:ext>
                </a:extLst>
              </p:cNvPr>
              <p:cNvSpPr txBox="1"/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921126-1E0C-42BB-98AD-1CA20E3C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2021746"/>
                <a:ext cx="5620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5545D-DACD-4421-AB05-10205E45D1B7}"/>
                  </a:ext>
                </a:extLst>
              </p:cNvPr>
              <p:cNvSpPr txBox="1"/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5545D-DACD-4421-AB05-10205E45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31" y="2992658"/>
                <a:ext cx="562063" cy="369332"/>
              </a:xfrm>
              <a:prstGeom prst="rect">
                <a:avLst/>
              </a:prstGeom>
              <a:blipFill>
                <a:blip r:embed="rId4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377B219-2673-4064-BB83-359DCFA53AE7}"/>
                  </a:ext>
                </a:extLst>
              </p14:cNvPr>
              <p14:cNvContentPartPr/>
              <p14:nvPr/>
            </p14:nvContentPartPr>
            <p14:xfrm>
              <a:off x="1157423" y="1828238"/>
              <a:ext cx="411480" cy="12301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377B219-2673-4064-BB83-359DCFA53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783" y="1720598"/>
                <a:ext cx="519120" cy="14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430AC86F-B153-4F71-B00A-747A97B94ECD}"/>
                  </a:ext>
                </a:extLst>
              </p14:cNvPr>
              <p14:cNvContentPartPr/>
              <p14:nvPr/>
            </p14:nvContentPartPr>
            <p14:xfrm>
              <a:off x="1769423" y="1686038"/>
              <a:ext cx="210240" cy="7790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430AC86F-B153-4F71-B00A-747A97B94E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5783" y="1578038"/>
                <a:ext cx="31788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316BE77-3DCB-4FEB-B0AA-F0790965AEC0}"/>
                  </a:ext>
                </a:extLst>
              </p14:cNvPr>
              <p14:cNvContentPartPr/>
              <p14:nvPr/>
            </p14:nvContentPartPr>
            <p14:xfrm>
              <a:off x="2687783" y="1475798"/>
              <a:ext cx="256680" cy="7081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316BE77-3DCB-4FEB-B0AA-F0790965AE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4143" y="1368158"/>
                <a:ext cx="36432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F8ACC7F-6290-40B9-B538-E9D637E83CE0}"/>
                  </a:ext>
                </a:extLst>
              </p14:cNvPr>
              <p14:cNvContentPartPr/>
              <p14:nvPr/>
            </p14:nvContentPartPr>
            <p14:xfrm>
              <a:off x="2250743" y="1442678"/>
              <a:ext cx="274680" cy="8326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F8ACC7F-6290-40B9-B538-E9D637E83C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6743" y="1334678"/>
                <a:ext cx="38232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989D07E-A415-4020-8DCB-7E75C5247329}"/>
                  </a:ext>
                </a:extLst>
              </p14:cNvPr>
              <p14:cNvContentPartPr/>
              <p14:nvPr/>
            </p14:nvContentPartPr>
            <p14:xfrm>
              <a:off x="3157223" y="1568318"/>
              <a:ext cx="298800" cy="6206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989D07E-A415-4020-8DCB-7E75C52473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3583" y="1460318"/>
                <a:ext cx="4064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3F4007F-39E0-45BF-AE9C-3228BED7B07C}"/>
                  </a:ext>
                </a:extLst>
              </p14:cNvPr>
              <p14:cNvContentPartPr/>
              <p14:nvPr/>
            </p14:nvContentPartPr>
            <p14:xfrm>
              <a:off x="3640343" y="1660478"/>
              <a:ext cx="244080" cy="6620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3F4007F-39E0-45BF-AE9C-3228BED7B0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86703" y="1552838"/>
                <a:ext cx="35172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5C281A9-6A6A-486C-AD4B-34058BA0956B}"/>
                  </a:ext>
                </a:extLst>
              </p14:cNvPr>
              <p14:cNvContentPartPr/>
              <p14:nvPr/>
            </p14:nvContentPartPr>
            <p14:xfrm>
              <a:off x="3894863" y="2012918"/>
              <a:ext cx="459000" cy="11934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5C281A9-6A6A-486C-AD4B-34058BA095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0863" y="1905278"/>
                <a:ext cx="56664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52D8FCA-F91A-4495-985C-E97360C566A2}"/>
                  </a:ext>
                </a:extLst>
              </p14:cNvPr>
              <p14:cNvContentPartPr/>
              <p14:nvPr/>
            </p14:nvContentPartPr>
            <p14:xfrm>
              <a:off x="3625583" y="2692598"/>
              <a:ext cx="955080" cy="22075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52D8FCA-F91A-4495-985C-E97360C566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71583" y="2584958"/>
                <a:ext cx="1062720" cy="24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A504AA0-19AE-47BC-A20F-5F97288B1EB2}"/>
                  </a:ext>
                </a:extLst>
              </p14:cNvPr>
              <p14:cNvContentPartPr/>
              <p14:nvPr/>
            </p14:nvContentPartPr>
            <p14:xfrm>
              <a:off x="988943" y="2961158"/>
              <a:ext cx="252720" cy="11653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A504AA0-19AE-47BC-A20F-5F97288B1E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4943" y="2853158"/>
                <a:ext cx="360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430BC0B-3285-41B9-93BD-EBD7FB94422F}"/>
                  </a:ext>
                </a:extLst>
              </p14:cNvPr>
              <p14:cNvContentPartPr/>
              <p14:nvPr/>
            </p14:nvContentPartPr>
            <p14:xfrm>
              <a:off x="1451183" y="3480998"/>
              <a:ext cx="259920" cy="12585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430BC0B-3285-41B9-93BD-EBD7FB9442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97543" y="3372998"/>
                <a:ext cx="3675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0810CA23-861C-4EB3-863A-72E2761A4394}"/>
                  </a:ext>
                </a:extLst>
              </p14:cNvPr>
              <p14:cNvContentPartPr/>
              <p14:nvPr/>
            </p14:nvContentPartPr>
            <p14:xfrm>
              <a:off x="1843223" y="4051598"/>
              <a:ext cx="228960" cy="9450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0810CA23-861C-4EB3-863A-72E2761A43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9223" y="3943958"/>
                <a:ext cx="33660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B461644-360B-4E85-BB79-6649D127796C}"/>
                  </a:ext>
                </a:extLst>
              </p14:cNvPr>
              <p14:cNvContentPartPr/>
              <p14:nvPr/>
            </p14:nvContentPartPr>
            <p14:xfrm>
              <a:off x="2489423" y="4194158"/>
              <a:ext cx="128520" cy="9892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B461644-360B-4E85-BB79-6649D12779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35423" y="4086158"/>
                <a:ext cx="2361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03F9DBA-C6AD-4069-B4AD-24469DA6CC6C}"/>
                  </a:ext>
                </a:extLst>
              </p14:cNvPr>
              <p14:cNvContentPartPr/>
              <p14:nvPr/>
            </p14:nvContentPartPr>
            <p14:xfrm>
              <a:off x="3111863" y="4051598"/>
              <a:ext cx="277560" cy="9471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03F9DBA-C6AD-4069-B4AD-24469DA6CC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57863" y="3943958"/>
                <a:ext cx="38520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07EA7D0-5826-4B85-9D91-4958DB90D577}"/>
                  </a:ext>
                </a:extLst>
              </p14:cNvPr>
              <p14:cNvContentPartPr/>
              <p14:nvPr/>
            </p14:nvContentPartPr>
            <p14:xfrm>
              <a:off x="4465823" y="3338438"/>
              <a:ext cx="299520" cy="10515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07EA7D0-5826-4B85-9D91-4958DB90D57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12183" y="3230438"/>
                <a:ext cx="40716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CAA1465-8B97-4D30-A444-52C9E68F28B3}"/>
                  </a:ext>
                </a:extLst>
              </p14:cNvPr>
              <p14:cNvContentPartPr/>
              <p14:nvPr/>
            </p14:nvContentPartPr>
            <p14:xfrm>
              <a:off x="766463" y="2340518"/>
              <a:ext cx="189720" cy="9925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CAA1465-8B97-4D30-A444-52C9E68F28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823" y="2232518"/>
                <a:ext cx="297360" cy="1208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D14148F8-15AA-4324-B296-3B1831EEC400}"/>
              </a:ext>
            </a:extLst>
          </p:cNvPr>
          <p:cNvSpPr/>
          <p:nvPr/>
        </p:nvSpPr>
        <p:spPr>
          <a:xfrm>
            <a:off x="4607503" y="362527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826A2F-FB0B-4DD3-8F9C-13E46AAD3C1F}"/>
                  </a:ext>
                </a:extLst>
              </p:cNvPr>
              <p:cNvSpPr txBox="1"/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826A2F-FB0B-4DD3-8F9C-13E46AAD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16" y="3611211"/>
                <a:ext cx="432648" cy="370294"/>
              </a:xfrm>
              <a:prstGeom prst="rect">
                <a:avLst/>
              </a:prstGeom>
              <a:blipFill>
                <a:blip r:embed="rId3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790C014-3146-42FE-927A-3697374DE2D9}"/>
                  </a:ext>
                </a:extLst>
              </p:cNvPr>
              <p:cNvSpPr txBox="1"/>
              <p:nvPr/>
            </p:nvSpPr>
            <p:spPr>
              <a:xfrm>
                <a:off x="5209563" y="973123"/>
                <a:ext cx="7063531" cy="567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𝑁𝑜𝑡𝑖𝑐𝑒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/>
                            <m:t>@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∙4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/>
                        <m:t>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ea typeface="Cambria Math" panose="02040503050406030204" pitchFamily="18" charset="0"/>
                </a:endParaRPr>
              </a:p>
              <a:p>
                <a:endParaRPr lang="en-US" altLang="zh-CN" i="1" dirty="0"/>
              </a:p>
              <a:p>
                <a:r>
                  <a:rPr lang="en-US" altLang="zh-CN" i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𝑎𝑙𝑟𝑒𝑎𝑑𝑦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𝑣𝑒𝑟𝑖𝑓𝑖𝑒𝑑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𝑞𝑢𝑎𝑙𝑖𝑡𝑦</m:t>
                    </m:r>
                  </m:oMath>
                </a14:m>
                <a:endParaRPr lang="en-US" altLang="zh-CN" b="0" i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r>
                  <a:rPr lang="en-US" altLang="zh-CN" b="1" i="1" dirty="0"/>
                  <a:t>Time Complexity Analysis: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𝑪𝒐𝒓𝒆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𝑺𝒆𝒕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𝑨𝒍𝒈𝒐𝒓𝒊𝒕𝒉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𝒄𝒉𝒆𝒂𝒑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r>
                  <a:rPr lang="en-US" altLang="zh-CN" b="1" i="1" dirty="0"/>
                  <a:t>The Size of Core-Set 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790C014-3146-42FE-927A-3697374DE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3" y="973123"/>
                <a:ext cx="7063531" cy="5675080"/>
              </a:xfrm>
              <a:prstGeom prst="rect">
                <a:avLst/>
              </a:prstGeom>
              <a:blipFill>
                <a:blip r:embed="rId36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86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A787-209B-40C2-B32F-1D8C400B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@4: Core-Set for Streaming Data</a:t>
            </a:r>
            <a:br>
              <a:rPr lang="en-US" altLang="zh-CN" sz="4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C019B-315A-418F-8052-6D8271D8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Synopsis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8B3067-F92E-41D1-AE71-A0948896C3FA}"/>
              </a:ext>
            </a:extLst>
          </p:cNvPr>
          <p:cNvSpPr txBox="1"/>
          <p:nvPr/>
        </p:nvSpPr>
        <p:spPr>
          <a:xfrm>
            <a:off x="838200" y="1690688"/>
            <a:ext cx="10201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@1: What is Core-Set and Why we need Core-Set?</a:t>
            </a:r>
          </a:p>
          <a:p>
            <a:r>
              <a:rPr lang="en-US" altLang="zh-CN" sz="2800" dirty="0"/>
              <a:t>@2: Core-Set for K-Median Algorithm(</a:t>
            </a:r>
            <a:r>
              <a:rPr lang="en-US" altLang="zh-CN" sz="2800" dirty="0" err="1"/>
              <a:t>ke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chen</a:t>
            </a:r>
            <a:r>
              <a:rPr lang="en-US" altLang="zh-CN" sz="2800" dirty="0"/>
              <a:t> et al, SIAM2009)</a:t>
            </a:r>
          </a:p>
          <a:p>
            <a:r>
              <a:rPr lang="en-US" altLang="zh-CN" sz="2800" dirty="0"/>
              <a:t>@3: Core-Set for </a:t>
            </a:r>
            <a:r>
              <a:rPr lang="en-US" altLang="zh-CN" sz="2800" dirty="0" err="1"/>
              <a:t>Robusted</a:t>
            </a:r>
            <a:r>
              <a:rPr lang="en-US" altLang="zh-CN" sz="2800" dirty="0"/>
              <a:t> Optimization Problems(Hu Ding, </a:t>
            </a:r>
            <a:r>
              <a:rPr lang="en-US" altLang="zh-CN" sz="2800" dirty="0" err="1"/>
              <a:t>Zixiu</a:t>
            </a:r>
            <a:r>
              <a:rPr lang="en-US" altLang="zh-CN" sz="2800" dirty="0"/>
              <a:t> Wang, ICML2020)</a:t>
            </a:r>
          </a:p>
          <a:p>
            <a:r>
              <a:rPr lang="en-US" altLang="zh-CN" sz="2800" dirty="0"/>
              <a:t>@4: Core-Set for Streaming Data</a:t>
            </a:r>
          </a:p>
          <a:p>
            <a:r>
              <a:rPr lang="en-US" altLang="zh-CN" sz="2800" dirty="0"/>
              <a:t>@5: The applications of Core-Set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6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4FDA-6423-4089-919B-069112DC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2728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@1: What is Core-Set and Why we need Core-Set?</a:t>
            </a:r>
            <a:br>
              <a:rPr lang="en-US" altLang="zh-CN" sz="4400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C9EFD-539D-4D3B-9DD2-E9C9325A5244}"/>
                  </a:ext>
                </a:extLst>
              </p:cNvPr>
              <p:cNvSpPr txBox="1"/>
              <p:nvPr/>
            </p:nvSpPr>
            <p:spPr>
              <a:xfrm>
                <a:off x="511029" y="1182848"/>
                <a:ext cx="10939943" cy="425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Motivation of introducing Core-Set concepts for us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Reducing the scale of data is important as we are doing data-mining tasks and machine learning tasks with mass data.</a:t>
                </a:r>
              </a:p>
              <a:p>
                <a:r>
                  <a:rPr lang="en-US" altLang="zh-CN" dirty="0"/>
                  <a:t>Let us suppose that all of the data could be formally defined as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in which parameter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 represents the amount of data points</a:t>
                </a:r>
                <a:r>
                  <a:rPr lang="en-US" altLang="zh-CN" dirty="0"/>
                  <a:t> and parameter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 represents the dimensionality of each data point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So Now all we need is to reduce the scale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namely reduce the parameter s or d.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C9EFD-539D-4D3B-9DD2-E9C9325A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9" y="1182848"/>
                <a:ext cx="10939943" cy="4257191"/>
              </a:xfrm>
              <a:prstGeom prst="rect">
                <a:avLst/>
              </a:prstGeom>
              <a:blipFill>
                <a:blip r:embed="rId2"/>
                <a:stretch>
                  <a:fillRect l="-502" t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1CEB3E6-061C-49B7-8B7B-223C6221321D}"/>
              </a:ext>
            </a:extLst>
          </p:cNvPr>
          <p:cNvSpPr/>
          <p:nvPr/>
        </p:nvSpPr>
        <p:spPr>
          <a:xfrm>
            <a:off x="4337461" y="3021464"/>
            <a:ext cx="5956184" cy="2323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Matrix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F53F8E-B294-4033-90C0-63E67A3214B9}"/>
              </a:ext>
            </a:extLst>
          </p:cNvPr>
          <p:cNvSpPr txBox="1"/>
          <p:nvPr/>
        </p:nvSpPr>
        <p:spPr>
          <a:xfrm>
            <a:off x="2236018" y="4012580"/>
            <a:ext cx="17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data size 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45CF51-71C8-47FA-9D9B-920C72EAF060}"/>
              </a:ext>
            </a:extLst>
          </p:cNvPr>
          <p:cNvSpPr txBox="1"/>
          <p:nvPr/>
        </p:nvSpPr>
        <p:spPr>
          <a:xfrm>
            <a:off x="5768829" y="5662572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data dimensionality d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CBD4E184-A1D7-4FB9-91AE-356CE4243F74}"/>
              </a:ext>
            </a:extLst>
          </p:cNvPr>
          <p:cNvSpPr/>
          <p:nvPr/>
        </p:nvSpPr>
        <p:spPr>
          <a:xfrm>
            <a:off x="3980927" y="3021464"/>
            <a:ext cx="268449" cy="232375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91B7113D-A8C8-41CE-9F93-B0A617AAB5F9}"/>
              </a:ext>
            </a:extLst>
          </p:cNvPr>
          <p:cNvSpPr/>
          <p:nvPr/>
        </p:nvSpPr>
        <p:spPr>
          <a:xfrm rot="16200000">
            <a:off x="7198108" y="2542865"/>
            <a:ext cx="234891" cy="59561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F17934F3-6C77-4446-AEA2-776F612E1D4E}"/>
              </a:ext>
            </a:extLst>
          </p:cNvPr>
          <p:cNvSpPr/>
          <p:nvPr/>
        </p:nvSpPr>
        <p:spPr>
          <a:xfrm rot="10800000">
            <a:off x="389734" y="4481676"/>
            <a:ext cx="3859641" cy="186836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C200E021-6862-4D32-B20F-1F0C9A585292}"/>
              </a:ext>
            </a:extLst>
          </p:cNvPr>
          <p:cNvSpPr/>
          <p:nvPr/>
        </p:nvSpPr>
        <p:spPr>
          <a:xfrm rot="10800000">
            <a:off x="5561901" y="6056074"/>
            <a:ext cx="3061982" cy="750861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688F19-553E-4E97-A9A8-73460D9FB6B0}"/>
              </a:ext>
            </a:extLst>
          </p:cNvPr>
          <p:cNvSpPr txBox="1"/>
          <p:nvPr/>
        </p:nvSpPr>
        <p:spPr>
          <a:xfrm>
            <a:off x="5738070" y="6246839"/>
            <a:ext cx="306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PCA, LDA, JL-Transform etc.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68ECDA-7835-4EA5-BC22-EA3F269829BD}"/>
              </a:ext>
            </a:extLst>
          </p:cNvPr>
          <p:cNvSpPr txBox="1"/>
          <p:nvPr/>
        </p:nvSpPr>
        <p:spPr>
          <a:xfrm>
            <a:off x="314939" y="5231193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CBA119A-3B28-4E8F-83B5-341BB964D9E8}"/>
              </a:ext>
            </a:extLst>
          </p:cNvPr>
          <p:cNvSpPr/>
          <p:nvPr/>
        </p:nvSpPr>
        <p:spPr>
          <a:xfrm>
            <a:off x="1384183" y="5076790"/>
            <a:ext cx="436227" cy="7460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9BAF16-8024-48AA-850E-DF55B30BBFE0}"/>
                  </a:ext>
                </a:extLst>
              </p:cNvPr>
              <p:cNvSpPr txBox="1"/>
              <p:nvPr/>
            </p:nvSpPr>
            <p:spPr>
              <a:xfrm>
                <a:off x="1783188" y="4861861"/>
                <a:ext cx="2416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Uniform: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9BAF16-8024-48AA-850E-DF55B30B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88" y="4861861"/>
                <a:ext cx="2416902" cy="646331"/>
              </a:xfrm>
              <a:prstGeom prst="rect">
                <a:avLst/>
              </a:prstGeom>
              <a:blipFill>
                <a:blip r:embed="rId3"/>
                <a:stretch>
                  <a:fillRect l="-2273"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6C23D59A-BEC3-42CB-86BC-F7881B85AA55}"/>
              </a:ext>
            </a:extLst>
          </p:cNvPr>
          <p:cNvSpPr txBox="1"/>
          <p:nvPr/>
        </p:nvSpPr>
        <p:spPr>
          <a:xfrm>
            <a:off x="1820410" y="5600525"/>
            <a:ext cx="196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Non-Uniform: Core-Set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C03802-1D7C-411F-B8D6-9839FB390347}"/>
              </a:ext>
            </a:extLst>
          </p:cNvPr>
          <p:cNvSpPr txBox="1"/>
          <p:nvPr/>
        </p:nvSpPr>
        <p:spPr>
          <a:xfrm>
            <a:off x="620785" y="536895"/>
            <a:ext cx="1083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we are considering reducing the param s and there is a naïve sampling method – uniformly sampling.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But uniformly sampling would always behave unacceptably for its performance on algorithmic approximation ratio.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4A0CE3-D292-4665-B7B7-7E729A420651}"/>
                  </a:ext>
                </a:extLst>
              </p:cNvPr>
              <p:cNvSpPr txBox="1"/>
              <p:nvPr/>
            </p:nvSpPr>
            <p:spPr>
              <a:xfrm>
                <a:off x="606804" y="1264977"/>
                <a:ext cx="10737908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Let us consider the k-median problem.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And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could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be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formally defined as follows: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Euclid Distance Version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Suppose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P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n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. Given a integer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1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≤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 k &lt; n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, the problem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-median clustering is to </a:t>
                </a:r>
                <a:endParaRPr lang="en-US" altLang="zh-CN" b="1" dirty="0"/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find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C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=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{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c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,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· · ·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, c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k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} 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such that the following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minimized.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</a:rPr>
                  <a:t>Suppose our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NimbusRomNo9L-Regu"/>
                  </a:rPr>
                  <a:t>n data points-set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P</a:t>
                </a:r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</a:rPr>
                  <a:t> are distributed as follows:</a:t>
                </a:r>
              </a:p>
              <a:p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4A0CE3-D292-4665-B7B7-7E729A420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4" y="1264977"/>
                <a:ext cx="10737908" cy="3074431"/>
              </a:xfrm>
              <a:prstGeom prst="rect">
                <a:avLst/>
              </a:prstGeom>
              <a:blipFill>
                <a:blip r:embed="rId2"/>
                <a:stretch>
                  <a:fillRect l="-511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FE40FD55-C61F-4B34-A0F4-956926F6C9F1}"/>
              </a:ext>
            </a:extLst>
          </p:cNvPr>
          <p:cNvSpPr/>
          <p:nvPr/>
        </p:nvSpPr>
        <p:spPr>
          <a:xfrm>
            <a:off x="1996581" y="3824784"/>
            <a:ext cx="1543574" cy="1442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728C84-3356-474A-A8FB-F19D3A3DAB6B}"/>
              </a:ext>
            </a:extLst>
          </p:cNvPr>
          <p:cNvSpPr/>
          <p:nvPr/>
        </p:nvSpPr>
        <p:spPr>
          <a:xfrm>
            <a:off x="5826155" y="447493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8B4BA2-D36B-4A1E-8807-05886816BFC5}"/>
              </a:ext>
            </a:extLst>
          </p:cNvPr>
          <p:cNvSpPr/>
          <p:nvPr/>
        </p:nvSpPr>
        <p:spPr>
          <a:xfrm>
            <a:off x="2977394" y="4073524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E7A4B42-BE1D-4237-8E0D-6AF7AF711CDA}"/>
              </a:ext>
            </a:extLst>
          </p:cNvPr>
          <p:cNvSpPr/>
          <p:nvPr/>
        </p:nvSpPr>
        <p:spPr>
          <a:xfrm>
            <a:off x="2490133" y="3965998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B90C15-60A6-43FC-B4E9-5EA4E07E7CB1}"/>
              </a:ext>
            </a:extLst>
          </p:cNvPr>
          <p:cNvSpPr/>
          <p:nvPr/>
        </p:nvSpPr>
        <p:spPr>
          <a:xfrm>
            <a:off x="2490132" y="4546237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10705E-6D80-40E9-B4FF-53B8961570EC}"/>
              </a:ext>
            </a:extLst>
          </p:cNvPr>
          <p:cNvSpPr/>
          <p:nvPr/>
        </p:nvSpPr>
        <p:spPr>
          <a:xfrm>
            <a:off x="3205993" y="465452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5B6690-26BF-4675-A941-D8DF3F754657}"/>
              </a:ext>
            </a:extLst>
          </p:cNvPr>
          <p:cNvSpPr/>
          <p:nvPr/>
        </p:nvSpPr>
        <p:spPr>
          <a:xfrm>
            <a:off x="2168555" y="436332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FD488F-C414-4C81-AE65-79ACA8E1ACFB}"/>
              </a:ext>
            </a:extLst>
          </p:cNvPr>
          <p:cNvSpPr/>
          <p:nvPr/>
        </p:nvSpPr>
        <p:spPr>
          <a:xfrm>
            <a:off x="2594297" y="502034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C932E3-FC9A-476E-AF78-64E795981F6C}"/>
              </a:ext>
            </a:extLst>
          </p:cNvPr>
          <p:cNvSpPr/>
          <p:nvPr/>
        </p:nvSpPr>
        <p:spPr>
          <a:xfrm>
            <a:off x="2940341" y="4474931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E6320C-33AE-4046-896A-443F9DD5FE48}"/>
              </a:ext>
            </a:extLst>
          </p:cNvPr>
          <p:cNvSpPr/>
          <p:nvPr/>
        </p:nvSpPr>
        <p:spPr>
          <a:xfrm>
            <a:off x="3355596" y="4405023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9292161-FDA5-4F79-875E-C080147C4248}"/>
              </a:ext>
            </a:extLst>
          </p:cNvPr>
          <p:cNvSpPr/>
          <p:nvPr/>
        </p:nvSpPr>
        <p:spPr>
          <a:xfrm>
            <a:off x="2583810" y="426939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E1658A-B293-4329-8C07-9F9BB9865A26}"/>
              </a:ext>
            </a:extLst>
          </p:cNvPr>
          <p:cNvSpPr/>
          <p:nvPr/>
        </p:nvSpPr>
        <p:spPr>
          <a:xfrm>
            <a:off x="2865539" y="4784022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DAC431-1C86-4236-98DB-4AF4A6FA3CFF}"/>
              </a:ext>
            </a:extLst>
          </p:cNvPr>
          <p:cNvSpPr/>
          <p:nvPr/>
        </p:nvSpPr>
        <p:spPr>
          <a:xfrm>
            <a:off x="2274818" y="4797140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DE64B3-393C-4C34-BD98-85EEFA36F82C}"/>
              </a:ext>
            </a:extLst>
          </p:cNvPr>
          <p:cNvSpPr/>
          <p:nvPr/>
        </p:nvSpPr>
        <p:spPr>
          <a:xfrm>
            <a:off x="2768368" y="3965998"/>
            <a:ext cx="149603" cy="1426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F30B85-9BCF-4791-80B1-2A0BD1B6C43C}"/>
              </a:ext>
            </a:extLst>
          </p:cNvPr>
          <p:cNvSpPr/>
          <p:nvPr/>
        </p:nvSpPr>
        <p:spPr>
          <a:xfrm>
            <a:off x="3019339" y="4973943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79A825-B437-435E-8E01-A0FA558EA76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540155" y="4546237"/>
            <a:ext cx="228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3C3AF2D-3453-427D-8564-2C89B1479C64}"/>
              </a:ext>
            </a:extLst>
          </p:cNvPr>
          <p:cNvSpPr txBox="1"/>
          <p:nvPr/>
        </p:nvSpPr>
        <p:spPr>
          <a:xfrm>
            <a:off x="4054679" y="4269398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distance =d</a:t>
            </a:r>
            <a:endParaRPr lang="zh-CN" altLang="en-US" b="1" i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BD81FC-7E1B-4279-AC00-1860E9DF646D}"/>
              </a:ext>
            </a:extLst>
          </p:cNvPr>
          <p:cNvSpPr txBox="1"/>
          <p:nvPr/>
        </p:nvSpPr>
        <p:spPr>
          <a:xfrm>
            <a:off x="1647038" y="5376747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There are n-1 points and any distance between two of them approach to zero.</a:t>
            </a:r>
            <a:endParaRPr lang="zh-CN" altLang="en-US" sz="1400" b="1" i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245596-3C89-43C6-9331-50CC8688E0E2}"/>
              </a:ext>
            </a:extLst>
          </p:cNvPr>
          <p:cNvSpPr txBox="1"/>
          <p:nvPr/>
        </p:nvSpPr>
        <p:spPr>
          <a:xfrm>
            <a:off x="5349382" y="4696877"/>
            <a:ext cx="13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one single point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548EED9-2B1B-4CBF-B5DE-580473D08809}"/>
                  </a:ext>
                </a:extLst>
              </p:cNvPr>
              <p:cNvSpPr txBox="1"/>
              <p:nvPr/>
            </p:nvSpPr>
            <p:spPr>
              <a:xfrm>
                <a:off x="7245292" y="3928174"/>
                <a:ext cx="4500693" cy="218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worst case:</a:t>
                </a:r>
              </a:p>
              <a:p>
                <a:r>
                  <a:rPr lang="en-US" altLang="zh-CN" dirty="0"/>
                  <a:t>The algorithmic approximation-ratio would be 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we did not sample the right one single point.</a:t>
                </a:r>
              </a:p>
              <a:p>
                <a:r>
                  <a:rPr lang="en-US" altLang="zh-CN" b="1" i="1" dirty="0"/>
                  <a:t>Because Optimal-Cost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b="1" i="1" dirty="0"/>
                  <a:t> 0 and Real-Cost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b="1" i="1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altLang="zh-CN" b="1" i="1" dirty="0" err="1">
                    <a:ea typeface="Cambria Math" panose="02040503050406030204" pitchFamily="18" charset="0"/>
                  </a:rPr>
                  <a:t>Approx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𝑂𝑝𝑡𝑖𝑚𝑎𝑙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548EED9-2B1B-4CBF-B5DE-580473D0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92" y="3928174"/>
                <a:ext cx="4500693" cy="2183739"/>
              </a:xfrm>
              <a:prstGeom prst="rect">
                <a:avLst/>
              </a:prstGeom>
              <a:blipFill>
                <a:blip r:embed="rId3"/>
                <a:stretch>
                  <a:fillRect l="-1220" t="-1393" r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9B836A1-EA92-444D-88D9-462109DD613A}"/>
              </a:ext>
            </a:extLst>
          </p:cNvPr>
          <p:cNvSpPr/>
          <p:nvPr/>
        </p:nvSpPr>
        <p:spPr>
          <a:xfrm>
            <a:off x="7215931" y="3824784"/>
            <a:ext cx="4500693" cy="1972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05B23DA-573A-43B3-B7F0-B85676C107BE}"/>
              </a:ext>
            </a:extLst>
          </p:cNvPr>
          <p:cNvSpPr/>
          <p:nvPr/>
        </p:nvSpPr>
        <p:spPr>
          <a:xfrm>
            <a:off x="2849462" y="426939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6988896-3825-4FAB-BF7B-A13035A6AD37}"/>
              </a:ext>
            </a:extLst>
          </p:cNvPr>
          <p:cNvSpPr/>
          <p:nvPr/>
        </p:nvSpPr>
        <p:spPr>
          <a:xfrm>
            <a:off x="2366395" y="4223961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A70F0DE-3EDD-4A0E-A764-EEC0D717AC49}"/>
              </a:ext>
            </a:extLst>
          </p:cNvPr>
          <p:cNvSpPr/>
          <p:nvPr/>
        </p:nvSpPr>
        <p:spPr>
          <a:xfrm>
            <a:off x="2715236" y="4605125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58AD16-B3A1-4A54-A90E-9457AF66BB95}"/>
              </a:ext>
            </a:extLst>
          </p:cNvPr>
          <p:cNvSpPr/>
          <p:nvPr/>
        </p:nvSpPr>
        <p:spPr>
          <a:xfrm>
            <a:off x="2157369" y="458708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CE51762-20CA-4CDB-9194-09A8EBC680D8}"/>
              </a:ext>
            </a:extLst>
          </p:cNvPr>
          <p:cNvSpPr/>
          <p:nvPr/>
        </p:nvSpPr>
        <p:spPr>
          <a:xfrm>
            <a:off x="2532079" y="4818848"/>
            <a:ext cx="149603" cy="142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9198AD7-9725-41B8-9358-78185A9D439D}"/>
              </a:ext>
            </a:extLst>
          </p:cNvPr>
          <p:cNvSpPr/>
          <p:nvPr/>
        </p:nvSpPr>
        <p:spPr>
          <a:xfrm>
            <a:off x="3106723" y="4282318"/>
            <a:ext cx="149603" cy="1426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031638B-F3A3-49AF-BE88-BDDA03ADB6A3}"/>
              </a:ext>
            </a:extLst>
          </p:cNvPr>
          <p:cNvCxnSpPr>
            <a:stCxn id="34" idx="5"/>
          </p:cNvCxnSpPr>
          <p:nvPr/>
        </p:nvCxnSpPr>
        <p:spPr>
          <a:xfrm>
            <a:off x="3234417" y="4404045"/>
            <a:ext cx="1178192" cy="13088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C1E2745-8C80-4D37-9604-8F77C7DFA67C}"/>
              </a:ext>
            </a:extLst>
          </p:cNvPr>
          <p:cNvCxnSpPr>
            <a:stCxn id="13" idx="5"/>
          </p:cNvCxnSpPr>
          <p:nvPr/>
        </p:nvCxnSpPr>
        <p:spPr>
          <a:xfrm>
            <a:off x="3068035" y="4596658"/>
            <a:ext cx="1361352" cy="11246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A8B042-42D5-421B-8F12-4A10A5C8F584}"/>
              </a:ext>
            </a:extLst>
          </p:cNvPr>
          <p:cNvCxnSpPr>
            <a:stCxn id="16" idx="5"/>
          </p:cNvCxnSpPr>
          <p:nvPr/>
        </p:nvCxnSpPr>
        <p:spPr>
          <a:xfrm>
            <a:off x="2993233" y="4905749"/>
            <a:ext cx="1419376" cy="74913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6BD5C23-A390-447E-A2D3-A2665A8FCC5E}"/>
              </a:ext>
            </a:extLst>
          </p:cNvPr>
          <p:cNvCxnSpPr>
            <a:stCxn id="17" idx="7"/>
          </p:cNvCxnSpPr>
          <p:nvPr/>
        </p:nvCxnSpPr>
        <p:spPr>
          <a:xfrm>
            <a:off x="2402512" y="4818025"/>
            <a:ext cx="2006601" cy="8580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2409BFA-F8BC-4DC0-9702-606B8B1C3249}"/>
              </a:ext>
            </a:extLst>
          </p:cNvPr>
          <p:cNvCxnSpPr>
            <a:stCxn id="30" idx="0"/>
          </p:cNvCxnSpPr>
          <p:nvPr/>
        </p:nvCxnSpPr>
        <p:spPr>
          <a:xfrm>
            <a:off x="2441197" y="4223961"/>
            <a:ext cx="1933545" cy="143092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402B412-9642-43B9-B844-75FC85BE38C1}"/>
              </a:ext>
            </a:extLst>
          </p:cNvPr>
          <p:cNvCxnSpPr>
            <a:stCxn id="18" idx="5"/>
          </p:cNvCxnSpPr>
          <p:nvPr/>
        </p:nvCxnSpPr>
        <p:spPr>
          <a:xfrm>
            <a:off x="2896062" y="4087725"/>
            <a:ext cx="1492838" cy="156715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7F05CAA-1783-4FC1-9011-510B5896C2A2}"/>
              </a:ext>
            </a:extLst>
          </p:cNvPr>
          <p:cNvCxnSpPr>
            <a:stCxn id="9" idx="4"/>
          </p:cNvCxnSpPr>
          <p:nvPr/>
        </p:nvCxnSpPr>
        <p:spPr>
          <a:xfrm>
            <a:off x="2564934" y="4688849"/>
            <a:ext cx="1838232" cy="96603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2AFDED-9535-4737-A2C3-C929F3AEFE42}"/>
              </a:ext>
            </a:extLst>
          </p:cNvPr>
          <p:cNvSpPr txBox="1"/>
          <p:nvPr/>
        </p:nvSpPr>
        <p:spPr>
          <a:xfrm>
            <a:off x="4105011" y="5577796"/>
            <a:ext cx="277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</a:rPr>
              <a:t>Uniformly Sampling Result</a:t>
            </a:r>
            <a:endParaRPr lang="zh-CN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E71A96-B9DF-45E4-AAD6-F1269925874A}"/>
                  </a:ext>
                </a:extLst>
              </p:cNvPr>
              <p:cNvSpPr txBox="1"/>
              <p:nvPr/>
            </p:nvSpPr>
            <p:spPr>
              <a:xfrm>
                <a:off x="796954" y="444617"/>
                <a:ext cx="104023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Now We are going to demonstrate the following inference: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(suppose n is big enough(approaching 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</a:rPr>
                  <a:t>))</a:t>
                </a:r>
              </a:p>
              <a:p>
                <a:endParaRPr lang="en-US" altLang="zh-CN" i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1" dirty="0"/>
                  <a:t>We are supposed to sample 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i="1" dirty="0"/>
                  <a:t> </a:t>
                </a:r>
                <a:r>
                  <a:rPr lang="en-US" altLang="zh-CN" b="1" i="1" dirty="0"/>
                  <a:t>points, where 0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/>
                  <a:t>and c is a constant, to ensure that we could cover the right single point in our sampling data points set.</a:t>
                </a:r>
              </a:p>
              <a:p>
                <a:r>
                  <a:rPr lang="en-US" altLang="zh-CN" b="1" i="1" dirty="0"/>
                  <a:t>Prof:</a:t>
                </a:r>
              </a:p>
              <a:p>
                <a:endParaRPr lang="zh-CN" altLang="en-US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E71A96-B9DF-45E4-AAD6-F1269925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4" y="444617"/>
                <a:ext cx="10402349" cy="1754326"/>
              </a:xfrm>
              <a:prstGeom prst="rect">
                <a:avLst/>
              </a:prstGeom>
              <a:blipFill>
                <a:blip r:embed="rId2"/>
                <a:stretch>
                  <a:fillRect l="-528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7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C9AB24-0DFC-4391-A3A3-6CB548C111EC}"/>
                  </a:ext>
                </a:extLst>
              </p:cNvPr>
              <p:cNvSpPr txBox="1"/>
              <p:nvPr/>
            </p:nvSpPr>
            <p:spPr>
              <a:xfrm>
                <a:off x="785768" y="780177"/>
                <a:ext cx="10620463" cy="513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/>
                  <a:t>The definition of Core-Set:</a:t>
                </a:r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Firstly let </a:t>
                </a:r>
              </a:p>
              <a:p>
                <a:r>
                  <a:rPr lang="en-US" altLang="zh-CN" b="1" i="1" dirty="0"/>
                  <a:t>(1)Dataset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b="1" i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(2)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𝒇𝒖𝒏𝒄𝒕𝒊𝒐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𝒐𝒃𝒋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𝒓𝒆𝒑𝒓𝒆𝒔𝒆𝒏𝒕𝒔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𝒅𝒂𝒕𝒂𝒔𝒆𝒕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𝒓𝒆𝒑𝒓𝒆𝒔𝒆𝒏𝒕𝒔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Then we call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S is a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𝒄𝒐𝒓𝒆𝒔𝒆𝒕</m:t>
                    </m:r>
                  </m:oMath>
                </a14:m>
                <a:r>
                  <a:rPr lang="en-US" altLang="zh-CN" b="1" i="1" dirty="0">
                    <a:solidFill>
                      <a:srgbClr val="FF0000"/>
                    </a:solidFill>
                  </a:rPr>
                  <a:t> of  P </a:t>
                </a:r>
                <a:r>
                  <a:rPr lang="en-US" altLang="zh-CN" b="1" i="1" dirty="0"/>
                  <a:t>if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b="1" i="1" dirty="0"/>
                  <a:t>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b="1" i="1" dirty="0"/>
                  <a:t> 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(2) For any solution c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𝒔𝒐𝒍𝒖𝒕𝒊𝒐𝒏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𝒔𝒑𝒂𝒄𝒆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𝒕𝒉𝒊𝒔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𝒐𝒑𝒕𝒊𝒎𝒊𝒛𝒂𝒕𝒊𝒐𝒏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𝒑𝒓𝒐𝒃𝒍𝒆𝒎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i="1" dirty="0"/>
                  <a:t>:</a:t>
                </a:r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r>
                  <a:rPr lang="en-US" altLang="zh-CN" b="1" i="1" dirty="0"/>
                  <a:t>e.g. For K-Median or K-means Clustering Problem, F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i="1" dirty="0"/>
              </a:p>
              <a:p>
                <a:r>
                  <a:rPr lang="en-US" altLang="zh-CN" b="1" i="1" dirty="0"/>
                  <a:t> </a:t>
                </a:r>
              </a:p>
              <a:p>
                <a:r>
                  <a:rPr lang="en-US" altLang="zh-CN" b="1" dirty="0"/>
                  <a:t>Actually,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in the original mathematical definition of Core-Set. </a:t>
                </a:r>
              </a:p>
              <a:p>
                <a:r>
                  <a:rPr lang="en-US" altLang="zh-CN" b="1" dirty="0"/>
                  <a:t>But this is pretty trivial and reducing the size of dataset is our initial motivation of introducing Core-Set.</a:t>
                </a:r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C9AB24-0DFC-4391-A3A3-6CB548C1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8" y="780177"/>
                <a:ext cx="10620463" cy="5133200"/>
              </a:xfrm>
              <a:prstGeom prst="rect">
                <a:avLst/>
              </a:prstGeom>
              <a:blipFill>
                <a:blip r:embed="rId2"/>
                <a:stretch>
                  <a:fillRect l="-1493" t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F713EC-C2E2-43CD-AFA2-7C268415C29B}"/>
                  </a:ext>
                </a:extLst>
              </p:cNvPr>
              <p:cNvSpPr txBox="1"/>
              <p:nvPr/>
            </p:nvSpPr>
            <p:spPr>
              <a:xfrm>
                <a:off x="142613" y="369115"/>
                <a:ext cx="11663493" cy="229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𝑆𝑢𝑝𝑝𝑜𝑠𝑖𝑛𝑔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err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𝑎𝑝𝑝𝑟𝑜𝑥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𝑜𝑝𝑡𝑖𝑚𝑖𝑧𝑎𝑡𝑖𝑜𝑛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𝑟𝑢𝑛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𝑎𝑙𝑔𝑜𝑟𝑖𝑡h𝑚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𝒄𝒐𝒓𝒆𝒔𝒆𝒕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𝒂𝒑𝒑𝒓𝒐𝒙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b="1" i="1" dirty="0"/>
                  <a:t>    Prof:</a:t>
                </a:r>
              </a:p>
              <a:p>
                <a:endParaRPr lang="en-US" altLang="zh-CN" b="1" i="1" dirty="0"/>
              </a:p>
              <a:p>
                <a:endParaRPr lang="zh-CN" altLang="en-US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F713EC-C2E2-43CD-AFA2-7C268415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369115"/>
                <a:ext cx="11663493" cy="2296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26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C23C-19E0-4F86-ABC5-4F5DE05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@2: Core-Set for K-Median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8CDC16-A33F-4F22-A86C-683181814E5C}"/>
                  </a:ext>
                </a:extLst>
              </p:cNvPr>
              <p:cNvSpPr txBox="1"/>
              <p:nvPr/>
            </p:nvSpPr>
            <p:spPr>
              <a:xfrm>
                <a:off x="838200" y="1653244"/>
                <a:ext cx="9871745" cy="2808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Let us consider the k-median problem.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And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could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be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formally defined as follows: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Euclid Distance Version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Suppose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n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. Given a integer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1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≤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 k &lt; n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, the problem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-median clustering is to find a set of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k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points </a:t>
                </a:r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10"/>
                  </a:rPr>
                  <a:t>C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R1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SY10"/>
                  </a:rPr>
                  <a:t>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NimbusRomNo9L-Regu"/>
                  </a:rPr>
                  <a:t>such that the following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r>
                  <a:rPr lang="en-US" altLang="zh-CN" sz="1800" b="1" i="1" dirty="0">
                    <a:solidFill>
                      <a:srgbClr val="000000"/>
                    </a:solidFill>
                    <a:effectLst/>
                    <a:latin typeface="NimbusRomNo9L-Regu"/>
                  </a:rPr>
                  <a:t>is minimized.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8CDC16-A33F-4F22-A86C-683181814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3244"/>
                <a:ext cx="9871745" cy="2808461"/>
              </a:xfrm>
              <a:prstGeom prst="rect">
                <a:avLst/>
              </a:prstGeom>
              <a:blipFill>
                <a:blip r:embed="rId2"/>
                <a:stretch>
                  <a:fillRect l="-556" t="-1302" b="-2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8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B81F2C-8CAE-4B72-8D61-972D7B768CDD}"/>
                  </a:ext>
                </a:extLst>
              </p:cNvPr>
              <p:cNvSpPr txBox="1"/>
              <p:nvPr/>
            </p:nvSpPr>
            <p:spPr>
              <a:xfrm>
                <a:off x="713064" y="620785"/>
                <a:ext cx="1080502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Construction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𝒄𝒐𝒓𝒆𝒔𝒆𝒕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 for K-median Clustering</a:t>
                </a:r>
              </a:p>
              <a:p>
                <a:r>
                  <a:rPr lang="en-US" altLang="zh-CN" sz="2400" b="1" i="1" dirty="0"/>
                  <a:t>STEP1: Prepare</a:t>
                </a:r>
              </a:p>
              <a:p>
                <a:r>
                  <a:rPr lang="en-US" altLang="zh-CN" dirty="0"/>
                  <a:t>Use a “cheap algorithm” (e.g. Fast Constant Factor Approximation Algorithm , </a:t>
                </a:r>
                <a:r>
                  <a:rPr lang="en-US" altLang="zh-CN" dirty="0" err="1"/>
                  <a:t>Sariel</a:t>
                </a:r>
                <a:r>
                  <a:rPr lang="en-US" altLang="zh-CN" dirty="0"/>
                  <a:t> Har-Peled, Soham Mazumdar STOC 2004) to get a constant factor approx. algorithm.</a:t>
                </a:r>
              </a:p>
              <a:p>
                <a:r>
                  <a:rPr lang="en-US" altLang="zh-CN" dirty="0"/>
                  <a:t>Let us denote that:</a:t>
                </a:r>
              </a:p>
              <a:p>
                <a:r>
                  <a:rPr lang="en-US" altLang="zh-CN" dirty="0"/>
                  <a:t>@1:Solution given by the ”cheap algorithm” above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r>
                  <a:rPr lang="en-US" altLang="zh-CN" dirty="0"/>
                  <a:t>@2:the approx. ratio of this “cheap algorithm”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@3:Time Complexity for this “cheap algorithm”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𝑎𝑙𝑔𝑜𝑟𝑖𝑡h𝑚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𝑐h𝑒𝑎𝑝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/>
                  <a:t>(for FCFAA, Time Complexity is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sz="2400" b="1" i="1" dirty="0"/>
              </a:p>
              <a:p>
                <a:endParaRPr lang="en-US" altLang="zh-CN" sz="2400" b="1" i="1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B81F2C-8CAE-4B72-8D61-972D7B768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4" y="620785"/>
                <a:ext cx="10805020" cy="3970318"/>
              </a:xfrm>
              <a:prstGeom prst="rect">
                <a:avLst/>
              </a:prstGeom>
              <a:blipFill>
                <a:blip r:embed="rId2"/>
                <a:stretch>
                  <a:fillRect l="-903" t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D6EE14-9843-4AAE-AE24-F871D4D17DDD}"/>
              </a:ext>
            </a:extLst>
          </p:cNvPr>
          <p:cNvSpPr/>
          <p:nvPr/>
        </p:nvSpPr>
        <p:spPr>
          <a:xfrm>
            <a:off x="1916885" y="407225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1DBBF9-4653-4AB3-A1A1-F0F26EE63E4B}"/>
              </a:ext>
            </a:extLst>
          </p:cNvPr>
          <p:cNvSpPr/>
          <p:nvPr/>
        </p:nvSpPr>
        <p:spPr>
          <a:xfrm>
            <a:off x="3579304" y="524671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8B496AB-7962-4FA5-ADD0-9E65AA2FEE31}"/>
              </a:ext>
            </a:extLst>
          </p:cNvPr>
          <p:cNvSpPr/>
          <p:nvPr/>
        </p:nvSpPr>
        <p:spPr>
          <a:xfrm>
            <a:off x="4931330" y="436028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26AC63-D7A3-44F2-BE09-AAAEED836F75}"/>
              </a:ext>
            </a:extLst>
          </p:cNvPr>
          <p:cNvSpPr/>
          <p:nvPr/>
        </p:nvSpPr>
        <p:spPr>
          <a:xfrm>
            <a:off x="6542715" y="4000953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8AAFCB-9E0A-4B8B-91F1-4E63C13AED28}"/>
              </a:ext>
            </a:extLst>
          </p:cNvPr>
          <p:cNvSpPr/>
          <p:nvPr/>
        </p:nvSpPr>
        <p:spPr>
          <a:xfrm>
            <a:off x="6692318" y="5882759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7BFE7F-5F68-4B09-B4C8-06C3CF887F4F}"/>
              </a:ext>
            </a:extLst>
          </p:cNvPr>
          <p:cNvSpPr/>
          <p:nvPr/>
        </p:nvSpPr>
        <p:spPr>
          <a:xfrm>
            <a:off x="4012735" y="3429000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4FD22-333D-4499-9D00-D324B5635BCC}"/>
              </a:ext>
            </a:extLst>
          </p:cNvPr>
          <p:cNvSpPr/>
          <p:nvPr/>
        </p:nvSpPr>
        <p:spPr>
          <a:xfrm>
            <a:off x="8753912" y="5422291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AE5D9F-3F9A-457F-9DD3-86CB8B91C056}"/>
              </a:ext>
            </a:extLst>
          </p:cNvPr>
          <p:cNvSpPr/>
          <p:nvPr/>
        </p:nvSpPr>
        <p:spPr>
          <a:xfrm>
            <a:off x="9299199" y="4431587"/>
            <a:ext cx="149603" cy="1426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1803633" y="4133561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633" y="4133561"/>
                <a:ext cx="4194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/>
              <p:nvPr/>
            </p:nvSpPr>
            <p:spPr>
              <a:xfrm>
                <a:off x="3444380" y="5299035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F6BDB7-09AF-4AFF-B5E0-D42581A14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80" y="5299035"/>
                <a:ext cx="419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3877811" y="3527359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11" y="3527359"/>
                <a:ext cx="4194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9164275" y="4509071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275" y="4509071"/>
                <a:ext cx="419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/>
              <p:nvPr/>
            </p:nvSpPr>
            <p:spPr>
              <a:xfrm>
                <a:off x="8618988" y="5493597"/>
                <a:ext cx="41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4BC79940-4FE1-4D45-9D26-BBA00750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988" y="5493597"/>
                <a:ext cx="419450" cy="369332"/>
              </a:xfrm>
              <a:prstGeom prst="rect">
                <a:avLst/>
              </a:prstGeom>
              <a:blipFill>
                <a:blip r:embed="rId7"/>
                <a:stretch>
                  <a:fillRect r="-4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1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1913</Words>
  <Application>Microsoft Office PowerPoint</Application>
  <PresentationFormat>宽屏</PresentationFormat>
  <Paragraphs>201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CMMI10</vt:lpstr>
      <vt:lpstr>CMMI7</vt:lpstr>
      <vt:lpstr>CMR10</vt:lpstr>
      <vt:lpstr>CMR7</vt:lpstr>
      <vt:lpstr>CMSY10</vt:lpstr>
      <vt:lpstr>NimbusRomNo9L-Regu</vt:lpstr>
      <vt:lpstr>Arial</vt:lpstr>
      <vt:lpstr>Calibri</vt:lpstr>
      <vt:lpstr>Cambria Math</vt:lpstr>
      <vt:lpstr>Office 主题</vt:lpstr>
      <vt:lpstr> Chapter 3.5 A simple Intro towards Core-Set ------From a Layered Sampling Perspective</vt:lpstr>
      <vt:lpstr>Synopsis</vt:lpstr>
      <vt:lpstr>@1: What is Core-Set and Why we need Core-Set? </vt:lpstr>
      <vt:lpstr>PowerPoint 演示文稿</vt:lpstr>
      <vt:lpstr>PowerPoint 演示文稿</vt:lpstr>
      <vt:lpstr>PowerPoint 演示文稿</vt:lpstr>
      <vt:lpstr>PowerPoint 演示文稿</vt:lpstr>
      <vt:lpstr>@2: Core-Set for K-Median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@4: Core-Set for Streaming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3.5 A simple Intro towards Core-Set</dc:title>
  <dc:creator>joey lee</dc:creator>
  <cp:lastModifiedBy>lee joey</cp:lastModifiedBy>
  <cp:revision>6</cp:revision>
  <dcterms:modified xsi:type="dcterms:W3CDTF">2021-11-28T15:14:58Z</dcterms:modified>
</cp:coreProperties>
</file>