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259" r:id="rId4"/>
    <p:sldId id="262" r:id="rId5"/>
    <p:sldId id="263" r:id="rId6"/>
    <p:sldId id="264" r:id="rId7"/>
    <p:sldId id="257" r:id="rId8"/>
    <p:sldId id="260" r:id="rId9"/>
    <p:sldId id="261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2" r:id="rId36"/>
    <p:sldId id="294" r:id="rId37"/>
    <p:sldId id="291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3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4T09:17:44.2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24575,'-1'24'0,"1"0"0,2 0 0,0 0 0,2 0 0,0 0 0,2 0 0,11 30 0,-9-31 0,-2 0 0,7 38 0,0 2 0,21 85 0,11-17 0,-36-97 0,-4-18 0,0 1 0,-2 0 0,3 25 0,-6-33 0,1 0 0,1 0 0,0 0 0,0-1 0,0 1 0,1-1 0,1 1 0,-1-1 0,8 12 0,-7-11 0,0 1 0,-1 0 0,0 0 0,0 0 0,-1 0 0,0 0 0,-1 0 0,0 15 0,0-9 0,0 1 0,6 19 0,-3-21 0,0 1 0,2-1 0,0 0 0,0-1 0,13 20 0,-15-25 0,0 1 0,0 0 0,0-1 0,-1 1 0,-1 1 0,2 13 0,-2-12 0,0 0 0,1 0 0,1-1 0,6 18 0,-4-17 0,-2 0 0,7 24 0,-9-25 0,1-1 0,0 0 0,0 0 0,1-1 0,8 13 0,-6-9 0,0-1 0,0 1 0,-2 0 0,1 0 0,4 23 0,-7-23 0,1-1 0,1 1 0,0-1 0,0 0 0,1 0 0,13 20 0,-12-22 0,-1 1 0,1-1 0,-2 1 0,1 1 0,5 21 0,-8-22 0,1 1 0,1-2 0,0 1 0,1 0 0,0-1 0,11 17 0,-11-19 0,-1-1 0,0 1 0,0 1 0,0-1 0,-1 0 0,3 12 0,-4-10 0,2 0 0,-1 0 0,1-1 0,7 12 0,1 1 0,0 0 0,9 28 0,15 31 0,-21-50 0,-1 0 0,11 38 0,1 4 0,-6-32 0,-14-30 0,0 0 0,-1 0 0,6 20 0,-6-14 0,1 0 0,0 0 0,1-1 0,1 0 0,17 24 0,-20-31 0,-1 0 0,0 1 0,0 0 0,3 16 0,11 26 0,18 25 0,61 120 0,-87-175 0,14 35 0,-16-34 0,21 39 0,34 76 0,5-4 0,21 38 0,-49-115 0,-29-44 0,-1 1 0,-1-1 0,0 2 0,-1-1 0,8 22 0,-9-19 0,1-1 0,0-1 0,1 1 0,16 20 0,11 17 0,-22-30 0,-2-3 0,0 1 0,12 32 0,-15-34 0,1 0 0,0-1 0,1-1 0,1 0 0,1 0 0,15 15 0,-11-13 0,-2 0 0,0 1 0,23 40 0,-26-37 0,23 31 0,-11-20 0,-11-14 0,4 6 0,15 32 0,-14-28 0,0-1 0,2 0 0,42 46 0,-35-43 0,36 57 0,-47-63 0,2 0 0,27 31 0,-37-47 0,0 0 0,-1 1 0,0 0 0,9 22 0,-2-4 0,6 5 0,35 45 0,-31-46 0,54 96 0,-60-103 0,0 0 0,23 23 0,-32-38 0,0 1 0,-1 1 0,-1-1 0,7 16 0,-10-18 0,1 0 0,0-1 0,0 0 0,1 0 0,0 0 0,0-1 0,1 0 0,0 0 0,9 6 0,2 0 0,32 33 0,2 28 0,96 96 0,-90-83 0,-46-74 0,1 0 0,23 19 0,13 13 0,14 14 0,-44-43 0,0 1 0,-1 0 0,20 28 0,-24-29 0,0 0 0,2 0 0,0-2 0,20 16 0,34 32 0,-36-29 0,-21-23 0,-1 1 0,17 21 0,-14-13 0,36 36 0,24-4 0,137 144 0,-168-154 0,-22-20 0,1 0 0,1-2 0,29 19 0,-34-25 0,-1 0 0,26 26 0,13 10 0,-24-24 0,42 41 0,-36-36 0,-33-26 0,1-1 0,0 1 0,-1 0 0,0 1 0,9 10 0,-11-11 0,0 0 0,1-1 0,0 0 0,-1 0 0,1 0 0,1-1 0,-1 1 0,8 2 0,-7-3 0,0 0 0,0 1 0,-1-1 0,0 1 0,1 0 0,-1 0 0,7 9 0,0 0 0,0-1 0,0 0 0,2-1 0,-1 0 0,27 15 0,-15-10 0,29 29 0,-44-35 0,1-1 0,0 0 0,0 0 0,23 12 0,-21-14 0,-1 1 0,0 1 0,0 0 0,17 18 0,-16-15 0,1 0 0,27 18 0,19 4 0,-29-17 0,-1 1 0,51 39 0,-74-52 0,0 0 0,0 0 0,1 0 0,7 2 0,-8-4 0,0 1 0,-1-1 0,0 1 0,1 0 0,-2 1 0,8 6 0,-1 0 0,0-1 0,1-1 0,0 0 0,1 0 0,18 8 0,-12-7 0,-2 1 0,21 16 0,13 8 0,-35-24 0,32 26 0,-42-32 0,-1 0 0,1-1 0,0 0 0,0 0 0,14 5 0,24 13 0,12 9 0,-46-27 0,-1 1 0,0 0 0,0 1 0,0 0 0,13 12 0,-9-8 0,-1 0 0,2 0 0,0-1 0,19 9 0,36 21 0,-30-14 0,0-2 0,2-2 0,63 23 0,-54-24 0,-47-17 0,1-1 0,-1 1 0,1 0 0,-1 0 0,0 0 0,5 5 0,-6-4 0,1-1 0,-1 0 0,1 0 0,0 0 0,0 0 0,0-1 0,1 0 0,4 3 0,13 2 0,-1 2 0,25 13 0,-37-18 0,0 0 0,1-1 0,-1 0 0,1-1 0,0 0 0,0 0 0,0-1 0,10 0 0,-11-1 0,0 0 0,0 1 0,0 0 0,0 0 0,-1 1 0,1 1 0,-1-1 0,1 1 0,-1 1 0,15 7 0,-13-4 0,1 0 0,0-1 0,1-1 0,-1 0 0,1-1 0,0 0 0,0 0 0,0-1 0,15 1 0,85 20 0,8 2 0,-110-24 0,-1 0 0,0 1 0,0 1 0,0 0 0,0 0 0,0 0 0,11 9 0,-11-7 0,0-1 0,0 0 0,0 0 0,1-1 0,-1 0 0,12 2 0,-8-3 0,0 1 0,0 0 0,-1 1 0,0 0 0,17 10 0,-15-9 0,0 0 0,0-1 0,1-1 0,-1-1 0,20 3 0,4 1 0,106 26 0,-123-27 0,0 0 0,21 9 0,30 10 0,-39-17 0,-12-3 0,1 0 0,-1-1 0,34 2 0,-36-5 0,-1 2 0,0 0 0,0 1 0,28 10 0,-27-8 0,0 0 0,1-1 0,35 3 0,-32-6 0,1 1 0,0 1 0,-1 1 0,40 14 0,-35-9 0,0-2 0,0 0 0,1-2 0,0-1 0,56 2 0,25-9 0,114 4 0,-162 10 0,-47-8 0,1 0 0,21 1 0,45 8 0,-59-8 0,1-1 0,25 1 0,593-4 0,-308-3 0,358 2 0,-672-1 0,-1-1 0,34-8 0,-32 6 0,0 0 0,24-1 0,71 7 0,50-4 0,-143-2 0,-1 0 0,0-2 0,-1 0 0,27-12 0,-29 10 0,0 0 0,1 2 0,-1 1 0,1 0 0,30-2 0,54 7 0,23-1 0,-109-1 0,0-2 0,0 0 0,27-11 0,-29 9 0,0 1 0,1 1 0,-1 0 0,25-2 0,104-14 0,-110 14 0,-14 2 0,0-2 0,21-8 0,-25 8 0,1 0 0,-1 1 0,28-4 0,-17 5 0,-1-2 0,32-10 0,-37 9 0,1 1 0,-1 1 0,1 1 0,27-2 0,-35 6 0,0 0 0,-1-2 0,1 0 0,-1-1 0,1 0 0,-1-1 0,0 0 0,18-9 0,-21 9 0,0 0 0,0 2 0,0-1 0,0 1 0,1 1 0,-1 0 0,1 1 0,15 1 0,-16 0 0,1-1 0,-1 0 0,1-1 0,-1 0 0,0-1 0,1 0 0,18-7 0,20-19 0,-43 23 0,1 0 0,0 1 0,0-1 0,0 2 0,1-1 0,-1 1 0,1 0 0,16-2 0,26 3 0,-43 3 0,1-1 0,-1 0 0,1 0 0,0-1 0,-1 0 0,1-1 0,-1 0 0,0 0 0,1-1 0,13-6 0,-12 4 0,1 0 0,-1 1 0,0 0 0,1 1 0,0 0 0,0 0 0,0 1 0,22 0 0,38-9 0,-44 3 0,-1-1 0,31-16 0,-48 21 0,17-6 0,1 1 0,45-9 0,-43 12 0,-1-1 0,36-14 0,-19 0 0,-24 11 0,0 0 0,1 2 0,0 0 0,0 1 0,37-6 0,-49 12 0,0-1 0,0 0 0,0 0 0,0-1 0,0-1 0,-1 0 0,19-10 0,-16 8 0,1 1 0,0 0 0,21-5 0,-23 8 0,-1-1 0,1 0 0,-1-1 0,0 0 0,0-1 0,-1 0 0,11-7 0,-8 5 0,1 0 0,0 0 0,0 1 0,0 1 0,0 0 0,1 1 0,16-2 0,38-15 0,-15 5 0,-38 12 0,-1 0 0,1-1 0,17-9 0,-18 6 0,1 0 0,-1 0 0,1 1 0,1 1 0,25-7 0,-38 12 0,30-5 0,1-2 0,-1-2 0,-1-1 0,0-1 0,31-17 0,-47 21 0,1 1 0,0 1 0,1 0 0,31-5 0,-30 6 0,162-45 0,-36 15 0,-137 33 0,-1-1 0,0 0 0,0-1 0,0 1 0,0-1 0,-1-1 0,1 1 0,-1-1 0,0 0 0,6-8 0,-4 5 0,0 1 0,1 0 0,0 0 0,14-7 0,13-3 0,70-23 0,-95 36 0,0 0 0,0-1 0,-1-1 0,0 0 0,13-10 0,-12 8 0,1 1 0,25-13 0,-14 9 0,33-20 0,-3 0 0,-50 30-65,0-1 0,0 0 0,-1 0 0,1 0 0,0-1 0,-1 1 0,1 0 0,-1-1 0,0 0 0,0 0 0,0 1 0,0-1 0,-1 0 0,1 0 0,-1-1 0,0 1 0,0 0 0,0 0 0,0-1 0,0-3 0,2-12-6761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4T09:18:24.1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121 29 24575,'-6'1'0,"0"0"0,-1 0 0,1 1 0,0 0 0,0 0 0,0 0 0,0 1 0,0 0 0,1 0 0,-1 1 0,-6 5 0,10-4 0,-13-3 0,8 0 0,-10 2 0,16-5 0,10-3 0,3 0 0,-1 0 0,1 1 0,20-3 0,-23 6 0,-1-1 0,0-1 0,0 0 0,0 0 0,0-1 0,0 1 0,0-2 0,0 1 0,-1-1 0,9-6 0,-5-2-80,-13 6 280,1 5-299,-1 1 0,1 0 0,-1 0 0,0 0 0,1 0 0,-1 0 0,1 0 0,-1 0 0,1 0 0,-1 1 0,0-1 0,1 0 0,-1 1 0,-1 1 0,-11 4-6727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4T09:18:27.6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76 102 24575,'-11'4'0,"8"-2"0,0-1 0,0 1 0,0-1 0,0 0 0,0 0 0,-1 0 0,-4 0 0,7-1 0,0 0 0,0 0 0,-1 0 0,1-1 0,0 1 0,0 0 0,0 0 0,-1-1 0,1 1 0,0-1 0,0 1 0,0-1 0,0 0 0,0 1 0,0-1 0,0 0 0,0 0 0,0 0 0,0 0 0,0 0 0,1 0 0,-1 0 0,0 0 0,1 0 0,-1 0 0,0 0 0,0-2 0,0 1 0,1 0 0,-1 0 0,0 0 0,1-1 0,0 1 0,-1 0 0,1 0 0,0 0 0,0 0 0,0 0 0,0 0 0,1 0 0,-1 0 0,0 0 0,1 0 0,-1 0 0,1 0 0,0 0 0,0 0 0,0 0 0,0 0 0,0 0 0,0 0 0,0 1 0,1-1 0,-1 1 0,1-1 0,-1 1 0,1-1 0,0 1 0,-1 0 0,1 0 0,2-2 0,-2 2 0,0 0 0,-1 1 0,1-1 0,0 0 0,0 1 0,0-1 0,-1 1 0,1-1 0,0 1 0,0 0 0,0 0 0,0 0 0,0 0 0,-1 0 0,1 0 0,0 1 0,0-1 0,0 0 0,0 1 0,-1 0 0,1-1 0,0 1 0,-1 0 0,1 0 0,0 0 0,-1 0 0,1 0 0,-1 0 0,1 0 0,-1 1 0,0-1 0,0 1 0,1-1 0,-1 1 0,0-1 0,0 1 0,0 1 0,2 3 0,-1 0 0,-1-1 0,1 1 0,-1 0 0,0 0 0,0-1 0,-1 1 0,0 0 0,0 0 0,0 0 0,-1 0 0,1 0 0,-3 6 0,3-10 0,-1 0 0,1 0 0,-1 0 0,1 0 0,-1 0 0,0 0 0,0 0 0,0 0 0,0-1 0,0 1 0,-1 0 0,1-1 0,0 1 0,-1-1 0,1 1 0,-1-1 0,1 0 0,-1 1 0,0-1 0,0 0 0,1 0 0,-1 0 0,0 0 0,0-1 0,0 1 0,0 0 0,0-1 0,0 1 0,0-1 0,0 0 0,0 0 0,0 0 0,-1 0 0,1 0 0,0 0 0,0-1 0,0 1 0,0 0 0,-3-2 0,3 1 0,0 1 0,1-1 0,-1 0 0,0 0 0,1 0 0,-1 0 0,0 0 0,1 0 0,-1 0 0,1 0 0,0-1 0,-1 1 0,1 0 0,0-1 0,0 1 0,0-1 0,0 0 0,0 1 0,0-1 0,-1-3 0,1 1 0,0 0 0,0 0 0,1 0 0,0 0 0,-1 0 0,1 0 0,0 0 0,1 0 0,1-6 0,-1 3 0,1 0 0,0 0 0,0 0 0,0 0 0,1 1 0,0 0 0,1-1 0,-1 1 0,1 0 0,0 1 0,7-7 0,4 1-1365,1 3-5461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4T09:18:34.1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261 159 24575,'26'-9'0,"0"-1"0,-23 10 0,0 0 0,0 0 0,0 0 0,0 0 0,0 0 0,0 1 0,0-1 0,0 1 0,0 0 0,-1 0 0,1 0 0,0 0 0,-1 1 0,1-1 0,-1 1 0,1-1 0,-1 1 0,0 0 0,1 0 0,-1 0 0,0 0 0,0 0 0,0 1 0,-1-1 0,1 0 0,-1 1 0,1 0 0,-1-1 0,0 1 0,0 0 0,0-1 0,0 1 0,0 0 0,0 4 0,1 8 0,0-1 0,-1 0 0,0 0 0,-2 1 0,-2 24 0,2-36 0,1 0 0,-1-1 0,1 1 0,-1 0 0,0-1 0,0 1 0,-1 0 0,1-1 0,0 0 0,-1 1 0,1-1 0,-1 0 0,0 0 0,0 0 0,0 0 0,0 0 0,0 0 0,0 0 0,0-1 0,-1 1 0,1-1 0,-1 0 0,1 1 0,-1-1 0,0 0 0,1-1 0,-1 1 0,0 0 0,-3 0 0,-9 0 0,0 1 0,-1-2 0,1 0 0,-20-3 0,7 1 0,-9 2 0,21 1 0,-1-1 0,1-1 0,-1-1 0,-23-5 0,36 6 0,1 0 0,-1 0 0,1 0 0,0-1 0,-1 1 0,1-1 0,0 0 0,0 0 0,0 0 0,0 0 0,1-1 0,-1 1 0,1-1 0,-1 1 0,1-1 0,0 0 0,0 0 0,0 0 0,0 0 0,1-1 0,-1 1 0,1 0 0,0-1 0,0 1 0,-1-7 0,1 0 0,1-1 0,0 1 0,1-1 0,0 1 0,1 0 0,0-1 0,0 1 0,1 0 0,1 0 0,-1 1 0,2-1 0,-1 1 0,1 0 0,1 0 0,0 0 0,0 1 0,0 0 0,1 0 0,1 0 0,11-9 0,-11 12 0,-1 1 0,1 0 0,0 1 0,0 0 0,0 0 0,0 1 0,0 0 0,1 0 0,-1 1 0,1 0 0,-1 0 0,1 1 0,0 0 0,-1 1 0,1 0 0,-1 0 0,16 5 0,-20-4 0,-1 0 0,1 0 0,-1 1 0,0 0 0,0-1 0,0 1 0,0 0 0,-1 0 0,1 1 0,-1-1 0,0 0 0,1 1 0,-2-1 0,1 1 0,0 0 0,-1 0 0,0 0 0,2 6 0,0 5 0,0 1 0,-1-1 0,0 24 0,-2-35 0,0 0 0,0 0 0,0-1 0,0 1 0,-1 0 0,0 0 0,0-1 0,0 1 0,0-1 0,-1 1 0,1-1 0,-1 1 0,0-1 0,0 0 0,0 0 0,-5 5 0,5-6 0,0 0 0,0-1 0,0 0 0,0 1 0,0-1 0,-1 0 0,1 0 0,-1 0 0,1-1 0,0 1 0,-1-1 0,1 1 0,-1-1 0,1 0 0,-1 0 0,0 0 0,1 0 0,-1 0 0,1 0 0,-1-1 0,1 1 0,-1-1 0,1 0 0,0 0 0,-1 0 0,-2-2 0,1 1 0,-1 0 0,1 0 0,0-1 0,0 0 0,1 0 0,-1 0 0,0 0 0,1 0 0,0-1 0,0 0 0,0 1 0,0-1 0,0 0 0,1-1 0,0 1 0,0 0 0,0-1 0,-2-7 0,1 1 0,1 1 0,1-1 0,0 0 0,0 0 0,1 0 0,0 0 0,2-12 0,-1 21 0,-1-1 0,1 1 0,-1-1 0,1 1 0,0-1 0,0 1 0,0 0 0,0-1 0,0 1 0,1 0 0,-1 0 0,1 0 0,-1 0 0,1 0 0,0 0 0,0 0 0,-1 1 0,6-4 0,-3 3 0,1-1 0,0 1 0,0 0 0,0 0 0,0 1 0,0-1 0,0 1 0,11-1 0,-6 2 0,1 0 0,0 0 0,0 0 0,0 2 0,-1-1 0,1 1 0,0 1 0,17 7 0,-25-9 0,-1 0 0,0 0 0,1 1 0,-1-1 0,0 1 0,0 0 0,0 0 0,0 0 0,0 0 0,0 0 0,0 0 0,-1 0 0,1 1 0,-1-1 0,0 1 0,1-1 0,0 5 0,-1-2 0,1 1 0,-2-1 0,1 0 0,-1 0 0,0 1 0,0-1 0,0 0 0,-2 10 0,-1-3 0,0-1 0,0 1 0,-1-1 0,-1 0 0,1-1 0,-2 1 0,-11 17 0,14-24 0,0 0 0,0-1 0,-1 1 0,1-1 0,-1 1 0,0-1 0,0 0 0,0-1 0,0 1 0,-1-1 0,-5 3 0,9-5 0,-1 1 0,0-1 0,0 1 0,0-1 0,1 0 0,-1 0 0,0 0 0,0 0 0,0 0 0,0 0 0,1 0 0,-1-1 0,0 1 0,0-1 0,0 1 0,1-1 0,-1 0 0,0 0 0,1 1 0,-1-1 0,1 0 0,-1-1 0,1 1 0,-1 0 0,1 0 0,0-1 0,0 1 0,-1 0 0,1-1 0,0 1 0,-1-4 0,-16-27 0,-22-58 0,-7-13 0,46 100 0,-1 1 0,1 0 0,0-1 0,0 0 0,0 1 0,0-1 0,0 0 0,0 1 0,1-1 0,-1 0 0,1 0 0,0-3 0,0 5 0,1 0 0,-1 0 0,1 0 0,0 0 0,-1-1 0,1 1 0,0 0 0,-1 0 0,1 0 0,0 0 0,0 1 0,0-1 0,0 0 0,0 0 0,0 1 0,0-1 0,0 0 0,0 1 0,0-1 0,1 1 0,-1-1 0,0 1 0,0 0 0,1-1 0,-1 1 0,0 0 0,0 0 0,1 0 0,1 0 0,7-1 0,0 0 0,0 0 0,0 1 0,0 1 0,-1 0 0,1 0 0,0 1 0,0 0 0,0 0 0,9 5 0,-15-5 0,0 0 0,0 0 0,0 0 0,0 1 0,-1 0 0,1-1 0,0 1 0,-1 1 0,0-1 0,0 0 0,0 1 0,0 0 0,-1-1 0,1 1 0,-1 0 0,0 1 0,0-1 0,-1 0 0,1 0 0,-1 1 0,0-1 0,0 1 0,1 8 0,-2-5 0,0 0 0,0 0 0,-1 0 0,0 0 0,0 0 0,-1-1 0,0 1 0,0 0 0,-1-1 0,0 1 0,0-1 0,-1 0 0,0 0 0,0 0 0,-1-1 0,0 1 0,0-1 0,0 0 0,-1-1 0,-12 11 0,16-15 0,0 1 0,0-1 0,-1 0 0,1 0 0,0 0 0,-1 0 0,1-1 0,-1 1 0,1-1 0,-1 1 0,1-1 0,-1 0 0,1 0 0,-1 0 0,0 0 0,1-1 0,-1 1 0,1 0 0,-1-1 0,1 0 0,0 0 0,-1 0 0,1 0 0,0 0 0,-1 0 0,1 0 0,0-1 0,0 1 0,-3-4 0,3 4 0,-1-1 0,1 0 0,0-1 0,0 1 0,0 0 0,0-1 0,0 1 0,0-1 0,1 0 0,-1 1 0,1-1 0,-1 0 0,1 0 0,0 0 0,1 0 0,-1 0 0,0 0 0,1 0 0,-1 0 0,1 0 0,0-1 0,0 1 0,1-5 0,0 5 0,1 1 0,-1 0 0,0 0 0,1-1 0,0 1 0,-1 0 0,1 0 0,0 1 0,0-1 0,0 0 0,0 1 0,0-1 0,0 1 0,1-1 0,-1 1 0,0 0 0,1 0 0,-1 0 0,1 1 0,-1-1 0,1 0 0,0 1 0,-1 0 0,1-1 0,-1 1 0,5 1 0,1-2 0,0 1 0,-1 1 0,1-1 0,0 1 0,0 1 0,-1-1 0,14 6 0,-17-4 0,0-1 0,0 1 0,0 0 0,-1 0 0,0 1 0,1-1 0,-1 1 0,0 0 0,-1-1 0,1 1 0,-1 1 0,0-1 0,0 0 0,0 0 0,0 1 0,-1-1 0,2 9 0,2 8 0,-2 1 0,2 31 0,-4-49 0,-1 0 0,0 0 0,0 0 0,0 0 0,-1 0 0,1 0 0,-1 0 0,0 0 0,-1 0 0,1 0 0,0 0 0,-1 0 0,0-1 0,0 1 0,0-1 0,0 1 0,-1-1 0,-3 4 0,2-4 0,0 0 0,0 0 0,-1 0 0,1 0 0,-1-1 0,1 0 0,-1 0 0,0 0 0,0 0 0,0-1 0,0 0 0,0 0 0,0 0 0,-6 0 0,6-1 0,0 0 0,0 0 0,0 0 0,0-1 0,0 0 0,0 0 0,0 0 0,0 0 0,0-1 0,0 0 0,1 0 0,-1 0 0,-7-5 0,3 0 0,0-1 0,1 1 0,0-1 0,0-1 0,-7-10 0,11 13 0,1-1 0,-1 1 0,1-1 0,1 0 0,-1-1 0,1 1 0,1 0 0,-1-1 0,1 1 0,0 0 0,1-10 0,-8-34 0,5 19 0,2 31 0,1 1 0,0-1 0,0 0 0,0 0 0,0 1 0,0-1 0,0 0 0,0 0 0,0 1 0,1-1 0,-1 0 0,0 0 0,0 1 0,0-1 0,1 0 0,-1 1 0,1-1 0,-1 1 0,0-1 0,1 0 0,-1 1 0,1-1 0,-1 1 0,1-1 0,-1 1 0,1-1 0,0 1 0,-1-1 0,1 1 0,0 0 0,-1-1 0,1 1 0,0 0 0,-1 0 0,1-1 0,0 1 0,-1 0 0,1 0 0,1 0 0,-2 0 0,1 0 0,-1 0 0,0 0 0,1 0 0,-1 0 0,1 0 0,-1 0 0,0 0 0,1 0 0,-1 0 0,1 0 0,-1 0 0,0 1 0,1-1 0,-1 0 0,0 0 0,1 0 0,-1 1 0,0-1 0,1 0 0,-1 0 0,0 1 0,0-1 0,1 0 0,-1 1 0,0-1 0,0 0 0,1 1 0,-1-1 0,0 0 0,0 1 0,0-1 0,0 0 0,0 1 0,1-1 0,-1 1 0,0-1 0,0 0 0,0 1 0,0-1 0,0 1 0,0-1 0,0 0 0,0 1 0,-1-1 0,1 1 0,0-1 0,0 0 0,0 1 0,0-1 0,-1 1 0,1 0 0,-1 1 0,0-1 0,0 0 0,0 0 0,0 1 0,0-1 0,0 0 0,0 0 0,0 0 0,0 0 0,0 0 0,-1 0 0,-1 0 0,2 0-3,-1 0 0,0 0 0,0 0-1,1-1 1,-1 1 0,0-1 0,0 1 0,0-1-1,0 0 1,0 0 0,0 0 0,0 0-1,1 0 1,-1 0 0,0 0 0,0-1 0,0 1-1,0-1 1,0 1 0,1-1 0,-1 0-1,0 0 1,0 0 0,-1-1 0,0-1 18,1 1 1,-1-1-1,1 1 0,0-1 1,0 0-1,0 0 1,1 0-1,-1 0 0,1 0 1,0 0-1,-1 0 1,0-7-1,1 4-102,-1 0-1,1 0 1,1 0 0,-1 0-1,1 1 1,0-1 0,0 0-1,1 0 1,0 0-1,0 0 1,0 0 0,1 1-1,0-1 1,0 0 0,0 1-1,4-7 1,7 0-6739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4T09:18:35.3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1 471 24575,'9'-7'0,"1"0"0,0 0 0,0 1 0,1 0 0,0 1 0,0 0 0,0 1 0,1 0 0,-1 1 0,23-4 0,-13 2 0,42-15 0,-28 7 0,64-15 0,-59 18 0,40-15 0,-60 18-135,1 1 0,39-5 0,-36 7-29,40-12 0,-35 9 164,0 0 0,58-5 0,-77 11 0,118-23 0,-104 19 149,42-14 0,-49 12-62,1 2 0,0 0 0,1 1 0,24-2 0,61 6-87,-72 1 0,0 0 0,0-3 0,51-8 0,-46 5 0,0 0 0,0 2 0,41 3 0,41-3 0,-39-10 0,-54 8 0,48-3 0,-15 8 0,-39 1 0,0-1 0,0 0 0,0-2 0,36-7 0,-20 1 0,45-5 0,-10 3 0,28-1 0,-74 9 0,0 0 0,0-2 0,0 0 0,29-10 0,-41 9-102,31-13-1161,-31 9-5563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4T09:18:37.4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148 0 24575,'12'1'0,"0"1"0,0 0 0,0 1 0,-1 0 0,1 1 0,-1 0 0,0 1 0,17 10 0,3 0 0,-21-11 0,1 2 0,-1 0 0,0 0 0,0 0 0,-1 1 0,14 13 0,-21-18 0,0 0 0,0 0 0,0 1 0,-1-1 0,1 0 0,0 1 0,-1-1 0,0 1 0,1-1 0,-1 1 0,0-1 0,0 1 0,-1 0 0,1 0 0,-1-1 0,1 1 0,-1 0 0,0 0 0,0 0 0,0 0 0,0-1 0,0 1 0,-1 0 0,0 0 0,1 0 0,-1-1 0,0 1 0,0 0 0,0-1 0,-1 1 0,1-1 0,-3 4 0,-1 1 0,-1-1 0,0 0 0,0 0 0,-12 8 0,-18 19 0,25-21 0,-1-1 0,-18 16 0,21-21 0,1 0 0,0 1 0,1 1 0,0-1 0,0 1 0,0 1 0,1-1 0,-8 15 0,-9 19 0,-37 53 0,15-26 0,18-35 0,21-26 0,0-1 0,0 1 0,-9 15 0,14-16-1365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4T09:18:38.8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24575,'1'18'0,"1"0"0,1 0 0,0 0 0,1-1 0,8 22 0,3 13 0,-5 12 0,-9-54 0,-1-1 0,2 1 0,-1-1 0,1 1 0,1-1 0,-1 0 0,2 1 0,-1-2 0,1 1 0,6 10 0,-2-6 0,0 0 0,-2 0 0,1 1 0,-2 0 0,6 22 0,-3-13 0,-5-12 0,1-1 0,0 0 0,1 1 0,0-1 0,1-1 0,0 1 0,0-1 0,1 0 0,0-1 0,1 1 0,12 9 0,-8-8 0,0 1 0,0 0 0,18 22 0,19 19 0,-16-27-57,-27-22-31,-1 0 1,1 1 0,-1-1 0,0 2 0,-1-1 0,1 0-1,0 1 1,-1 0 0,0 0 0,0 0 0,-1 0-1,0 1 1,0-1 0,4 10 0,-3 3-6739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4T09:18:40.8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487 0 24575,'-1'3'0,"0"-1"0,0 1 0,0-1 0,0 1 0,-1-1 0,1 1 0,-1-1 0,1 0 0,-1 0 0,0 0 0,0 0 0,1 0 0,-2 0 0,1 0 0,0-1 0,0 1 0,0-1 0,-4 2 0,-21 20 0,-72 112 0,80-111 0,-76 107 0,-10 13 0,79-104-10,22-33-103,1-1 0,-1 0 0,0 0 0,0 0 0,0 0 0,-1 0 0,0-1 1,0 0-1,-1 0 0,1-1 0,-10 6 0,-2-3-6713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4T09:18:43.8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164 0 24575,'-2'3'0,"1"0"0,-1-1 0,1 1 0,-1-1 0,0 0 0,0 1 0,-1-1 0,1 0 0,0 0 0,-1 0 0,1-1 0,-5 4 0,-3 2 0,-5 5 0,1 1 0,1 0 0,0 1 0,1 0 0,1 1 0,0 0 0,1 1 0,-10 19 0,19-30 0,0 0 0,1-1 0,-1 1 0,1 0 0,0-1 0,0 1 0,1-1 0,-1 1 0,1 0 0,0-1 0,0 1 0,1-1 0,-1 1 0,1-1 0,0 0 0,0 0 0,0 0 0,1 0 0,0 0 0,-1 0 0,8 6 0,-8-7 0,1 1 0,0-1 0,1 0 0,-1 0 0,1 0 0,-1 0 0,1 0 0,0-1 0,0 0 0,0 1 0,0-1 0,0-1 0,1 1 0,-1-1 0,1 0 0,-1 0 0,1 0 0,-1 0 0,1-1 0,-1 0 0,1 0 0,5-1 0,-8 1 0,0-1 0,1-1 0,-1 1 0,0 0 0,0-1 0,0 1 0,0-1 0,0 1 0,-1-1 0,1 0 0,0 0 0,-1 0 0,1 0 0,-1 0 0,0 0 0,0 0 0,0 0 0,0-1 0,0 1 0,0 0 0,0-1 0,-1 1 0,1-1 0,-1 1 0,1-5 0,0-9 0,0 0 0,-3-29 0,1 28 0,1 1-118,0 11 29,1 0 0,-1 0 0,0 0 0,-1 0 0,0 0-1,1 0 1,-1 0 0,-1 1 0,1-1 0,-1 0 0,0 1 0,0-1 0,-5-7 0,-4 1-6737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4T09:19:24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107 203 24575,'-1'9'0,"0"0"0,0 0 0,-1-1 0,-4 13 0,-3 17 0,5-18 0,0-1 0,-2 0 0,-9 23 0,-3 7 0,13-30 0,1 0 0,1 1 0,-1 22 0,-6 36 0,4-33 0,1 0 0,2 0 0,6 75 0,-1-25 0,-2 290 0,1-364 0,2 1 0,8 38 0,-1-10 0,1 4 0,-6-33 0,-1 0 0,3 37 0,-5-22 0,3 0 0,0-1 0,21 66 0,-24-93 0,2 13 0,-1-1 0,0 1 0,-2 0 0,-2 39 0,-1-40 0,2 0 0,1 0 0,0 1 0,1-1 0,6 24 0,50 104 0,-54-132 0,-1 0 0,0 1 0,0 17 0,5 25 0,22 81 0,-13-55 0,-12-53 0,2-1 0,17 51 0,-17-63 0,1 0 0,10 38 0,-12-33 0,0 0 0,2-1 0,1 1 0,0-1 0,2-1 0,1 0 0,20 29 0,21 35 0,-37-58 0,4 21 0,-18-42 0,1 0 0,0 0 0,0 0 0,0 0 0,0 0 0,1 0 0,1-1 0,6 9 0,-6-10 0,-1 0 0,0 0 0,-1 0 0,1 0 0,-1 1 0,0-1 0,0 1 0,-1 0 0,0 0 0,0 0 0,0 0 0,-1 0 0,1 8 0,0 10 0,-1-1 0,-2 32 0,-1-38 0,1 0 0,1 1 0,1-1 0,1 0 0,4 21 0,21 47 0,13 46 0,-34-112 0,0-1 0,2 0 0,0 0 0,1-1 0,1 0 0,1 0 0,0-1 0,16 17 0,30 46 0,-49-67 0,1-1 0,0 0 0,19 18 0,6 6 0,20 13 0,-13-10 0,-34-32 0,1 0 0,-1 1 0,-1-1 0,1 2 0,-1-1 0,0 1 0,6 10 0,-6-6 0,-3-5 0,0 0 0,1 0 0,0-1 0,0 0 0,0 0 0,1 0 0,0 0 0,9 8 0,-7-8 0,0 0 0,-1 1 0,0 0 0,-1 0 0,0 1 0,0 0 0,5 9 0,-4-5 0,1-2 0,15 21 0,-3-10 0,-5-7 0,-1 0 0,-1 1 0,-1 0 0,0 1 0,10 19 0,-2 1 0,40 60 0,-25-36 0,-29-48 0,1 0 0,1 0 0,0-1 0,0 0 0,1 0 0,15 15 0,-17-20 0,-1 0 0,0 0 0,0 0 0,8 14 0,-9-13 0,0 0 0,1 0 0,0 0 0,9 9 0,25 22 0,-30-28 0,1 0 0,0 0 0,0-1 0,1 0 0,0-1 0,0 0 0,1-1 0,21 10 0,15 6 0,-40-18 0,0 0 0,0-1 0,1 0 0,-1-1 0,1 0 0,0 0 0,10 1 0,0 0 0,0 1 0,0 0 0,-1 2 0,33 16 0,-29-13 0,-14-6 0,-1 0 0,1 1 0,-1 0 0,-1 0 0,11 10 0,-11-9 0,0 0 0,1-1 0,-1 0 0,1 0 0,1 0 0,8 4 0,4-2 0,-1 1 0,-1 1 0,1 1 0,-2 1 0,1 0 0,18 17 0,-21-16 0,1 0 0,-1-2 0,2 1 0,29 13 0,-28-16 0,-1 1 0,0 1 0,0 1 0,22 19 0,-17-13 0,46 30 0,-61-43 0,0-1 0,1 1 0,0-2 0,0 1 0,10 2 0,-10-4 0,0 2 0,1-1 0,-1 1 0,0 1 0,8 3 0,-5 1 0,1-1 0,0 0 0,0-1 0,0-1 0,1 0 0,0-1 0,0 0 0,1-1 0,-1 0 0,0-1 0,23 0 0,-22-2 0,1 1 0,-1 0 0,0 1 0,0 1 0,1 0 0,-1 0 0,-1 2 0,22 9 0,-20-9 0,1 0 0,0 0 0,0-2 0,29 4 0,17 3 0,82 16 0,-87-19 0,0-3 0,110-4 0,-62-2 0,-79 0 0,-1 0 0,30-7 0,-27 3 0,43-1 0,-48 4 0,0 0 0,-1-1 0,40-12 0,-39 9 0,1 0 0,0 2 0,31-2 0,21 6 0,-41 1 0,47-5 0,-70 3 0,1-1 0,-1 0 0,0 0 0,0-1 0,0-1 0,0 0 0,15-9 0,-16 9 0,0 0 0,0 0 0,0 1 0,0 1 0,1 0 0,0 0 0,0 2 0,0-1 0,0 1 0,16 1 0,11-2 0,-31 1 0,0-1 0,0 0 0,0 0 0,-1-1 0,1 0 0,-1 0 0,1-1 0,-1 0 0,11-8 0,-10 6 0,0 1 0,1 0 0,-1 1 0,1 0 0,0 0 0,13-3 0,27-6 0,0-3 0,62-27 0,-111 42 0,44-17 0,-2-1 0,44-28 0,-78 42 0,1 1 0,0 0 0,1 0 0,-1 1 0,18-4 0,27-9 0,19-9 0,-52 19 0,-1-1 0,0-1 0,23-12 0,-30 12 0,1 0 0,-1 1 0,2 1 0,-1 1 0,24-7 0,-23 8 0,0-2 0,-1 0 0,1 0 0,-1-1 0,15-10 0,-12 6 0,1 2 0,25-11 0,-32 17 0,5-3 0,0 1 0,0-2 0,-1 0 0,28-18 0,-30 17 0,1 0 0,0 1 0,0 0 0,22-7 0,33-14 0,-56 21 0,0 2 0,27-8 0,-27 10 0,0-2 0,0 0 0,18-9 0,145-82 0,-131 68 0,-31 19 0,0 0 0,1 1 0,29-12 0,-37 17 0,0 0 0,-1-1 0,1 0 0,-1 0 0,10-8 0,15-10 0,2 1 0,-1-1 0,32-28 0,-4 2 0,-47 37 0,0-2 0,18-22 0,-25 29 0,242-263 0,-166 178 0,-50 52 0,-1-2 0,-2-1 0,32-64 0,-38 66 0,-13 21 0,13-38 0,-17 39 0,1 2 0,0-1 0,15-23 0,-12 23 0,15-35 0,0 1 0,56-119 0,41-31 0,-80 119 0,-7 11 0,-23 47 0,0-1 0,9-32 0,-3 10 0,-15 40 0,1 0 0,0 1 0,0-1 0,1 1 0,6-8 0,17-24 0,-16 13 0,1 2 0,2-1 0,0 1 0,32-36 0,-42 53 0,0-1 0,-1 0 0,0 0 0,0 0 0,0-1 0,-1 1 0,0-1 0,-1 0 0,3-14 0,15-37 0,-14 45 0,-1-1 0,6-21 0,-8 25 0,0 0 0,1 0 0,0 1 0,0-1 0,1 1 0,7-10 0,1-2 0,-1 0 0,12-29 0,13-25 0,-24 54 0,1 0 0,21-25 0,-29 39 0,-1-1 0,0 0 0,0 0 0,-1-1 0,-1 0 0,1 1 0,2-17 0,7-17 0,17-44 0,-20 52 0,2 0 0,2 0 0,1 1 0,25-41 0,-32 60 0,0 0 0,-1-1 0,0 0 0,-2 0 0,8-32 0,-10 33 0,0 0 0,2 0 0,0 1 0,0-1 0,2 1 0,-1 0 0,16-22 0,-12 21 0,-1 0 0,-1-1 0,-1 0 0,0 0 0,-1-1 0,8-33 0,10-28 0,-19 65 0,-2 0 0,5-27 0,-6 29 0,-1 1 0,2-1 0,-1 1 0,2-1 0,7-16 0,0 5 0,0 0 0,-1-1 0,-1 0 0,-2 0 0,6-28 0,-9 38 0,0 0 0,0 1 0,9-17 0,-8 19 0,-1 1 0,0-1 0,-1 0 0,0 0 0,0-1 0,2-17 0,-5 17 0,0 0 0,1 0 0,1 1 0,-1-1 0,2 0 0,0 1 0,0-1 0,1 1 0,9-18 0,-6 14 0,0-1 0,0 0 0,-1 0 0,-1-1 0,-1 1 0,0-1 0,-1 0 0,-1-1 0,1-27 0,-1 23 0,0 1 0,2-1 0,0 0 0,12-32 0,5-18 0,-17 56 0,0 0 0,2 1 0,0 0 0,0 0 0,2 0 0,15-22 0,-16 22 0,0 0 0,-1-1 0,-1 0 0,0 1 0,4-25 0,9-25 0,-15 53-341,1-1 0,-2 0-1,2-15 1,-2 7-6485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4T09:19:26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0 510 24575,'2'0'0,"0"0"0,0-1 0,-1 1 0,1-1 0,0 1 0,-1-1 0,1 0 0,-1 1 0,1-1 0,-1 0 0,1 0 0,-1 0 0,0 0 0,1 0 0,-1-1 0,0 1 0,0 0 0,0-1 0,0 1 0,0-1 0,1-1 0,18-41 0,-9 20 0,55-118 0,-60 132 0,1-1 0,0 2 0,1-1 0,9-9 0,-11 14 0,-1 0 0,0 0 0,0-1 0,0 0 0,-1 0 0,0 0 0,0-1 0,0 1 0,-1-1 0,0 0 0,-1 0 0,1 0 0,1-9 0,-2-11-385,-2-37 0,0 55-210,-1-13-6231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4T09:17:55.4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0 611 24575,'1'-2'0,"-1"0"0,1 0 0,-1 0 0,1 0 0,0 0 0,0 0 0,0 0 0,0 1 0,0-1 0,0 0 0,0 1 0,1-1 0,-1 1 0,1-1 0,-1 1 0,1-1 0,-1 1 0,1 0 0,0 0 0,0 0 0,2-1 0,46-20 0,-39 18 0,19-9 0,-1-2 0,0 0 0,36-28 0,75-39 0,-86 50 0,-21 14 0,41-31 0,-26 20 0,-39 24 0,0 1 0,0-2 0,-1 1 0,0-1 0,11-10 0,-6 5 0,0 1 0,0 0 0,1 1 0,0 0 0,0 1 0,1 1 0,27-10 0,-20 9 0,-1-2 0,40-24 0,19-25 0,-66 48-1365,0 3-5461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4T09:19:29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1152 24575,'7'0'0,"1"1"0,-1-1 0,1-1 0,-1 1 0,1-1 0,-1-1 0,8-1 0,-13 2 0,0 0 0,0 0 0,0 0 0,0-1 0,1 1 0,-2-1 0,1 1 0,0-1 0,0 0 0,0 1 0,-1-1 0,1 0 0,-1 0 0,0 0 0,1-1 0,-1 1 0,0 0 0,0 0 0,-1-1 0,1 1 0,0 0 0,0-4 0,2-14 0,-1 1 0,0-1 0,-2 0 0,-3-32 0,1 33 0,1 1 0,1-1 0,1 0 0,0 1 0,7-32 0,24-97 0,-26 118 0,1-34 0,5-25 0,-2 46 0,-2 9 0,-1 1 0,-1-1 0,1-48 0,-9-176-1365,2 235-5461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4T09:19:39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24575,'0'7'0,"1"0"0,-1 0 0,2 0 0,-1 0 0,1 0 0,0 0 0,0-1 0,1 1 0,0-1 0,0 0 0,0 1 0,1-2 0,0 1 0,8 9 0,0 2 0,-7-8 0,0-1 0,-1 1 0,0 0 0,-1 0 0,4 14 0,10 27 0,11 4 0,16 37 0,-39-80 0,1 0 0,0 0 0,0-1 0,1 0 0,9 11 0,3 4 0,-13-15 0,0 0 0,-1 1 0,0 0 0,-1 0 0,5 19 0,-6-18 0,1 0 0,0 0 0,1-1 0,12 21 0,96 137 0,-66-72 0,-38-81 0,-1-1 0,0 1 0,-1 1 0,-1 0 0,5 18 0,-7-22 0,0 0 0,1-1 0,8 17 0,-7-16 0,0 0 0,7 22 0,-12-29 0,1 0 0,1 0 0,-1 0 0,1 0 0,0-1 0,0 0 0,0 1 0,1-1 0,0 0 0,0-1 0,0 1 0,8 5 0,-10-7 0,8 9 0,-1 0 0,0 1 0,-1 0 0,9 19 0,-2-3 0,23 46 0,-24-43 0,21 31 0,-28-50 0,0 0 0,-2 1 0,7 19 0,-8-21 0,0-1 0,1 1 0,0-1 0,0 0 0,13 18 0,2 0 0,-1 1 0,-1 1 0,17 44 0,-26-50 0,-7-19 0,-1-1 0,1 0 0,0 0 0,1-1 0,-1 1 0,1 0 0,4 6 0,3 1 0,-1 1 0,11 21 0,-14-21 0,2-1 0,-1 0 0,15 16 0,-14-18 0,-1 0 0,0 1 0,-1 0 0,10 22 0,3 7 0,-14-32 0,8 17 0,1 0 0,1-1 0,2-1 0,35 39 0,-48-57 0,0 0 0,0 1 0,0-1 0,-1 1 0,1 0 0,-2 0 0,4 8 0,-4-8 0,0-1 0,1 0 0,-1 1 0,1-1 0,0 0 0,1-1 0,-1 1 0,1 0 0,8 7 0,3 2 0,0 1 0,-1 0 0,-1 1 0,21 31 0,-20-25 0,2-1 0,25 26 0,-33-38 0,-1 0 0,1 1 0,-2 0 0,8 13 0,-8-12 0,1 0 0,0-1 0,15 18 0,-8-13 0,0 1 0,-2 1 0,0 0 0,-1 1 0,0 0 0,-2 1 0,14 35 0,-15-36 0,1-2 0,1 1 0,0-2 0,17 20 0,-9-11 0,-5-4 0,0 1 0,0-1 0,-2 2 0,-1 0 0,8 26 0,-10-30 0,1 0 0,0-1 0,13 18 0,13 24 0,-24-35 0,-3-11 0,-1 0 0,0 1 0,-1 0 0,-1 0 0,-1 1 0,0 0 0,0 0 0,1 19 0,-4-15 0,4 36 0,-4-51 0,-1-1 0,2 0 0,-1 1 0,0-1 0,1 0 0,-1 0 0,1 0 0,0 0 0,0 0 0,0 0 0,1-1 0,-1 1 0,5 3 0,-1 1 0,1 0 0,-1 0 0,-1 0 0,0 1 0,0 0 0,0 0 0,-1 0 0,0 1 0,3 10 0,13 24 0,68 102 0,-48-84 0,-19-19 0,-17-33 0,0 0 0,0-1 0,1 0 0,0 1 0,8 8 0,8 10 0,0 0 0,-2 2 0,29 57 0,-8-18 0,-27-49 0,21 43 0,-12 4 0,-17-49 0,1-1 0,0 1 0,1-1 0,15 25 0,-17-31 0,0-1 0,0 1 0,-1 0 0,0 0 0,2 10 0,-4-9 0,2-1 0,-1 1 0,1-1 0,9 14 0,-6-11 0,-1-1 0,0 1 0,7 25 0,12 24 0,36 41 0,-41-72 0,32 71 0,-33-63 0,-12-26 0,-1 1 0,2-2 0,12 19 0,69 97 0,-78-115 0,0 2 0,-1-1 0,-1 2 0,0-1 0,9 22 0,44 81 0,-58-112 0,-1 1 0,1-1 0,1 0 0,-1-1 0,10 10 0,-8-9 0,-1 0 0,1 0 0,-2 0 0,8 12 0,72 129 0,-43-85 0,-30-47 0,0 1 0,-1 0 0,15 33 0,-21-39 0,1-1 0,0 1 0,1-1 0,12 15 0,-12-16 0,1 0 0,-2 0 0,1 1 0,-1 0 0,6 15 0,-6-14 0,-1 1 0,2-1 0,0 0 0,0-1 0,0 1 0,1-1 0,10 9 0,21 30 0,-32-39 0,1-1 0,0 0 0,1 0 0,8 6 0,-7-6 0,0 0 0,-1 1 0,10 12 0,22 30 0,3-2 0,73 66 0,-12-13 0,-22-10 0,-55-61 0,-18-19 0,1-1 0,1 0 0,20 16 0,-1 0 0,-23-20 0,-1-1 0,1-1 0,0 1 0,8 4 0,18 10 0,0 1 0,48 43 0,-18-14 0,84 53 0,-123-86 0,29 27 0,11 8 0,-22-16 0,-35-29 0,1 1 0,1-2 0,-1 1 0,1-1 0,0 0 0,15 6 0,-7-3 0,-1-1 0,1 2 0,20 16 0,-18-13 0,34 19 0,6 4 0,-47-27 0,1-1 0,0 0 0,1-1 0,18 7 0,-18-8 0,-1 0 0,0 1 0,-1 1 0,0 0 0,15 13 0,16 10 0,153 86 0,-3 18 0,-188-131 0,54 38 0,-32-24 0,-1 1 0,27 26 0,-30-24 0,0-2 0,27 17 0,-22-18 0,33 31 0,-41-33 0,0-1 0,1-1 0,34 17 0,-11-6 0,1-2 0,-33-18 0,-1 1 0,1 0 0,-2 0 0,1 1 0,18 16 0,-23-17 0,1-1 0,-1-1 0,1 1 0,0-1 0,0 0 0,0-1 0,1 1 0,13 3 0,-10-3 0,0 0 0,0 1 0,16 10 0,160 107 0,-128-92 0,-47-25 0,1 1 0,-1 1 0,23 15 0,-21-13 0,-1 0 0,2-1 0,18 8 0,11 6 0,-3-2 0,-31-16 0,0 1 0,0 0 0,0 1 0,-1 0 0,16 12 0,-19-13 0,1-1 0,0 1 0,1-1 0,-1-1 0,1 1 0,0-1 0,0-1 0,0 1 0,0-1 0,0-1 0,9 1 0,-5 0 0,1 1 0,-1 0 0,0 1 0,12 4 0,-4 2 0,1-2 0,0 0 0,1-1 0,0-2 0,0 0 0,0-1 0,1-1 0,33-1 0,-29 0 0,0 1 0,-1 2 0,46 12 0,-43-9 0,60 21 0,-68-21 0,-1-1 0,1 0 0,0-2 0,0 0 0,42 2 0,-38-6 0,6-2 0,0 2 0,-1 2 0,1 0 0,33 9 0,3 6 0,-15-6 0,-1 3 0,72 31 0,-111-42 0,0 0 0,0-1 0,0 0 0,0-1 0,0 0 0,22 0 0,-22-2 0,0 1 0,0 0 0,0 1 0,0 1 0,0-1 0,-1 2 0,15 5 0,-13-2 0,0 0 0,0 0 0,0-1 0,1-1 0,0 0 0,0 0 0,0-2 0,1 0 0,14 2 0,-12-5 0,-1 2 0,0-1 0,0 2 0,0 0 0,-1 1 0,1 1 0,20 9 0,-22-9 0,0-1 0,0 0 0,1-2 0,0 1 0,-1-2 0,1 0 0,0 0 0,22-3 0,-19 1 0,0 1 0,0 0 0,0 2 0,36 6 0,-15 0 0,0-2 0,0-2 0,1-1 0,-1-2 0,43-4 0,10 0 0,1370 3 0,-1454 0 0,0 0 0,-1-1 0,1-1 0,0 1 0,-1-1 0,0 0 0,1-1 0,-1 0 0,0 0 0,0 0 0,10-7 0,-7 5 0,1 0 0,0 2 0,0-1 0,0 1 0,1 1 0,-1 0 0,1 1 0,-1 0 0,1 1 0,21 1 0,-16 0 0,0-1 0,-1-1 0,1 0 0,21-5 0,74-17 0,-61 14 0,6 2 0,-1 3 0,111 4 0,-61 2 0,18-4 0,137 5 0,-182 9 0,-51-7 0,45 3 0,502-6 0,-278-4 0,781 2 0,-1062-1 0,1-1 0,-1-1 0,1 0 0,-1-2 0,21-7 0,-19 6 0,0 0 0,0 2 0,0 0 0,20-2 0,140 7 0,30-2 0,-201 0 0,1-1 0,0 0 0,0-1 0,-1 1 0,0-2 0,1 1 0,-1-1 0,0 0 0,10-8 0,-10 7 0,1 0 0,1 0 0,-1 0 0,1 1 0,-1 0 0,13-3 0,23-3 0,0-3 0,65-28 0,-84 31-206,0 1 0,0 1 0,1 2-1,34-5 1,-52 10 286,0-1-1,0 0 0,0 0 0,0-1 1,-1 0-1,1 0 0,-1-1 1,0 0-1,0 0 0,0-1 1,-1 0-1,9-7 0,0 0-79,1 1 0,1 1 0,0 1 0,20-8 0,34-20 0,-29 9 0,-22 14 0,1 0 0,1 2 0,0 0 0,40-15 0,-55 25 0,0-1 0,-1-1 0,1 1 0,-1-1 0,0-1 0,-1 1 0,11-10 0,-9 7 0,1 1 0,-1 0 0,15-9 0,102-38 0,-65 30 0,-41 14 0,0-1 0,-1 0 0,-1-2 0,1 0 0,20-21 0,3-1 0,87-69 0,-101 85 0,0 2 0,1 1 0,33-13 0,-42 18 0,0 0 0,-1-1 0,25-19 0,11-9 0,-44 35 0,0-1 0,0 1 0,1 1 0,0 0 0,16-4 0,-14 5 0,1-2 0,22-9 0,90-40 0,-40 9 0,-69 37 0,-1-1 0,-1-1 0,1 0 0,13-11 0,-11 7 0,36-20 0,7 5 0,-27 14 0,46-29 0,-72 40 0,-1 0 0,1 0 0,0 1 0,0-1 0,11-1 0,-13 4 0,0-1 0,0 0 0,-1-1 0,1 1 0,0-1 0,-1 0 0,1 0 0,-1-1 0,1 1 0,6-6 0,-5-3-1365,-5 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4T09:17:58.7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 24575,'54'-1'0,"-28"0"0,1 0 0,35 5 0,-61-4 0,0 1 0,0-1 0,0 0 0,0 1 0,0-1 0,0 1 0,0-1 0,0 1 0,0-1 0,-1 1 0,1-1 0,0 1 0,0 0 0,-1 0 0,1-1 0,0 1 0,-1 0 0,1 0 0,-1 0 0,1 0 0,-1 0 0,1 0 0,-1 0 0,1 0 0,-1 0 0,0 0 0,0 0 0,0 0 0,1 0 0,-1 0 0,0 0 0,0 0 0,0 0 0,-1 0 0,1 0 0,0 0 0,0 0 0,0 0 0,-1 0 0,1 0 0,-1 0 0,0 1 0,-1 5 0,-1-1 0,1 0 0,-1 0 0,-1 0 0,-4 6 0,-58 84 0,61-87 17,0 0 0,1 1 0,1 0-1,0-1 1,-3 17 0,4-17-180,0 0 0,0-1 0,-1 1 0,0-1 0,0 0 1,-1 0-1,0 0 0,-6 8 0,-3-1-6663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4T09:18:03.7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404 1 24575,'-16'0'0,"-1"0"0,1 1 0,-1 1 0,-15 4 0,24-4 0,1 1 0,-1 0 0,1 0 0,0 0 0,1 1 0,-1 0 0,0 1 0,1-1 0,0 1 0,-9 9 0,-16 16 0,-24 26 0,48-47 0,-1 1 0,2 0 0,-1 0 0,1 0 0,1 1 0,0-1 0,0 2 0,1-1 0,0 0 0,1 1 0,1-1 0,0 1 0,0 0 0,1 0 0,0 13 0,1 35 0,4 163 0,-2-209 0,0-1 0,2 0 0,-1 0 0,11 21 0,-9-22 0,-1 0 0,1 0 0,-2 0 0,0 1 0,2 19 0,-3 256 0,-4-139 0,2-146 0,0 1 0,0 0 0,0-1 0,-1 1 0,1 0 0,-1-1 0,0 1 0,0-1 0,0 1 0,0-1 0,-1 1 0,1-1 0,-1 0 0,-4 6 0,4-7 0,-1 0 0,0 0 0,0 0 0,1 0 0,-1 0 0,0-1 0,-1 1 0,1-1 0,0 0 0,0 0 0,-1 0 0,1 0 0,0-1 0,-1 1 0,1-1 0,-5 0 0,-16 1-1365,1-2-5461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4T09:18:05.7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0 145 24575,'7'-1'0,"0"0"0,-1 0 0,1-1 0,-1 0 0,0 0 0,1-1 0,-1 1 0,0-1 0,0-1 0,-1 1 0,1-1 0,-1 0 0,6-6 0,34-19 0,-31 23 0,1 0 0,0 1 0,0 1 0,0 0 0,1 1 0,-1 1 0,26 0 0,-16 0 0,-7-1-227,-1 0-1,0-1 1,0 0-1,0-1 1,18-9-1,-20 7-6598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4T09:18:06.9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198 1 24575,'-4'0'0,"0"1"0,1-1 0,-1 1 0,0 0 0,1 0 0,0 0 0,-1 1 0,1 0 0,0-1 0,-1 1 0,1 0 0,0 0 0,0 1 0,1-1 0,-4 3 0,-40 49 0,24-26 0,12-16 0,1 0 0,0 1 0,0 0 0,2 1 0,-1-1 0,2 2 0,-9 25 0,14-34 0,1 0 0,0 1 0,0-1 0,1 0 0,0 0 0,0 1 0,0-1 0,1 0 0,0 0 0,0 0 0,0 0 0,1-1 0,0 1 0,5 7 0,4 6 0,0-1 0,27 28 0,-35-42-124,0 0 0,0 0 0,1-1 0,-1 0 0,1 0 0,-1 0-1,1 0 1,0-1 0,0 0 0,7 2 0,8 2-6702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4T09:18:08.2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24575,'6'0'0,"-1"1"0,1 0 0,-1 0 0,1 0 0,-1 1 0,1 0 0,-1 0 0,0 0 0,0 1 0,0-1 0,0 1 0,0 0 0,-1 1 0,5 3 0,7 8 0,0 1 0,16 22 0,-16-19 0,40 28 0,-15-12-1365,-30-25-5461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4T09:18:09.5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358 1 24575,'0'4'0,"-1"1"0,1 0 0,-1-1 0,-1 1 0,1-1 0,0 1 0,-1-1 0,0 0 0,0 0 0,-1 0 0,1 0 0,-1 0 0,-3 4 0,-8 8 0,-26 23 0,13-13 0,-46 37 0,62-53 0,-1 0 0,-23 15 0,-8 6 0,17-5 75,22-21-315,0 0 0,-1 0 0,0 0 0,0-1 0,-6 5 0,-6 0-6586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4T09:18:11.2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24575,'3'1'0,"-1"1"0,0-1 0,1 1 0,-1 0 0,0 0 0,0-1 0,0 1 0,0 1 0,0-1 0,0 0 0,-1 0 0,1 1 0,-1-1 0,2 3 0,12 16 0,-7-15 0,-1 0 0,-1 0 0,1 1 0,-1 0 0,0 0 0,-1 1 0,0 0 0,0 0 0,0 0 0,-1 0 0,-1 1 0,1 0 0,-1-1 0,3 18 0,-4-12 0,-1-1 0,0 1 0,-1 0 0,0 0 0,-1 0 0,-1-1 0,-4 18 0,4-23 0,0-1 0,0 0 0,-1 0 0,0-1 0,0 1 0,-1 0 0,0-1 0,0 0 0,0 0 0,-1 0 0,0 0 0,0-1 0,0 0 0,-13 9 0,6-6-120,-26 19 373,36-25-341,0-1 0,1 1 0,-1 0 0,1-1 0,-1 1-1,1 0 1,0 0 0,0 0 0,0 0 0,0 0 0,0 0 0,0 1-1,0-1 1,1 0 0,-1 0 0,0 5 0,3 5-6738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28460-C4E0-4E89-9F17-46F5526FCC62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358B9-84AA-4047-AB2C-076E2683D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58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mathgotchas.blogspot.com/2011/10/why-is-error-function-minimized-in.html" TargetMode="External"/><Relationship Id="rId2" Type="http://schemas.openxmlformats.org/officeDocument/2006/relationships/hyperlink" Target="https://stats.stackexchange.com/questions/106334/cost-function-of-neural-network-is-non-convex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21.png"/><Relationship Id="rId21" Type="http://schemas.openxmlformats.org/officeDocument/2006/relationships/image" Target="../media/image12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47" Type="http://schemas.openxmlformats.org/officeDocument/2006/relationships/image" Target="../media/image26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6" Type="http://schemas.openxmlformats.org/officeDocument/2006/relationships/customXml" Target="../ink/ink7.xm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0.png"/><Relationship Id="rId40" Type="http://schemas.openxmlformats.org/officeDocument/2006/relationships/customXml" Target="../ink/ink19.xml"/><Relationship Id="rId45" Type="http://schemas.openxmlformats.org/officeDocument/2006/relationships/image" Target="../media/image24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customXml" Target="../ink/ink4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4" Type="http://schemas.openxmlformats.org/officeDocument/2006/relationships/customXml" Target="../ink/ink21.xml"/><Relationship Id="rId4" Type="http://schemas.openxmlformats.org/officeDocument/2006/relationships/customXml" Target="../ink/ink1.xml"/><Relationship Id="rId9" Type="http://schemas.openxmlformats.org/officeDocument/2006/relationships/image" Target="../media/image6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5.png"/><Relationship Id="rId30" Type="http://schemas.openxmlformats.org/officeDocument/2006/relationships/customXml" Target="../ink/ink14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8" Type="http://schemas.openxmlformats.org/officeDocument/2006/relationships/customXml" Target="../ink/ink3.xml"/><Relationship Id="rId3" Type="http://schemas.openxmlformats.org/officeDocument/2006/relationships/slide" Target="slide7.xml"/><Relationship Id="rId12" Type="http://schemas.openxmlformats.org/officeDocument/2006/relationships/customXml" Target="../ink/ink5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8.xml"/><Relationship Id="rId46" Type="http://schemas.openxmlformats.org/officeDocument/2006/relationships/image" Target="../media/image25.png"/><Relationship Id="rId20" Type="http://schemas.openxmlformats.org/officeDocument/2006/relationships/customXml" Target="../ink/ink9.xml"/><Relationship Id="rId41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EA920-B828-4C76-8853-04C4880FAF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Chapter 7</a:t>
            </a:r>
            <a:br>
              <a:rPr lang="en-US" altLang="zh-CN" dirty="0"/>
            </a:br>
            <a:r>
              <a:rPr lang="en-US" altLang="zh-CN" dirty="0"/>
              <a:t> Rate of Convergence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478284-BE7D-470D-B818-44E91677FC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李钊佚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/>
              <a:t>2021/12/27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5077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0B7115A-3AF7-4B8A-BB1A-4CDB6F02C0CF}"/>
                  </a:ext>
                </a:extLst>
              </p:cNvPr>
              <p:cNvSpPr txBox="1"/>
              <p:nvPr/>
            </p:nvSpPr>
            <p:spPr>
              <a:xfrm>
                <a:off x="1653309" y="192052"/>
                <a:ext cx="9180946" cy="63634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𝒇𝒐𝒓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𝒉𝒂𝒗𝒆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𝒕𝒉𝒂𝒕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𝜼</m:t>
                          </m:r>
                        </m:den>
                      </m:f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𝜼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𝛁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𝜼</m:t>
                          </m:r>
                        </m:den>
                      </m:f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𝜼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𝑳𝒊𝒑𝒔𝒄𝒉𝒊𝒕𝒛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𝒄𝒐𝒏𝒅𝒊𝒕𝒊𝒐𝒏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𝑠𝑢𝑚𝑚𝑎𝑡𝑖𝑜𝑛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𝜼</m:t>
                          </m:r>
                        </m:den>
                      </m:f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𝑻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𝜼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𝜼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𝚪</m:t>
                          </m:r>
                        </m:e>
                        <m:sup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𝜼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zh-CN" b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𝐴𝑐𝑐𝑜𝑟𝑑𝑖𝑛𝑔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𝐽𝑒𝑛𝑠𝑒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𝐼𝑛𝑒𝑞𝑢𝑎𝑙𝑖𝑡𝑦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𝜼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𝚪</m:t>
                          </m:r>
                        </m:e>
                        <m:sup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𝜼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𝜼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𝚪</m:t>
                          </m:r>
                        </m:e>
                        <m:sup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𝜼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𝑎𝑟𝑏𝑖𝑡𝑟𝑎𝑟𝑦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𝐴𝑐𝑐𝑜𝑟𝑑𝑖𝑛𝑔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𝐴𝑀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𝐺𝑀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𝐼𝑛𝑒𝑞𝑢𝑎𝑙𝑖𝑡𝑦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𝑹𝑯𝑺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𝜼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𝚪</m:t>
                          </m:r>
                        </m:e>
                        <m:sup>
                          <m:r>
                            <a:rPr lang="en-US" altLang="zh-CN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𝜼</m:t>
                          </m:r>
                        </m:num>
                        <m:den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ad>
                        <m:radPr>
                          <m:degHide m:val="on"/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𝜼</m:t>
                              </m:r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𝚪</m:t>
                              </m:r>
                            </m:e>
                            <m:sup>
                              <m:r>
                                <a:rPr lang="en-US" altLang="zh-CN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𝜼</m:t>
                              </m:r>
                            </m:num>
                            <m:den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p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𝚪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e>
                          </m:rad>
                        </m:den>
                      </m:f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rad>
                        </m:den>
                      </m:f>
                      <m: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𝑙𝑒𝑡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𝑅𝐻𝑆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𝚪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e>
                          </m:rad>
                        </m:den>
                      </m:f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endParaRPr lang="en-US" altLang="zh-CN" dirty="0"/>
              </a:p>
              <a:p>
                <a:r>
                  <a:rPr lang="en-US" altLang="zh-CN" b="1" i="1" dirty="0"/>
                  <a:t>Q.E.D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0B7115A-3AF7-4B8A-BB1A-4CDB6F02C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09" y="192052"/>
                <a:ext cx="9180946" cy="6363473"/>
              </a:xfrm>
              <a:prstGeom prst="rect">
                <a:avLst/>
              </a:prstGeom>
              <a:blipFill>
                <a:blip r:embed="rId2"/>
                <a:stretch>
                  <a:fillRect l="-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38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F0A35EC-41D5-46E2-A056-3618DACD5367}"/>
                  </a:ext>
                </a:extLst>
              </p:cNvPr>
              <p:cNvSpPr txBox="1"/>
              <p:nvPr/>
            </p:nvSpPr>
            <p:spPr>
              <a:xfrm>
                <a:off x="614494" y="930865"/>
                <a:ext cx="9376794" cy="47652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𝑹𝒆𝒄𝒂𝒍𝒍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𝒒𝒖𝒂𝒍𝒊𝒕𝒚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𝒔𝒕𝒓𝒐𝒏𝒈𝒍𝒚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𝒄𝒐𝒏𝒗𝒆𝒙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𝒇𝒖𝒏𝒄𝒕𝒊𝒐𝒏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𝒘𝒆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𝒉𝒂𝒗𝒆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𝒕𝒉𝒂𝒕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sz="18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𝒘𝒆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𝒉𝒂𝒗𝒆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𝒕𝒉𝒂𝒕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𝛁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zh-CN" b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𝑙𝑒𝑡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𝑑𝑒𝑛𝑜𝑡𝑒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𝑜𝑝𝑡𝑖𝑚𝑎𝑙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𝑠𝑜𝑙𝑢𝑡𝑖𝑜𝑛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h𝑎𝑣𝑒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p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num>
                        <m:den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p>
                                  <m: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−−−(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𝑩𝒆𝒔𝒊𝒅𝒆𝒔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𝜵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</m:e>
                      </m:d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𝒕𝒉𝒆𝒏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𝒘𝒆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𝒉𝒂𝒗𝒆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</m:oMath>
                  </m:oMathPara>
                </a14:m>
                <a:endParaRPr lang="en-US" altLang="zh-CN" sz="18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den>
                      </m:f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den>
                      </m:f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sz="18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Tips: Proof of (2.2)and(2.3):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num>
                        <m:den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p>
                                  <m: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p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zh-CN" alt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𝛁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sSup>
                        <m:sSupPr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</m:d>
                        </m:e>
                        <m:sup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  <m:sSup>
                            <m:sSup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</m:e>
                      </m:d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p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p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18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18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𝒆𝒏𝒂𝒃𝒍𝒆</m:t>
                      </m:r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𝒔𝒎𝒐𝒐𝒕𝒉</m:t>
                      </m:r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𝒈𝒆𝒕</m:t>
                      </m:r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𝒃𝒆𝒕𝒕𝒆𝒓</m:t>
                      </m:r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𝒓𝒂𝒕𝒆</m:t>
                      </m:r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𝒄𝒐𝒏𝒗𝒆𝒓𝒈𝒆𝒏𝒄𝒆</m:t>
                      </m:r>
                    </m:oMath>
                  </m:oMathPara>
                </a14:m>
                <a:endParaRPr lang="en-US" altLang="zh-CN" sz="18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𝒘𝒆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𝒉𝒂𝒗𝒆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𝒕𝒉𝒂𝒕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CN" alt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𝛁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sSup>
                        <m:sSup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</m:num>
                        <m:den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F0A35EC-41D5-46E2-A056-3618DACD5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94" y="930865"/>
                <a:ext cx="9376794" cy="4765279"/>
              </a:xfrm>
              <a:prstGeom prst="rect">
                <a:avLst/>
              </a:prstGeom>
              <a:blipFill>
                <a:blip r:embed="rId2"/>
                <a:stretch>
                  <a:fillRect l="-5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CECA068-4B4F-4A18-B9B8-891C79278590}"/>
                  </a:ext>
                </a:extLst>
              </p:cNvPr>
              <p:cNvSpPr txBox="1"/>
              <p:nvPr/>
            </p:nvSpPr>
            <p:spPr>
              <a:xfrm>
                <a:off x="614494" y="364732"/>
                <a:ext cx="109630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/>
                  <a:t>PART1@2 Deterministic Optimization 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𝑠𝑡𝑟𝑜𝑛𝑔𝑙𝑦</m:t>
                    </m:r>
                  </m:oMath>
                </a14:m>
                <a:r>
                  <a:rPr lang="en-US" altLang="zh-CN" sz="2400" dirty="0"/>
                  <a:t> Convex function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CECA068-4B4F-4A18-B9B8-891C79278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94" y="364732"/>
                <a:ext cx="10963012" cy="461665"/>
              </a:xfrm>
              <a:prstGeom prst="rect">
                <a:avLst/>
              </a:prstGeom>
              <a:blipFill>
                <a:blip r:embed="rId3"/>
                <a:stretch>
                  <a:fillRect l="-890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92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FA6AFC9-6A79-46B8-8AFC-4C7B2BA0673C}"/>
                  </a:ext>
                </a:extLst>
              </p:cNvPr>
              <p:cNvSpPr txBox="1"/>
              <p:nvPr/>
            </p:nvSpPr>
            <p:spPr>
              <a:xfrm>
                <a:off x="406314" y="189665"/>
                <a:ext cx="11563927" cy="5774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PART1@2 Deterministic Optimization 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𝑠𝑡𝑟𝑜𝑛𝑔𝑙𝑦</m:t>
                    </m:r>
                  </m:oMath>
                </a14:m>
                <a:r>
                  <a:rPr lang="en-US" altLang="zh-CN" sz="2400" dirty="0"/>
                  <a:t> Convex function</a:t>
                </a:r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𝒘𝒆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𝒉𝒂𝒗𝒆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𝒕𝒉𝒂𝒕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𝛁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^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</m:num>
                        <m:den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b="1" i="1" dirty="0"/>
                  <a:t>Algorithm: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𝑮𝑫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𝒔𝒕𝒓𝒐𝒏𝒈𝒍𝒚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𝒔𝒎𝒐𝒐𝒕𝒉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𝒄𝒐𝒏𝒗𝒆𝒙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𝒇𝒖𝒏𝒄𝒕𝒊𝒐𝒏</m:t>
                    </m:r>
                  </m:oMath>
                </a14:m>
                <a:endParaRPr lang="en-US" altLang="zh-CN" sz="2400" b="1" i="1" dirty="0"/>
              </a:p>
              <a:p>
                <a:endParaRPr lang="en-US" altLang="zh-CN" sz="2400" b="1" i="1" dirty="0"/>
              </a:p>
              <a:p>
                <a:r>
                  <a:rPr lang="en-US" altLang="zh-CN" sz="2400" dirty="0"/>
                  <a:t>1: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𝑟𝑎𝑛𝑑𝑜𝑚𝑙𝑦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𝑖𝑛𝑖𝑡𝑖𝑎𝑙𝑖𝑧𝑒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2: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=1,……,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𝑑𝑜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3: 	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𝐺𝑟𝑎𝑑𝑖𝑒𝑛𝑡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𝐷𝑒𝑠𝑐𝑒𝑛𝑡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CN" sz="2400" b="0" dirty="0"/>
              </a:p>
              <a:p>
                <a:r>
                  <a:rPr lang="en-US" altLang="zh-CN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⟨"/>
                                <m:endChr m:val=""/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𝜵</m:t>
                                </m:r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</m:e>
                                  <m:sub/>
                                </m:s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𝜸</m:t>
                                </m:r>
                              </m:num>
                              <m:den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4: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𝑒𝑛𝑑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𝑓𝑜𝑟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5: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FA6AFC9-6A79-46B8-8AFC-4C7B2BA06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14" y="189665"/>
                <a:ext cx="11563927" cy="5774658"/>
              </a:xfrm>
              <a:prstGeom prst="rect">
                <a:avLst/>
              </a:prstGeom>
              <a:blipFill>
                <a:blip r:embed="rId2"/>
                <a:stretch>
                  <a:fillRect l="-843" t="-8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710FC8A-1D87-4427-BAD2-AAB1726B6403}"/>
              </a:ext>
            </a:extLst>
          </p:cNvPr>
          <p:cNvCxnSpPr>
            <a:cxnSpLocks/>
          </p:cNvCxnSpPr>
          <p:nvPr/>
        </p:nvCxnSpPr>
        <p:spPr>
          <a:xfrm>
            <a:off x="480268" y="2313836"/>
            <a:ext cx="103918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DE24F2D-F040-467B-844C-F52136491EE8}"/>
              </a:ext>
            </a:extLst>
          </p:cNvPr>
          <p:cNvCxnSpPr>
            <a:cxnSpLocks/>
          </p:cNvCxnSpPr>
          <p:nvPr/>
        </p:nvCxnSpPr>
        <p:spPr>
          <a:xfrm>
            <a:off x="480267" y="2835691"/>
            <a:ext cx="103918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1ED9A1B-712B-47EF-AF6C-BA7C763BFF5B}"/>
              </a:ext>
            </a:extLst>
          </p:cNvPr>
          <p:cNvCxnSpPr>
            <a:cxnSpLocks/>
          </p:cNvCxnSpPr>
          <p:nvPr/>
        </p:nvCxnSpPr>
        <p:spPr>
          <a:xfrm flipV="1">
            <a:off x="480266" y="5569654"/>
            <a:ext cx="1031636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4BD69C0-7A95-4DC3-B096-1D1BAA3EC82A}"/>
              </a:ext>
            </a:extLst>
          </p:cNvPr>
          <p:cNvCxnSpPr/>
          <p:nvPr/>
        </p:nvCxnSpPr>
        <p:spPr>
          <a:xfrm>
            <a:off x="5452844" y="4613945"/>
            <a:ext cx="964734" cy="1249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37E7823-59D6-4AA8-B30E-4DA105694BF9}"/>
                  </a:ext>
                </a:extLst>
              </p:cNvPr>
              <p:cNvSpPr txBox="1"/>
              <p:nvPr/>
            </p:nvSpPr>
            <p:spPr>
              <a:xfrm>
                <a:off x="5452844" y="5863905"/>
                <a:ext cx="4278385" cy="656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37E7823-59D6-4AA8-B30E-4DA105694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844" y="5863905"/>
                <a:ext cx="4278385" cy="656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28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FB28740-82BD-4856-98D2-1ED08EC2832C}"/>
                  </a:ext>
                </a:extLst>
              </p:cNvPr>
              <p:cNvSpPr txBox="1"/>
              <p:nvPr/>
            </p:nvSpPr>
            <p:spPr>
              <a:xfrm>
                <a:off x="0" y="352338"/>
                <a:ext cx="11954312" cy="6357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𝑜𝑏𝑗𝑒𝑐𝑡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𝑠𝑡𝑟𝑜𝑛𝑔𝑙𝑦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𝑐𝑜𝑛𝑣𝑒𝑥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𝑠𝑚𝑜𝑜𝑡h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h𝑎𝑣𝑒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𝑐𝑜𝑛𝑣𝑒𝑟𝑔𝑒𝑛𝑐𝑒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𝑔𝑟𝑎𝑑𝑖𝑒𝑛𝑡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𝑑𝑒𝑠𝑐𝑒𝑛𝑡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𝑐𝑜𝑢𝑙𝑑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𝑟𝑒𝑎𝑐h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&gt;1.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𝑃𝑟𝑜𝑜𝑓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"/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𝜵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𝑠𝑚𝑜𝑜𝑡h</m:t>
                      </m:r>
                    </m:oMath>
                  </m:oMathPara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⟨"/>
                              <m:endChr m:val=""/>
                              <m:ctrlPr>
                                <a:rPr lang="en-US" altLang="zh-CN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𝜵</m:t>
                              </m:r>
                              <m:r>
                                <a:rPr lang="en-US" altLang="zh-CN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US" altLang="zh-CN" sz="1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zh-CN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US" altLang="zh-CN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/>
                              </m:sSub>
                              <m:r>
                                <a:rPr lang="en-US" altLang="zh-CN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num>
                            <m:den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  <m: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1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US" altLang="zh-CN" sz="1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−−−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𝑎𝑙𝑔</m:t>
                      </m:r>
                      <m:sSup>
                        <m:s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𝑢𝑝𝑑𝑎𝑡𝑒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𝑝𝑟𝑖𝑛𝑐𝑖𝑝𝑙𝑒</m:t>
                      </m:r>
                    </m:oMath>
                  </m:oMathPara>
                </a14:m>
                <a:endParaRPr lang="en-US" altLang="zh-CN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e>
                      </m:func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)−−−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𝑠𝑡𝑟𝑜𝑛𝑔𝑙𝑦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𝑐𝑜𝑛𝑣𝑒𝑥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en-US" altLang="zh-CN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−−−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constrict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set</m:t>
                      </m:r>
                    </m:oMath>
                  </m:oMathPara>
                </a14:m>
                <a:endParaRPr lang="en-US" altLang="zh-CN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∈[0,1]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</m:num>
                            <m:den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𝜸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𝝀</m:t>
                                  </m:r>
                                </m:num>
                                <m:den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𝜶</m:t>
                                      </m:r>
                                    </m:e>
                                    <m:sup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−−−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𝐽𝑒𝑛𝑠𝑒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𝐼𝑛𝑒𝑞𝑢𝑎𝑙𝑖𝑡𝑦</m:t>
                      </m:r>
                    </m:oMath>
                  </m:oMathPara>
                </a14:m>
                <a:endParaRPr lang="en-US" altLang="zh-CN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𝜸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𝝀</m:t>
                                  </m:r>
                                </m:num>
                                <m:den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𝝀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𝜶</m:t>
                                      </m:r>
                                    </m:e>
                                    <m:sup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  <m:sup/>
                              </m:sSup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𝑎𝑐𝑐𝑜𝑟𝑑𝑖𝑛𝑔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(2.1)</m:t>
                      </m:r>
                    </m:oMath>
                  </m:oMathPara>
                </a14:m>
                <a:endParaRPr lang="en-US" altLang="zh-CN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+(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1800" b="0" dirty="0"/>
              </a:p>
              <a:p>
                <a:endParaRPr lang="en-US" altLang="zh-CN" dirty="0">
                  <a:ea typeface="Cambria Math" panose="02040503050406030204" pitchFamily="18" charset="0"/>
                </a:endParaRP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FB28740-82BD-4856-98D2-1ED08EC28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2338"/>
                <a:ext cx="11954312" cy="63571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09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454E254-7D69-49C1-8C7F-036A94D0B950}"/>
                  </a:ext>
                </a:extLst>
              </p:cNvPr>
              <p:cNvSpPr txBox="1"/>
              <p:nvPr/>
            </p:nvSpPr>
            <p:spPr>
              <a:xfrm>
                <a:off x="1207498" y="405176"/>
                <a:ext cx="8909623" cy="60436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+(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 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𝑛𝑜𝑡𝑒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𝑖𝑚𝑝𝑜𝑠𝑠𝑖𝑏𝑙𝑒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!)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=1:</m:t>
                      </m:r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 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𝑛𝑜𝑡𝑒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𝑖𝑚𝑝𝑜𝑠𝑠𝑖𝑏𝑙𝑒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!)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𝑙𝑒𝑡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&lt;1</m:t>
                              </m:r>
                            </m:e>
                          </m:eqAr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𝑎𝑙𝑤𝑎𝑦𝑠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h𝑎𝑣𝑒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backstepping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454E254-7D69-49C1-8C7F-036A94D0B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498" y="405176"/>
                <a:ext cx="8909623" cy="60436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56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0728501-33A1-43D6-8D49-67C1CBBC5B94}"/>
                  </a:ext>
                </a:extLst>
              </p:cNvPr>
              <p:cNvSpPr txBox="1"/>
              <p:nvPr/>
            </p:nvSpPr>
            <p:spPr>
              <a:xfrm>
                <a:off x="421546" y="264065"/>
                <a:ext cx="10307973" cy="41238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/>
                  <a:t>PART1@3 example analysis : SVM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𝑙𝑒𝑡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𝑡𝑟𝑎𝑖𝑛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∈{−1,+1}</m:t>
                      </m:r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𝑂𝑏𝑗𝑒𝑐𝑡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0,1−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𝐹𝑒𝑎𝑠𝑖𝑏𝑙𝑒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𝑅𝑒𝑔𝑖𝑜𝑛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: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𝑁𝑜𝑡𝑒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h𝑖𝑛𝑔𝑒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𝑠𝑚𝑜𝑜𝑡h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𝑠𝑜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𝑔𝑜𝑖𝑛𝑔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𝑢𝑠𝑒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𝑠𝑢𝑏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𝑔𝑟𝑎𝑑𝑖𝑒𝑛𝑡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𝑟𝑒𝑝𝑙𝑎𝑐𝑒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𝑔𝑟𝑎𝑑𝑖𝑒𝑛𝑡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𝑔𝑖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1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0,  1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  <a:p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0728501-33A1-43D6-8D49-67C1CBBC5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46" y="264065"/>
                <a:ext cx="10307973" cy="4123821"/>
              </a:xfrm>
              <a:prstGeom prst="rect">
                <a:avLst/>
              </a:prstGeom>
              <a:blipFill>
                <a:blip r:embed="rId2"/>
                <a:stretch>
                  <a:fillRect l="-887" t="-1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8F31C53-AF30-4E18-A4EF-7B91A1573AE8}"/>
                  </a:ext>
                </a:extLst>
              </p:cNvPr>
              <p:cNvSpPr txBox="1"/>
              <p:nvPr/>
            </p:nvSpPr>
            <p:spPr>
              <a:xfrm>
                <a:off x="1047947" y="2820734"/>
                <a:ext cx="11563927" cy="4079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1: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𝑟𝑎𝑛𝑑𝑜𝑚𝑙𝑦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𝑖𝑛𝑖𝑡𝑖𝑎𝑙𝑖𝑧𝑒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};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2: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=1,……,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𝑑𝑜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3:	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𝑐𝑎𝑐𝑢𝑙𝑎𝑡𝑒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𝑠𝑢𝑏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𝑔𝑟𝑎𝑑𝑖𝑒𝑛𝑡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4: 	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𝐺𝑟𝑎𝑑𝑖𝑒𝑛𝑡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𝐷𝑒𝑠𝑐𝑒𝑛𝑡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</a:p>
              <a:p>
                <a:r>
                  <a:rPr lang="en-US" altLang="zh-CN" sz="2400" dirty="0"/>
                  <a:t>5:	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𝑃𝑟𝑜𝑗𝑒𝑐𝑡𝑖𝑜𝑛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sSubSup>
                      <m:sSubSup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6: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𝑒𝑛𝑑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𝑓𝑜𝑟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7: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8F31C53-AF30-4E18-A4EF-7B91A1573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947" y="2820734"/>
                <a:ext cx="11563927" cy="4079578"/>
              </a:xfrm>
              <a:prstGeom prst="rect">
                <a:avLst/>
              </a:prstGeom>
              <a:blipFill>
                <a:blip r:embed="rId3"/>
                <a:stretch>
                  <a:fillRect l="-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BE6EF71-1F56-4201-AA48-2C5960EAF406}"/>
              </a:ext>
            </a:extLst>
          </p:cNvPr>
          <p:cNvCxnSpPr>
            <a:cxnSpLocks/>
          </p:cNvCxnSpPr>
          <p:nvPr/>
        </p:nvCxnSpPr>
        <p:spPr>
          <a:xfrm>
            <a:off x="1047945" y="3588963"/>
            <a:ext cx="836814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6AC4A8-D4AB-4688-8A90-BD84C4871503}"/>
              </a:ext>
            </a:extLst>
          </p:cNvPr>
          <p:cNvCxnSpPr>
            <a:cxnSpLocks/>
          </p:cNvCxnSpPr>
          <p:nvPr/>
        </p:nvCxnSpPr>
        <p:spPr>
          <a:xfrm>
            <a:off x="1047945" y="6584722"/>
            <a:ext cx="836814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93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7B9E074-6E65-4750-84CC-AB1CF3D8541F}"/>
                  </a:ext>
                </a:extLst>
              </p:cNvPr>
              <p:cNvSpPr txBox="1"/>
              <p:nvPr/>
            </p:nvSpPr>
            <p:spPr>
              <a:xfrm>
                <a:off x="366319" y="1744911"/>
                <a:ext cx="11459362" cy="2118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𝑃𝑟𝑜𝑜𝑓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𝑓𝑖𝑟𝑠𝑡𝑙𝑦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𝑠𝑢𝑝𝑝𝑜𝑠𝑒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𝑐𝑎𝑐𝑢𝑙𝑎𝑡𝑒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𝑢𝑝𝑝𝑒𝑟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𝑏𝑜𝑢𝑛𝑑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𝑠𝑢𝑏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𝑔𝑟𝑎𝑑𝑖𝑒𝑛𝑡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𝑚𝑟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𝑑𝑖𝑎𝑚𝑒𝑡𝑒𝑟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𝑓𝑒𝑎𝑠𝑖𝑏𝑙𝑒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𝑟𝑒𝑔𝑖𝑜𝑛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𝑎𝑐𝑐𝑜𝑟𝑑𝑖𝑛𝑔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𝑠𝑡𝑒𝑝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𝑚𝑟</m:t>
                          </m:r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h𝑎𝑣𝑒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𝑚𝑟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7B9E074-6E65-4750-84CC-AB1CF3D85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19" y="1744911"/>
                <a:ext cx="11459362" cy="2118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590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282F9-F1F5-40F2-A86D-0910FC9A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Synopsis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5DC4E23-A4CF-4FDB-A84A-FFAC9ADB5E65}"/>
                  </a:ext>
                </a:extLst>
              </p:cNvPr>
              <p:cNvSpPr txBox="1"/>
              <p:nvPr/>
            </p:nvSpPr>
            <p:spPr>
              <a:xfrm>
                <a:off x="838200" y="1518407"/>
                <a:ext cx="10067488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sz="2800" dirty="0"/>
              </a:p>
              <a:p>
                <a:r>
                  <a:rPr lang="en-US" altLang="zh-CN" sz="2800" dirty="0"/>
                  <a:t>Part1- Deterministic Optimization(GD)</a:t>
                </a:r>
              </a:p>
              <a:p>
                <a:r>
                  <a:rPr lang="en-US" altLang="zh-CN" sz="2800" dirty="0"/>
                  <a:t>	@1:for general convex function</a:t>
                </a:r>
              </a:p>
              <a:p>
                <a:r>
                  <a:rPr lang="en-US" altLang="zh-CN" sz="2800" dirty="0"/>
                  <a:t>	@2:for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800" dirty="0"/>
                  <a:t> strongly convex function</a:t>
                </a:r>
              </a:p>
              <a:p>
                <a:r>
                  <a:rPr lang="en-US" altLang="zh-CN" sz="2800" dirty="0"/>
                  <a:t>	@3:example analysis : SVM</a:t>
                </a:r>
              </a:p>
              <a:p>
                <a:r>
                  <a:rPr lang="en-US" altLang="zh-CN" sz="2800" dirty="0">
                    <a:solidFill>
                      <a:srgbClr val="FF0000"/>
                    </a:solidFill>
                  </a:rPr>
                  <a:t>Part2- Stochastic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Optimization</a:t>
                </a:r>
              </a:p>
              <a:p>
                <a:r>
                  <a:rPr lang="en-US" altLang="zh-CN" sz="2800" dirty="0"/>
                  <a:t>	@1:for general convex function(SGD)</a:t>
                </a:r>
              </a:p>
              <a:p>
                <a:r>
                  <a:rPr lang="en-US" altLang="zh-CN" sz="2800" dirty="0"/>
                  <a:t>	@2:for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800" dirty="0"/>
                  <a:t> strongly convex function(Epoch-GD)</a:t>
                </a:r>
              </a:p>
              <a:p>
                <a:r>
                  <a:rPr lang="en-US" altLang="zh-CN" sz="2800" dirty="0"/>
                  <a:t>	@3:example analysis : Logistic Regression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5DC4E23-A4CF-4FDB-A84A-FFAC9ADB5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18407"/>
                <a:ext cx="10067488" cy="3970318"/>
              </a:xfrm>
              <a:prstGeom prst="rect">
                <a:avLst/>
              </a:prstGeom>
              <a:blipFill>
                <a:blip r:embed="rId2"/>
                <a:stretch>
                  <a:fillRect l="-1272" b="-3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43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487B7A6-365D-4AD4-B797-EC7E65819F46}"/>
              </a:ext>
            </a:extLst>
          </p:cNvPr>
          <p:cNvSpPr txBox="1"/>
          <p:nvPr/>
        </p:nvSpPr>
        <p:spPr>
          <a:xfrm>
            <a:off x="795850" y="744043"/>
            <a:ext cx="102660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PART2@1 Stochastic Optimization for General Convex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D6A3B46-8B8B-4220-95E9-070050275521}"/>
                  </a:ext>
                </a:extLst>
              </p:cNvPr>
              <p:cNvSpPr txBox="1"/>
              <p:nvPr/>
            </p:nvSpPr>
            <p:spPr>
              <a:xfrm>
                <a:off x="829406" y="1128661"/>
                <a:ext cx="11563927" cy="421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Gradient Descent</a:t>
                </a: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1: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𝑟𝑎𝑛𝑑𝑜𝑚𝑙𝑦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𝑖𝑛𝑖𝑡𝑖𝑎𝑙𝑖𝑧𝑒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2: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=1,……,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𝑑𝑜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3: 	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𝐺𝑟𝑎𝑑𝑖𝑒𝑛𝑡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𝐷𝑒𝑠𝑐𝑒𝑛𝑡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4:	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𝑃𝑟𝑜𝑗𝑒𝑐𝑡𝑖𝑜𝑛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5: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𝑒𝑛𝑑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𝑓𝑜𝑟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6: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D6A3B46-8B8B-4220-95E9-070050275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06" y="1128661"/>
                <a:ext cx="11563927" cy="4214872"/>
              </a:xfrm>
              <a:prstGeom prst="rect">
                <a:avLst/>
              </a:prstGeom>
              <a:blipFill>
                <a:blip r:embed="rId2"/>
                <a:stretch>
                  <a:fillRect l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55DE898-3FDD-43BC-A0AE-517B054ED411}"/>
              </a:ext>
            </a:extLst>
          </p:cNvPr>
          <p:cNvCxnSpPr>
            <a:cxnSpLocks/>
          </p:cNvCxnSpPr>
          <p:nvPr/>
        </p:nvCxnSpPr>
        <p:spPr>
          <a:xfrm>
            <a:off x="862964" y="1838166"/>
            <a:ext cx="836814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E1D18D2-5C1F-4FE0-B0A2-BE2B96B6EEE8}"/>
              </a:ext>
            </a:extLst>
          </p:cNvPr>
          <p:cNvCxnSpPr>
            <a:cxnSpLocks/>
          </p:cNvCxnSpPr>
          <p:nvPr/>
        </p:nvCxnSpPr>
        <p:spPr>
          <a:xfrm>
            <a:off x="862963" y="2360021"/>
            <a:ext cx="836814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EE8F8B9-DF9E-4A0C-9F55-21FC349E3454}"/>
              </a:ext>
            </a:extLst>
          </p:cNvPr>
          <p:cNvCxnSpPr>
            <a:cxnSpLocks/>
          </p:cNvCxnSpPr>
          <p:nvPr/>
        </p:nvCxnSpPr>
        <p:spPr>
          <a:xfrm>
            <a:off x="862962" y="5093984"/>
            <a:ext cx="836814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DEB6716-4D60-4F58-BD61-CFBA50FEC449}"/>
              </a:ext>
            </a:extLst>
          </p:cNvPr>
          <p:cNvCxnSpPr/>
          <p:nvPr/>
        </p:nvCxnSpPr>
        <p:spPr>
          <a:xfrm>
            <a:off x="6509857" y="3758268"/>
            <a:ext cx="964734" cy="1744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D687C4D-8D1F-44CD-9962-9939B8D1E404}"/>
                  </a:ext>
                </a:extLst>
              </p:cNvPr>
              <p:cNvSpPr txBox="1"/>
              <p:nvPr/>
            </p:nvSpPr>
            <p:spPr>
              <a:xfrm>
                <a:off x="6895750" y="5629013"/>
                <a:ext cx="48236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𝑢𝑛𝑏𝑖𝑎𝑠𝑒𝑑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𝑒𝑠𝑡𝑖𝑚𝑎𝑡𝑖𝑜𝑛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𝑔𝑟𝑎𝑑𝑖𝑒𝑛𝑡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D687C4D-8D1F-44CD-9962-9939B8D1E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750" y="5629013"/>
                <a:ext cx="4823670" cy="646331"/>
              </a:xfrm>
              <a:prstGeom prst="rect">
                <a:avLst/>
              </a:prstGeom>
              <a:blipFill>
                <a:blip r:embed="rId3"/>
                <a:stretch>
                  <a:fillRect r="-4425" b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D7DC24B4-DC66-4E50-915E-9BDF2AC5A5A8}"/>
                  </a:ext>
                </a:extLst>
              </p:cNvPr>
              <p:cNvSpPr/>
              <p:nvPr/>
            </p:nvSpPr>
            <p:spPr>
              <a:xfrm>
                <a:off x="6199464" y="30883"/>
                <a:ext cx="5757644" cy="346626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𝑂𝑏𝑗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𝑛𝑢𝑚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𝑟𝑎𝑛𝑑𝑜𝑚𝑙𝑦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𝑠𝑎𝑚𝑝𝑙𝑒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𝑓𝑟𝑜𝑚</m:t>
                      </m:r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algn="ctr"/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“largely decrease computation overhead for each gradient step”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𝑈𝑛𝑏𝑖𝑎𝑠𝑒𝑑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𝐸𝑠𝑡𝑖𝑚𝑎𝑡𝑖𝑜𝑛</m:t>
                      </m:r>
                      <m:r>
                        <a:rPr lang="en-US" altLang="zh-CN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a:rPr lang="en-US" altLang="zh-CN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conditional</m:t>
                      </m:r>
                      <m:r>
                        <a:rPr lang="en-US" altLang="zh-CN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expectation</m:t>
                      </m:r>
                      <m:r>
                        <a:rPr lang="en-US" altLang="zh-CN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>
                  <a:solidFill>
                    <a:srgbClr val="7030A0"/>
                  </a:solidFill>
                </a:endParaRPr>
              </a:p>
              <a:p>
                <a:pPr algn="ctr"/>
                <a:endParaRPr lang="zh-CN" altLang="en-US" dirty="0"/>
              </a:p>
            </p:txBody>
          </p:sp>
        </mc:Choice>
        <mc:Fallback xmlns=""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D7DC24B4-DC66-4E50-915E-9BDF2AC5A5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464" y="30883"/>
                <a:ext cx="5757644" cy="3466266"/>
              </a:xfrm>
              <a:prstGeom prst="roundRect">
                <a:avLst/>
              </a:prstGeom>
              <a:blipFill>
                <a:blip r:embed="rId4"/>
                <a:stretch>
                  <a:fillRect t="-5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95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8707476-C331-47BA-B177-FDCC9C229080}"/>
                  </a:ext>
                </a:extLst>
              </p:cNvPr>
              <p:cNvSpPr txBox="1"/>
              <p:nvPr/>
            </p:nvSpPr>
            <p:spPr>
              <a:xfrm>
                <a:off x="117445" y="360726"/>
                <a:ext cx="11316749" cy="6321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3: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𝒕𝒉𝒆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𝒓𝒂𝒕𝒆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𝒄𝒐𝒏𝒗𝒆𝒓𝒈𝒆𝒏𝒄𝒆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𝒇𝒐𝒓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𝑺𝑮𝑫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𝑠𝑡𝑜𝑐h𝑎𝑠𝑡𝑖𝑐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𝑔𝑟𝑎𝑑𝑖𝑒𝑛𝑡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𝑜𝑏𝑗𝑒𝑐𝑡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h𝑎𝑠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𝑢𝑝𝑝𝑒𝑟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𝑏𝑜𝑢𝑛𝑑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𝑓𝑒𝑎𝑠𝑖𝑏𝑙𝑒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𝑟𝑒𝑔𝑖𝑜𝑛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𝑎𝑙𝑠𝑜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𝑏𝑜𝑢𝑛𝑑𝑒𝑑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h𝑎𝑣𝑒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𝑐𝑜𝑛𝑣𝑒𝑟𝑔𝑒𝑛𝑐𝑒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𝑆𝐺𝐷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b="0" dirty="0"/>
                  <a:t> </a:t>
                </a:r>
                <a:endParaRPr lang="en-US" altLang="zh-CN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𝑷𝒓𝒐𝒐𝒇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𝑙𝑒𝑡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𝑑𝑒𝑛𝑜𝑡𝑒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𝑢𝑝𝑝𝑒𝑟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𝑏𝑜𝑢𝑛𝑑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𝑠𝑡𝑜𝑐h𝑎𝑠𝑡𝑖𝑐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𝑔𝑟𝑎𝑑𝑖𝑒𝑛𝑡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𝑑𝑖𝑎𝑚𝑒𝑡𝑒𝑟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𝑓𝑒𝑎𝑠𝑖𝑏𝑙𝑒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𝑟𝑒𝑔𝑖𝑜𝑛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∀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h𝑎𝑣𝑒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Γ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𝑔𝑜𝑖𝑛𝑔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𝑐𝑜𝑛𝑠𝑖𝑑𝑒𝑟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𝑓𝑖𝑥𝑒𝑑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𝑠𝑡𝑒𝑝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h𝑎𝑣𝑒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⟨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−−−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𝑐𝑜𝑛𝑣𝑒𝑥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den>
                      </m:f>
                      <m:d>
                        <m:dPr>
                          <m:begChr m:val="⟨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−−−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𝑎𝑙𝑔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𝑢𝑝𝑑𝑎𝑡𝑒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𝜼</m:t>
                          </m:r>
                        </m:den>
                      </m:f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−−−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𝑝𝑟𝑒𝑣𝑖𝑜𝑢𝑠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𝑡𝑟𝑖𝑐𝑘</m:t>
                      </m:r>
                    </m:oMath>
                  </m:oMathPara>
                </a14:m>
                <a:endParaRPr lang="en-US" altLang="zh-CN" b="1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𝜼</m:t>
                          </m:r>
                        </m:den>
                      </m:f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𝜼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−−−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𝑎𝑙𝑔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𝑢𝑝𝑑𝑎𝑡𝑒</m:t>
                      </m:r>
                    </m:oMath>
                  </m:oMathPara>
                </a14:m>
                <a:endParaRPr lang="en-US" altLang="zh-CN" b="1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𝜼</m:t>
                          </m:r>
                        </m:den>
                      </m:f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𝜼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−−−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𝑢𝑛𝑒𝑥𝑝𝑎𝑛𝑠𝑖𝑣𝑒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𝑞𝑢𝑎𝑙𝑖𝑡𝑦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𝑝𝑟𝑜𝑗𝑒𝑐𝑡𝑖𝑜𝑛</m:t>
                      </m:r>
                    </m:oMath>
                  </m:oMathPara>
                </a14:m>
                <a:endParaRPr lang="en-US" altLang="zh-CN" b="1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𝜼</m:t>
                          </m:r>
                        </m:den>
                      </m:f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𝜼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−−−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altLang="zh-CN" b="1" i="1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8707476-C331-47BA-B177-FDCC9C229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45" y="360726"/>
                <a:ext cx="11316749" cy="6321026"/>
              </a:xfrm>
              <a:prstGeom prst="rect">
                <a:avLst/>
              </a:prstGeom>
              <a:blipFill>
                <a:blip r:embed="rId2"/>
                <a:stretch>
                  <a:fillRect l="-162" r="-2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08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2DBEC-3C6D-41DF-8A61-DF8443EB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93" y="138622"/>
            <a:ext cx="10515600" cy="1325563"/>
          </a:xfrm>
        </p:spPr>
        <p:txBody>
          <a:bodyPr/>
          <a:lstStyle/>
          <a:p>
            <a:r>
              <a:rPr lang="en-US" altLang="zh-CN" dirty="0"/>
              <a:t>Basic Concepts and Notations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5D47376-BDAC-4F4F-A36B-D2B08CD5699B}"/>
                  </a:ext>
                </a:extLst>
              </p:cNvPr>
              <p:cNvSpPr txBox="1"/>
              <p:nvPr/>
            </p:nvSpPr>
            <p:spPr>
              <a:xfrm>
                <a:off x="157293" y="1294156"/>
                <a:ext cx="10242958" cy="457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@1:optimization problems and its optimal solution</a:t>
                </a:r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𝑎𝑟𝑔𝑚𝑖𝑛</m:t>
                          </m:r>
                        </m:e>
                        <m:sub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𝑜𝑏𝑗𝑒𝑐𝑡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𝑜𝑝𝑡𝑖𝑚𝑖𝑧𝑎𝑡𝑖𝑜𝑛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𝑣𝑎𝑟𝑖𝑎𝑏𝑙𝑒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𝑓𝑒𝑎𝑠𝑖𝑏𝑙𝑒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𝑟𝑒𝑔𝑖𝑜𝑛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  <a:p>
                <a:endParaRPr lang="en-US" altLang="zh-CN" sz="2400" b="0" dirty="0">
                  <a:ea typeface="Cambria Math" panose="02040503050406030204" pitchFamily="18" charset="0"/>
                </a:endParaRPr>
              </a:p>
              <a:p>
                <a:r>
                  <a:rPr lang="en-US" altLang="zh-CN" sz="2400" b="0" dirty="0">
                    <a:ea typeface="Cambria Math" panose="02040503050406030204" pitchFamily="18" charset="0"/>
                  </a:rPr>
                  <a:t>We usually design iterative algos for an optimization problem as follows: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400" b="0" dirty="0"/>
              </a:p>
              <a:p>
                <a:endParaRPr lang="en-US" altLang="zh-CN" sz="2400" b="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𝑒𝑥𝑎𝑚𝑝𝑙𝑒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𝐺𝑟𝑎𝑑𝑖𝑒𝑛𝑡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𝐷𝑒𝑠𝑐𝑒𝑛𝑡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5D47376-BDAC-4F4F-A36B-D2B08CD56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93" y="1294156"/>
                <a:ext cx="10242958" cy="4571829"/>
              </a:xfrm>
              <a:prstGeom prst="rect">
                <a:avLst/>
              </a:prstGeom>
              <a:blipFill>
                <a:blip r:embed="rId2"/>
                <a:stretch>
                  <a:fillRect l="-952" t="-1067" r="-155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57F2AE62-DCA3-4D4E-BD9A-4208CAEB5802}"/>
              </a:ext>
            </a:extLst>
          </p:cNvPr>
          <p:cNvSpPr/>
          <p:nvPr/>
        </p:nvSpPr>
        <p:spPr>
          <a:xfrm>
            <a:off x="2541863" y="4018327"/>
            <a:ext cx="2348918" cy="662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Update policy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052B0AB-817F-4AF6-8CA1-95F4884C660D}"/>
              </a:ext>
            </a:extLst>
          </p:cNvPr>
          <p:cNvSpPr/>
          <p:nvPr/>
        </p:nvSpPr>
        <p:spPr>
          <a:xfrm>
            <a:off x="5793997" y="4018327"/>
            <a:ext cx="2348918" cy="662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Oracles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1411A5A-9E23-4BDC-9A20-1E462538CC5F}"/>
              </a:ext>
            </a:extLst>
          </p:cNvPr>
          <p:cNvCxnSpPr>
            <a:stCxn id="6" idx="7"/>
          </p:cNvCxnSpPr>
          <p:nvPr/>
        </p:nvCxnSpPr>
        <p:spPr>
          <a:xfrm flipV="1">
            <a:off x="4546790" y="3858936"/>
            <a:ext cx="343991" cy="2564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469E70F-BED1-4AD3-B4B8-B9970491338B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5793997" y="3875714"/>
            <a:ext cx="343991" cy="239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15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741E84E-4461-4B6F-8B4E-9C8696020BE9}"/>
                  </a:ext>
                </a:extLst>
              </p:cNvPr>
              <p:cNvSpPr txBox="1"/>
              <p:nvPr/>
            </p:nvSpPr>
            <p:spPr>
              <a:xfrm>
                <a:off x="339689" y="312656"/>
                <a:ext cx="11325838" cy="69889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𝜼</m:t>
                          </m:r>
                        </m:den>
                      </m:f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𝜼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𝑚𝑎𝑘𝑒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𝑠𝑢𝑚𝑚𝑎𝑡𝑖𝑜𝑛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𝜮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𝑻𝒇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𝜼</m:t>
                          </m:r>
                        </m:den>
                      </m:f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𝑻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𝜼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𝐓</m:t>
                          </m:r>
                        </m:sup>
                      </m:sSubSup>
                      <m:d>
                        <m:dPr>
                          <m:begChr m:val="⟨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CN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𝜼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𝚪</m:t>
                          </m:r>
                        </m:e>
                        <m:sup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𝜼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𝐓</m:t>
                          </m:r>
                        </m:sup>
                      </m:sSubSup>
                      <m:d>
                        <m:dPr>
                          <m:begChr m:val="⟨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−−−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𝑑𝑖𝑎𝑚𝑒𝑡𝑒𝑟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𝑓𝑒𝑎𝑠𝑖𝑏𝑙𝑒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𝑟𝑒𝑔𝑖𝑜𝑛</m:t>
                      </m:r>
                    </m:oMath>
                  </m:oMathPara>
                </a14:m>
                <a:endParaRPr lang="en-US" altLang="zh-CN" b="1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𝐴𝑐𝑐𝑜𝑟𝑑𝑖𝑛𝑔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𝐽𝑒𝑛𝑠𝑒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𝐼𝑛𝑒𝑞𝑢𝑎𝑙𝑖𝑡𝑦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𝜼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𝚪</m:t>
                          </m:r>
                        </m:e>
                        <m:sup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𝜼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sSubSup>
                        <m:sSubSup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𝐓</m:t>
                          </m:r>
                        </m:sup>
                      </m:sSubSup>
                      <m:d>
                        <m:dPr>
                          <m:begChr m:val="⟨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𝑁𝑜𝑤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𝑓𝑖𝑟𝑠𝑡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𝑝𝑟𝑜𝑣𝑒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𝑐𝑜𝑛𝑣𝑒𝑟𝑔𝑒𝑛𝑐𝑒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𝑆𝐺𝐷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𝑒𝑥𝑝𝑒𝑐𝑡𝑎𝑡𝑖𝑜𝑛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𝑠𝑒𝑛𝑠𝑒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h𝑎𝑣𝑒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altLang="zh-CN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𝐭</m:t>
                              </m:r>
                              <m:r>
                                <a:rPr lang="en-US" altLang="zh-CN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</m:t>
                              </m:r>
                            </m:sup>
                          </m:sSubSup>
                          <m:d>
                            <m:dPr>
                              <m:begChr m:val="⟨"/>
                              <m:endChr m:val="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𝑃𝑟𝑜𝑜𝑓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nary>
                                <m:nary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−−−(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𝑖𝑛𝑡𝑒𝑟𝑔𝑟𝑎𝑡𝑖𝑜𝑛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𝑚𝑒𝑎𝑛𝑠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nary>
                                <m:nary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f>
                                    <m:f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}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nary>
                                <m:nary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∙(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−−−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nary>
                                <m:nary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nary>
                                <m:nary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  <a:p>
                <a:endParaRPr lang="en-US" altLang="zh-CN" b="1" i="1" dirty="0"/>
              </a:p>
              <a:p>
                <a:endParaRPr lang="en-US" altLang="zh-CN" b="1" i="1" dirty="0"/>
              </a:p>
              <a:p>
                <a:endParaRPr lang="en-US" altLang="zh-CN" b="1" i="1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741E84E-4461-4B6F-8B4E-9C8696020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89" y="312656"/>
                <a:ext cx="11325838" cy="69889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8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83A33E5-3E8B-4BC4-A168-72110E870EFC}"/>
                  </a:ext>
                </a:extLst>
              </p:cNvPr>
              <p:cNvSpPr txBox="1"/>
              <p:nvPr/>
            </p:nvSpPr>
            <p:spPr>
              <a:xfrm>
                <a:off x="1436254" y="992971"/>
                <a:ext cx="9319491" cy="1275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𝜼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𝚪</m:t>
                              </m:r>
                            </m:e>
                            <m:sup>
                              <m:r>
                                <a:rPr lang="en-US" altLang="zh-CN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𝜼</m:t>
                              </m:r>
                            </m:num>
                            <m:den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altLang="zh-CN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𝐭</m:t>
                              </m:r>
                              <m:r>
                                <a:rPr lang="en-US" altLang="zh-CN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</m:t>
                              </m:r>
                            </m:sup>
                          </m:sSubSup>
                          <m:d>
                            <m:dPr>
                              <m:begChr m:val="⟨"/>
                              <m:endChr m:val="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𝜼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𝚪</m:t>
                          </m:r>
                        </m:e>
                        <m:sup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𝜼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83A33E5-3E8B-4BC4-A168-72110E870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254" y="992971"/>
                <a:ext cx="9319491" cy="1275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BCF21FB-2526-436F-98FE-CCBB4CC15D00}"/>
                  </a:ext>
                </a:extLst>
              </p:cNvPr>
              <p:cNvSpPr txBox="1"/>
              <p:nvPr/>
            </p:nvSpPr>
            <p:spPr>
              <a:xfrm>
                <a:off x="3048000" y="2526286"/>
                <a:ext cx="6096000" cy="20870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𝐴𝑐𝑐𝑜𝑟𝑑𝑖𝑛𝑔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𝐴𝑀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𝐺𝑀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𝐼𝑛𝑒𝑞𝑢𝑎𝑙𝑖𝑡𝑦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𝑹𝑯𝑺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𝜼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𝚪</m:t>
                          </m:r>
                        </m:e>
                        <m:sup>
                          <m:r>
                            <a:rPr lang="en-US" altLang="zh-CN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𝜼</m:t>
                          </m:r>
                        </m:num>
                        <m:den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ad>
                        <m:radPr>
                          <m:degHide m:val="on"/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𝜼</m:t>
                              </m:r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𝚪</m:t>
                              </m:r>
                            </m:e>
                            <m:sup>
                              <m:r>
                                <a:rPr lang="en-US" altLang="zh-CN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𝜼</m:t>
                              </m:r>
                            </m:num>
                            <m:den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p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𝚪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e>
                          </m:rad>
                        </m:den>
                      </m:f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rad>
                        </m:den>
                      </m:f>
                      <m: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𝑙𝑒𝑡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𝑅𝐻𝑆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𝚪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e>
                          </m:rad>
                        </m:den>
                      </m:f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BCF21FB-2526-436F-98FE-CCBB4CC15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526286"/>
                <a:ext cx="6096000" cy="2087046"/>
              </a:xfrm>
              <a:prstGeom prst="rect">
                <a:avLst/>
              </a:prstGeom>
              <a:blipFill>
                <a:blip r:embed="rId3"/>
                <a:stretch>
                  <a:fillRect b="-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419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242D6A9-C0A0-41BA-802E-C42880FF3B82}"/>
                  </a:ext>
                </a:extLst>
              </p:cNvPr>
              <p:cNvSpPr txBox="1"/>
              <p:nvPr/>
            </p:nvSpPr>
            <p:spPr>
              <a:xfrm>
                <a:off x="-419450" y="402672"/>
                <a:ext cx="12180815" cy="5798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𝐷𝑒𝑚𝑜𝑛𝑠𝑡𝑟𝑎𝑡𝑒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𝑐𝑜𝑛𝑣𝑒𝑟𝑔𝑒𝑛𝑐𝑒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h𝑖𝑔h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𝑳𝒆𝒎𝒎𝒂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𝑨𝒛𝒖𝒎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𝑰𝒏𝒆𝒒𝒖𝒂𝒍𝒊𝒕𝒚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𝒎𝒂𝒓𝒕𝒊𝒏𝒈𝒂𝒍𝒆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𝒍𝒆𝒕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𝒕𝒉𝒆𝒏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𝝐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𝒘𝒆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𝒉𝒂𝒗𝒆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𝒇𝒐𝒍𝒍𝒐𝒘𝒊𝒏𝒈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𝒊𝒏𝒆𝒒𝒖𝒂𝒍𝒊𝒕𝒊𝒆𝒔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𝒆𝒙𝒊𝒔𝒕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0" smtClean="0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𝐞𝐱𝐩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sSubSup>
                            <m:sSub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0" smtClean="0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0" smtClean="0">
                                  <a:latin typeface="Cambria Math" panose="02040503050406030204" pitchFamily="18" charset="0"/>
                                </a:rPr>
                                <m:t>𝐦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0" smtClean="0"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</m:e>
                            <m:sub>
                              <m:r>
                                <a:rPr lang="en-US" altLang="zh-CN" b="1" i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  <m:sup>
                              <m:r>
                                <a:rPr lang="en-US" altLang="zh-CN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0" smtClean="0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≤−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𝐞𝐱𝐩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sSubSup>
                            <m:sSub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0" smtClean="0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0" smtClean="0">
                                  <a:latin typeface="Cambria Math" panose="02040503050406030204" pitchFamily="18" charset="0"/>
                                </a:rPr>
                                <m:t>𝐦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0" smtClean="0"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</m:e>
                            <m:sub>
                              <m:r>
                                <a:rPr lang="en-US" altLang="zh-CN" b="1" i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  <m:sup>
                              <m:r>
                                <a:rPr lang="en-US" altLang="zh-CN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𝒕𝒉𝒆𝒏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𝒘𝒆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𝒄𝒂𝒍𝒍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</m:sSub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𝒎𝒂𝒓𝒕𝒊𝒏𝒈𝒂𝒍𝒆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𝒔𝒆𝒒𝒖𝒆𝒏𝒄𝒆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𝒔𝒕𝒂𝒕𝒆𝒎𝒆𝒏𝒕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：</m:t>
                      </m:r>
                      <m:d>
                        <m:dPr>
                          <m:begChr m:val="⟨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𝑚𝑎𝑟𝑡𝑖𝑛𝑔𝑎𝑙𝑒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𝑑𝑖𝑓𝑓𝑒𝑟𝑒𝑛𝑐𝑒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𝑠𝑒𝑞𝑢𝑒𝑛𝑐𝑒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−−−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146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𝑷𝒓𝒐𝒐𝒇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𝒍𝒆𝒕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"/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𝒍𝒆𝒕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𝜮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1" i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𝑾𝒆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𝒂𝒓𝒆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𝒈𝒐𝒊𝒏𝒈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𝒑𝒓𝒐𝒗𝒆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</m:sSubSup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𝒎𝒂𝒓𝒕𝒊𝒏𝒈𝒂𝒍𝒆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𝒔𝒆𝒒𝒖𝒆𝒏𝒄𝒆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b="1" i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"/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CN" b="1" i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⟨"/>
                              <m:endChr m:val=""/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1" i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zh-CN" altLang="en-US" b="1" i="1" dirty="0">
                  <a:solidFill>
                    <a:srgbClr val="FF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−−−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𝐽𝑒𝑛𝑠𝑒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𝐼𝑛𝑒𝑞𝑢𝑎𝑙𝑖𝑡𝑦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𝑓𝑜𝑙𝑙𝑜𝑤𝑖𝑛𝑔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𝑒𝑞𝑢𝑎𝑙𝑖𝑡𝑦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𝑒𝑥𝑖𝑠𝑡𝑠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𝑙𝑒𝑎𝑠𝑡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1−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dirty="0"/>
              </a:p>
              <a:p>
                <a:pPr algn="ctr"/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242D6A9-C0A0-41BA-802E-C42880FF3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9450" y="402672"/>
                <a:ext cx="12180815" cy="5798575"/>
              </a:xfrm>
              <a:prstGeom prst="rect">
                <a:avLst/>
              </a:prstGeom>
              <a:blipFill>
                <a:blip r:embed="rId2"/>
                <a:stretch>
                  <a:fillRect b="-10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F6CC4AF-90CA-452C-AAFE-3B7C8FB40C73}"/>
                  </a:ext>
                </a:extLst>
              </p:cNvPr>
              <p:cNvSpPr txBox="1"/>
              <p:nvPr/>
            </p:nvSpPr>
            <p:spPr>
              <a:xfrm>
                <a:off x="2254542" y="5882271"/>
                <a:ext cx="6304326" cy="910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𝐓</m:t>
                          </m:r>
                        </m:sup>
                      </m:sSubSup>
                      <m:d>
                        <m:dPr>
                          <m:begChr m:val="⟨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Γ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𝑇𝑙𝑜𝑔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F6CC4AF-90CA-452C-AAFE-3B7C8FB4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542" y="5882271"/>
                <a:ext cx="6304326" cy="910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42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16F8D54-4800-4A6B-85AA-6A700CE356CA}"/>
                  </a:ext>
                </a:extLst>
              </p:cNvPr>
              <p:cNvSpPr txBox="1"/>
              <p:nvPr/>
            </p:nvSpPr>
            <p:spPr>
              <a:xfrm>
                <a:off x="1386281" y="618128"/>
                <a:ext cx="6094602" cy="49513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𝜼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𝚪</m:t>
                          </m:r>
                        </m:e>
                        <m:sup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𝜼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sSubSup>
                        <m:sSubSup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𝐓</m:t>
                          </m:r>
                        </m:sup>
                      </m:sSubSup>
                      <m:d>
                        <m:dPr>
                          <m:begChr m:val="⟨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𝜼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𝚪</m:t>
                          </m:r>
                        </m:e>
                        <m:sup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𝜼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Γ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𝑇𝑙𝑜𝑔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𝑙𝑒𝑡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𝑅𝐻𝑆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𝚪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e>
                          </m:rad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Γ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ra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𝚪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1+2</m:t>
                          </m:r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rad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−−−−−−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at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least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16F8D54-4800-4A6B-85AA-6A700CE35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281" y="618128"/>
                <a:ext cx="6094602" cy="49513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78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C376E9F-191D-477D-AED8-F37BC18C57DF}"/>
                  </a:ext>
                </a:extLst>
              </p:cNvPr>
              <p:cNvSpPr txBox="1"/>
              <p:nvPr/>
            </p:nvSpPr>
            <p:spPr>
              <a:xfrm>
                <a:off x="175491" y="387927"/>
                <a:ext cx="11563927" cy="6513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PART2@2 Stochastic Optimization 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𝑠𝑡𝑟𝑜𝑛𝑔𝑙𝑦</m:t>
                    </m:r>
                  </m:oMath>
                </a14:m>
                <a:r>
                  <a:rPr lang="en-US" altLang="zh-CN" sz="2400" dirty="0"/>
                  <a:t> Convex function</a:t>
                </a:r>
              </a:p>
              <a:p>
                <a:endParaRPr lang="en-US" altLang="zh-CN" sz="2400" dirty="0"/>
              </a:p>
              <a:p>
                <a:r>
                  <a:rPr lang="en-US" altLang="zh-CN" sz="2400" b="1" i="1" dirty="0"/>
                  <a:t>Epoch-GD</a:t>
                </a: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1: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𝑟𝑎𝑛𝑑𝑜𝑚𝑙𝑦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𝑖𝑛𝑖𝑡𝑖𝑎𝑙𝑖𝑧𝑒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=1;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2: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𝑤h𝑖𝑙𝑒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𝑑𝑜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3:	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𝑑𝑜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4: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𝑢𝑏𝑖𝑎𝑠𝑒𝑑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𝑒𝑠𝑡𝑖𝑚𝑎𝑡𝑖𝑜𝑛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𝑔𝑟𝑎𝑑𝑖𝑒𝑛𝑡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2400" b="0" dirty="0"/>
              </a:p>
              <a:p>
                <a:r>
                  <a:rPr lang="en-US" altLang="zh-CN" sz="2400" dirty="0"/>
                  <a:t>5:		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𝑆𝐺𝐷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6:	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𝑒𝑛𝑑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𝑓𝑜𝑟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7: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2400" b="0" dirty="0"/>
              </a:p>
              <a:p>
                <a:r>
                  <a:rPr lang="en-US" altLang="zh-CN" sz="2400" dirty="0"/>
                  <a:t>8: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9:	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+1;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10: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𝑒𝑛𝑑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𝑤h𝑖𝑙𝑒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11: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C376E9F-191D-477D-AED8-F37BC18C5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91" y="387927"/>
                <a:ext cx="11563927" cy="6513450"/>
              </a:xfrm>
              <a:prstGeom prst="rect">
                <a:avLst/>
              </a:prstGeom>
              <a:blipFill>
                <a:blip r:embed="rId2"/>
                <a:stretch>
                  <a:fillRect l="-843" t="-7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17E190F-87C6-4925-829D-85FDFE81E91E}"/>
              </a:ext>
            </a:extLst>
          </p:cNvPr>
          <p:cNvCxnSpPr>
            <a:cxnSpLocks/>
          </p:cNvCxnSpPr>
          <p:nvPr/>
        </p:nvCxnSpPr>
        <p:spPr>
          <a:xfrm>
            <a:off x="175491" y="1080655"/>
            <a:ext cx="836814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4ECA99C-5AEE-4C9C-BFE2-4F1F7CB0510D}"/>
              </a:ext>
            </a:extLst>
          </p:cNvPr>
          <p:cNvCxnSpPr>
            <a:cxnSpLocks/>
          </p:cNvCxnSpPr>
          <p:nvPr/>
        </p:nvCxnSpPr>
        <p:spPr>
          <a:xfrm>
            <a:off x="175490" y="1602510"/>
            <a:ext cx="836814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E855070-8475-4421-96AA-31AA474EEF33}"/>
              </a:ext>
            </a:extLst>
          </p:cNvPr>
          <p:cNvCxnSpPr>
            <a:cxnSpLocks/>
          </p:cNvCxnSpPr>
          <p:nvPr/>
        </p:nvCxnSpPr>
        <p:spPr>
          <a:xfrm>
            <a:off x="259379" y="6484055"/>
            <a:ext cx="836814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158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187BE1E-983C-4750-91AD-02C88FDCB43D}"/>
                  </a:ext>
                </a:extLst>
              </p:cNvPr>
              <p:cNvSpPr txBox="1"/>
              <p:nvPr/>
            </p:nvSpPr>
            <p:spPr>
              <a:xfrm>
                <a:off x="578840" y="385894"/>
                <a:ext cx="10888910" cy="5614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𝐖𝐞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𝐜𝐨𝐧𝐬𝐢𝐝𝐞𝐫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𝐭𝐡𝐞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𝐨𝐛𝐣𝐞𝐜𝐭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𝐟𝐮𝐧𝐜𝐭𝐢𝐨𝐧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𝐢𝐬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𝛌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𝐬𝐭𝐫𝐨𝐧𝐠𝐥𝐲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𝐜𝐨𝐧𝐯𝐞𝐱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𝐚𝐧𝐝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𝐰𝐞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𝐟𝐢𝐫𝐬𝐭𝐥𝐲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𝐩𝐫𝐨𝐯𝐞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𝐭𝐡𝐚𝐭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𝐄𝐩𝐨𝐜𝐡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𝐆𝐃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𝐡𝐚𝐬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𝐎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0" smtClean="0">
                                      <a:latin typeface="Cambria Math" panose="02040503050406030204" pitchFamily="18" charset="0"/>
                                    </a:rPr>
                                    <m:t>𝛌</m:t>
                                  </m:r>
                                  <m:r>
                                    <a:rPr lang="en-US" altLang="zh-CN" b="1" i="0" smtClean="0"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𝐫𝐚𝐭𝐞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𝐜𝐨𝐧𝐯𝐞𝐫𝐠𝐞𝐧𝐜𝐞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𝐢𝐧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𝐞𝐱𝐩𝐞𝐜𝐭𝐚𝐭𝐢𝐨𝐧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𝐬𝐞𝐧𝐬𝐞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.−−−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𝐓𝐡𝟒</m:t>
                      </m:r>
                    </m:oMath>
                  </m:oMathPara>
                </a14:m>
                <a:endParaRPr lang="en-US" altLang="zh-CN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𝑳𝒆𝒎𝒎𝒂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𝒔𝒆𝒕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den>
                      </m:f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𝒍𝒆𝒕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𝜟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𝒅𝒆𝒏𝒐𝒕𝒆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bSup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𝒅𝒆𝒏𝒐𝒕𝒆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𝒕𝒉𝒆𝒏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𝒖𝒑𝒑𝒆𝒓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𝒃𝒐𝒖𝒏𝒅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𝒔𝒕𝒐𝒄𝒉𝒂𝒔𝒕𝒊𝒄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𝒈𝒓𝒂𝒅𝒊𝒆𝒏𝒕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1" dirty="0"/>
              </a:p>
              <a:p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𝑃𝑟𝑜𝑜𝑓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𝑠𝑡𝑜𝑐h𝑎𝑠𝑡𝑖𝑐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𝑔𝑟𝑎𝑑𝑖𝑒𝑛𝑡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𝑏𝑜𝑢𝑛𝑑𝑒𝑑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𝑔𝑟𝑎𝑑𝑖𝑒𝑛𝑡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𝑏𝑜𝑢𝑛𝑑𝑒𝑑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−−−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𝐽𝑒𝑛𝑠𝑒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𝐼𝑛𝑒𝑞𝑢𝑎𝑙𝑖𝑡𝑦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𝒔𝒐</m:t>
                      </m:r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𝒘𝒆</m:t>
                      </m:r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𝒉𝒂𝒗𝒆</m:t>
                      </m:r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altLang="zh-CN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den>
                      </m:f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den>
                      </m:f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𝒆𝒙𝒊𝒔𝒕𝒊𝒏𝒈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𝒇𝒐𝒓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𝑒𝑎𝑠𝑖𝑙𝑦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𝑣𝑒𝑟𝑖𝑓𝑦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𝑡𝑟𝑦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𝑚𝑎𝑘𝑒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𝑢𝑠𝑒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𝑚𝑎𝑡h𝑒𝑚𝑎𝑡𝑖𝑐𝑎𝑙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𝑖𝑛𝑑𝑢𝑐𝑡𝑖𝑜𝑛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−−−(2.3)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𝑏𝑖𝑛𝑔𝑜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187BE1E-983C-4750-91AD-02C88FDCB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40" y="385894"/>
                <a:ext cx="10888910" cy="5614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77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08F44A-C09A-4EAE-9E11-8FD01DF53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807" y="1684786"/>
            <a:ext cx="7735380" cy="25530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9424407-60CA-4284-87FB-79ED9355762B}"/>
                  </a:ext>
                </a:extLst>
              </p:cNvPr>
              <p:cNvSpPr txBox="1"/>
              <p:nvPr/>
            </p:nvSpPr>
            <p:spPr>
              <a:xfrm>
                <a:off x="291866" y="0"/>
                <a:ext cx="11900134" cy="72356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𝑠𝑢𝑝𝑝𝑜𝑠𝑒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h𝑎𝑣𝑒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𝑎𝑙𝑟𝑒𝑎𝑑𝑦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𝑘𝑛𝑜𝑤𝑛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𝑐𝑒𝑟𝑡𝑎𝑖𝑛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≥1,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(∗).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𝑟𝑎𝑛𝑑𝑜𝑚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𝑣𝑎𝑟𝑖𝑎𝑏𝑙𝑒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𝑙𝑒𝑡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𝑛𝑜𝑡𝑎𝑡𝑖𝑜𝑛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𝑐𝑜𝑛𝑑𝑖𝑡𝑖𝑜𝑛𝑎𝑙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𝑒𝑥𝑝𝑒𝑐𝑡𝑎𝑡𝑖𝑜𝑛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𝑐𝑜𝑛𝑑𝑖𝑡𝑖𝑜𝑛𝑒𝑑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𝑟𝑎𝑛𝑑𝑜𝑚𝑛𝑒𝑠𝑠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𝑢𝑝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𝑒𝑝𝑜𝑐h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−1.</m:t>
                      </m:r>
                    </m:oMath>
                  </m:oMathPara>
                </a14:m>
                <a:endParaRPr lang="en-US" altLang="zh-CN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b="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JMLR2014:</a:t>
                </a:r>
              </a:p>
              <a:p>
                <a:endParaRPr lang="en-US" altLang="zh-CN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𝑒𝑝𝑜𝑐h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h𝑎𝑣𝑒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−−−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𝑠𝑖𝑚𝑖𝑙𝑎𝑟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𝑆𝐺𝐷</m:t>
                      </m:r>
                    </m:oMath>
                  </m:oMathPara>
                </a14:m>
                <a:endParaRPr lang="en-US" altLang="zh-CN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−−−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2.1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zh-CN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𝐿𝐻𝑆</m:t>
                          </m:r>
                        </m:e>
                      </m:d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CN"/>
                            <m:t>Double</m:t>
                          </m:r>
                          <m:r>
                            <m:rPr>
                              <m:nor/>
                            </m:rPr>
                            <a:rPr lang="en-US" altLang="zh-CN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/>
                            <m:t>expectation</m:t>
                          </m:r>
                          <m:r>
                            <m:rPr>
                              <m:nor/>
                            </m:rPr>
                            <a:rPr lang="en-US" altLang="zh-CN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/>
                            <m:t>theorem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−−−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𝐴𝑀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𝐺𝑀</m:t>
                      </m:r>
                    </m:oMath>
                  </m:oMathPara>
                </a14:m>
                <a:endParaRPr lang="en-US" altLang="zh-CN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9424407-60CA-4284-87FB-79ED93557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66" y="0"/>
                <a:ext cx="11900134" cy="7235635"/>
              </a:xfrm>
              <a:prstGeom prst="rect">
                <a:avLst/>
              </a:prstGeom>
              <a:blipFill>
                <a:blip r:embed="rId3"/>
                <a:stretch>
                  <a:fillRect l="-4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520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A90E7D8-05C1-444A-8705-C1972191B58C}"/>
                  </a:ext>
                </a:extLst>
              </p:cNvPr>
              <p:cNvSpPr txBox="1"/>
              <p:nvPr/>
            </p:nvSpPr>
            <p:spPr>
              <a:xfrm>
                <a:off x="620785" y="444617"/>
                <a:ext cx="11299971" cy="3637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𝑻𝒉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𝟒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𝒕𝒉𝒆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𝒓𝒂𝒕𝒆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𝒄𝒐𝒏𝒗𝒆𝒓𝒈𝒆𝒏𝒄𝒆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𝒇𝒐𝒓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𝑬𝒑𝒐𝒄𝒉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𝑮𝑫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𝒆𝒙𝒑𝒆𝒄𝒕𝒂𝒕𝒊𝒐𝒏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𝒔𝒆𝒏𝒔𝒆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𝒐𝒃𝒋𝒆𝒄𝒕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𝒇𝒖𝒏𝒄𝒕𝒊𝒐𝒏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𝒔𝒕𝒓𝒐𝒏𝒈𝒍𝒚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𝒄𝒐𝒏𝒗𝒆𝒙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𝒕𝒉𝒆𝒏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𝑬𝒑𝒐𝒄𝒉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𝑮𝑫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𝒉𝒂𝒔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den>
                          </m:f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𝒓𝒂𝒕𝒆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𝒄𝒐𝒏𝒗𝒆𝒓𝒈𝒆𝒏𝒄𝒆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𝒊𝒏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𝒆𝒙𝒑𝒆𝒄𝒕𝒂𝒕𝒊𝒐𝒏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𝒔𝒆𝒏𝒔𝒆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1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𝑷𝒓𝒐𝒐𝒇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𝑒𝑝𝑜𝑐h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𝑛𝑢𝑚𝑠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𝑓𝑖𝑛𝑎𝑙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𝐸𝑝𝑜𝑐h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𝑎𝑙𝑔𝑜𝑟𝑖𝑡h𝑚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𝐴𝑐𝑐𝑜𝑟𝑑𝑖𝑛𝑔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𝐿𝑒𝑚𝑚𝑎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4: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A90E7D8-05C1-444A-8705-C1972191B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85" y="444617"/>
                <a:ext cx="11299971" cy="36378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74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B62D070-3057-41CF-A298-31F571CC426C}"/>
                  </a:ext>
                </a:extLst>
              </p:cNvPr>
              <p:cNvSpPr txBox="1"/>
              <p:nvPr/>
            </p:nvSpPr>
            <p:spPr>
              <a:xfrm>
                <a:off x="746620" y="486561"/>
                <a:ext cx="11216081" cy="3318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𝑐𝑜𝑛𝑣𝑒𝑟𝑔𝑒𝑛𝑐𝑒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𝐸𝑝𝑜𝑐h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h𝑖𝑔h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𝐿𝑒𝑚𝑚𝑎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5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𝑩𝒆𝒓𝒏𝒔𝒕𝒆𝒊𝒏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𝑰𝒏𝒆𝒒𝒖𝒂𝒍𝒊𝒕𝒚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𝒇𝒐𝒓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𝒎𝒂𝒓𝒕𝒊𝒏𝒈𝒂𝒍𝒆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𝑆𝑢𝑝𝑝𝑜𝑠𝑒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𝑏𝑜𝑢𝑛𝑑𝑒𝑑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𝑚𝑎𝑟𝑡𝑖𝑛𝑔𝑎𝑙𝑒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𝑑𝑖𝑓𝑓𝑒𝑟𝑒𝑛𝑐𝑒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𝑠𝑒𝑞𝑢𝑒𝑛𝑐𝑒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𝑑𝑒𝑓𝑖𝑛𝑒𝑑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𝑙𝑒𝑡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𝑐𝑜𝑟𝑟𝑒𝑠𝑝𝑜𝑛𝑑𝑖𝑛𝑔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𝑚𝑎𝑟𝑡𝑖𝑛𝑔𝑎𝑙𝑒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𝑑𝑒𝑛𝑜𝑡𝑒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𝑐𝑜𝑛𝑑𝑖𝑡𝑖𝑜𝑛𝑎𝑙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𝑣𝑎𝑟𝑖𝑎𝑛𝑐𝑒𝑠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h𝑎𝑣𝑒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𝐾𝑡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𝑛𝑎𝑚𝑒𝑙𝑦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h𝑎𝑣𝑒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ra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p>
                      </m:sSup>
                    </m:oMath>
                  </m:oMathPara>
                </a14:m>
                <a:endParaRPr lang="en-US" altLang="zh-CN" b="0" dirty="0"/>
              </a:p>
              <a:p>
                <a:endParaRPr lang="en-US" altLang="zh-CN" b="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B62D070-3057-41CF-A298-31F571CC4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20" y="486561"/>
                <a:ext cx="11216081" cy="33189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812BE1B-DFDF-417A-963C-E2F706A43E84}"/>
              </a:ext>
            </a:extLst>
          </p:cNvPr>
          <p:cNvCxnSpPr/>
          <p:nvPr/>
        </p:nvCxnSpPr>
        <p:spPr>
          <a:xfrm>
            <a:off x="8271545" y="1954635"/>
            <a:ext cx="2214694" cy="335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B69AAD9-150C-46BD-B6EC-C2EB2E966419}"/>
              </a:ext>
            </a:extLst>
          </p:cNvPr>
          <p:cNvSpPr/>
          <p:nvPr/>
        </p:nvSpPr>
        <p:spPr>
          <a:xfrm>
            <a:off x="10486239" y="2130804"/>
            <a:ext cx="1560352" cy="696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Randomness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6722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15DF8C5-B833-40C9-8E7E-F258DBDC4573}"/>
                  </a:ext>
                </a:extLst>
              </p:cNvPr>
              <p:cNvSpPr txBox="1"/>
              <p:nvPr/>
            </p:nvSpPr>
            <p:spPr>
              <a:xfrm>
                <a:off x="570451" y="436228"/>
                <a:ext cx="11232859" cy="5974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𝐿𝑒𝑚𝑚𝑎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6(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𝑠𝑢𝑝𝑝𝑜𝑠𝑒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𝑢𝑝𝑝𝑒𝑟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𝑏𝑜𝑢𝑛𝑑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𝑠𝑡𝑜𝑐h𝑎𝑠𝑡𝑖𝑐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𝑔𝑟𝑎𝑑𝑖𝑒𝑛𝑡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𝑜𝑏𝑗𝑒𝑐𝑡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𝑠𝑡𝑟𝑜𝑛𝑔𝑙𝑦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𝑐𝑜𝑛𝑣𝑒𝑥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𝑟𝑢𝑛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𝑡𝑖𝑚𝑒𝑠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𝑆𝐺𝐷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𝑠𝑡𝑜𝑐h𝑎𝑠𝑡𝑖𝑐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𝑔𝑟𝑎𝑑𝑖𝑒𝑛𝑡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@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𝑙𝑒𝑎𝑠𝑡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1−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h𝑎𝑣𝑒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𝑓𝑜𝑙𝑙𝑜𝑤𝑖𝑛𝑔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𝑖𝑛𝑒𝑞𝑢𝑎𝑙𝑖𝑡𝑦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𝑒𝑥𝑖𝑠𝑡𝑖𝑛𝑔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𝑃𝑟𝑜𝑜𝑓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⟨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−−−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𝑠𝑡𝑟𝑜𝑛𝑔𝑙𝑦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𝑐𝑜𝑛𝑣𝑒𝑥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𝐓</m:t>
                          </m:r>
                        </m:sup>
                      </m:sSubSup>
                      <m:d>
                        <m:dPr>
                          <m:begChr m:val="⟨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−−−(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20)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𝑑𝑒𝑓𝑖𝑛𝑒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𝑚𝑎𝑟𝑡𝑖𝑛𝑔𝑎𝑙𝑒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𝑑𝑖𝑓𝑓𝑒𝑟𝑒𝑛𝑐𝑒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𝑠𝑒𝑞𝑢𝑒𝑛𝑐𝑒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−−−(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22)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𝑁𝑜𝑤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𝑔𝑜𝑖𝑛𝑔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𝑓𝑖𝑛𝑑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𝑢𝑝𝑝𝑒𝑟𝑏𝑜𝑢𝑛𝑑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𝐶𝑎𝑢𝑐h𝑦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𝐽𝑒𝑛𝑠𝑒𝑛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2.2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𝑙𝑒𝑡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−−−(2.2)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≤4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−−−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endParaRPr lang="en-US" altLang="zh-CN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𝑤𝑎𝑛𝑡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𝑚𝑎𝑘𝑒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𝑢𝑠𝑒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𝐵𝑒𝑟𝑛𝑠𝑡𝑒𝑖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𝐼𝑛𝑒𝑞𝑢𝑎𝑙𝑖𝑡𝑦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15DF8C5-B833-40C9-8E7E-F258DBDC4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51" y="436228"/>
                <a:ext cx="11232859" cy="59747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65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50F07F8-F93E-49B6-9BA1-65CDBEBF8105}"/>
                  </a:ext>
                </a:extLst>
              </p:cNvPr>
              <p:cNvSpPr txBox="1"/>
              <p:nvPr/>
            </p:nvSpPr>
            <p:spPr>
              <a:xfrm>
                <a:off x="522215" y="457011"/>
                <a:ext cx="10878424" cy="61840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/>
                  <a:t>@2:measures of performance of optimization algorithms</a:t>
                </a:r>
              </a:p>
              <a:p>
                <a:r>
                  <a:rPr lang="en-US" altLang="zh-CN" sz="2400" dirty="0"/>
                  <a:t>	(1):</a:t>
                </a:r>
                <a:r>
                  <a:rPr lang="en-US" altLang="zh-CN" sz="2400" b="1" i="1" dirty="0">
                    <a:solidFill>
                      <a:srgbClr val="FF0000"/>
                    </a:solidFill>
                  </a:rPr>
                  <a:t> Rate of Convergence </a:t>
                </a:r>
                <a:r>
                  <a:rPr lang="en-US" altLang="zh-CN" sz="2400" dirty="0"/>
                  <a:t>is a description of the relationship between error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dirty="0"/>
                  <a:t> and iteration rounds T.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                                                               the speed of convergence is increasing</a:t>
                </a: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	(2):</a:t>
                </a:r>
                <a:r>
                  <a:rPr lang="en-US" altLang="zh-CN" sz="2400" b="1" i="1" dirty="0">
                    <a:solidFill>
                      <a:srgbClr val="FF0000"/>
                    </a:solidFill>
                  </a:rPr>
                  <a:t>Iteration Complexity </a:t>
                </a:r>
                <a:r>
                  <a:rPr lang="en-US" altLang="zh-CN" sz="2400" dirty="0"/>
                  <a:t>is a description of iteration rounds T to reach a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𝑜𝑝𝑡𝑖𝑚𝑎𝑙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𝑠𝑜𝑙𝑢𝑡𝑖𝑜𝑛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@3:optimization algorithms</a:t>
                </a:r>
              </a:p>
              <a:p>
                <a:r>
                  <a:rPr lang="en-US" altLang="zh-CN" sz="2400" dirty="0"/>
                  <a:t>                          Deterministic Optimization and Stochastic Optimization</a:t>
                </a: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50F07F8-F93E-49B6-9BA1-65CDBEBF8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15" y="457011"/>
                <a:ext cx="10878424" cy="6184001"/>
              </a:xfrm>
              <a:prstGeom prst="rect">
                <a:avLst/>
              </a:prstGeom>
              <a:blipFill>
                <a:blip r:embed="rId2"/>
                <a:stretch>
                  <a:fillRect l="-897" t="-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A79EA2F-1BD6-4329-996B-066BABD91333}"/>
              </a:ext>
            </a:extLst>
          </p:cNvPr>
          <p:cNvCxnSpPr>
            <a:cxnSpLocks/>
          </p:cNvCxnSpPr>
          <p:nvPr/>
        </p:nvCxnSpPr>
        <p:spPr>
          <a:xfrm>
            <a:off x="4932218" y="2733964"/>
            <a:ext cx="48675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269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DA30A90-B084-4685-94E3-BC98A1998CCB}"/>
                  </a:ext>
                </a:extLst>
              </p:cNvPr>
              <p:cNvSpPr txBox="1"/>
              <p:nvPr/>
            </p:nvSpPr>
            <p:spPr>
              <a:xfrm>
                <a:off x="534099" y="0"/>
                <a:ext cx="11123802" cy="7036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|≤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begChr m:val="‖"/>
                          <m:endChr m:val="‖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begChr m:val="‖"/>
                          <m:endChr m:val="‖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rad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ra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𝑝𝑒𝑒𝑙𝑖𝑛𝑔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𝑚𝑒𝑡h𝑜𝑑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𝑑𝑖𝑣𝑖𝑑𝑒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𝑖𝑛𝑡𝑒𝑟𝑣𝑎𝑙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𝑖𝑛𝑡𝑜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𝑠𝑢𝑏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𝑖𝑛𝑡𝑒𝑟𝑣𝑎𝑙𝑠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≥2</m:t>
                          </m:r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ra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≥2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ra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≥2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ra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≥2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ra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≤4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−−−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first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term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≥2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ra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≤4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≥2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ra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≤4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𝐿𝑒𝑚𝑚𝑎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DA30A90-B084-4685-94E3-BC98A1998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99" y="0"/>
                <a:ext cx="11123802" cy="7036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68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695AE68-CD49-4955-9104-E278579C8C46}"/>
                  </a:ext>
                </a:extLst>
              </p:cNvPr>
              <p:cNvSpPr txBox="1"/>
              <p:nvPr/>
            </p:nvSpPr>
            <p:spPr>
              <a:xfrm>
                <a:off x="-132127" y="143178"/>
                <a:ext cx="12245830" cy="12761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≥2</m:t>
                          </m:r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ra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𝑤𝑖𝑡h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𝑙𝑒𝑎𝑠𝑡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h𝑎𝑣𝑒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𝑡h𝑎𝑡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:⁡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ra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695AE68-CD49-4955-9104-E278579C8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2127" y="143178"/>
                <a:ext cx="12245830" cy="12761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D25B317-6023-4185-8959-6E4B432C5EBA}"/>
                  </a:ext>
                </a:extLst>
              </p:cNvPr>
              <p:cNvSpPr txBox="1"/>
              <p:nvPr/>
            </p:nvSpPr>
            <p:spPr>
              <a:xfrm>
                <a:off x="619037" y="1581677"/>
                <a:ext cx="10953925" cy="22026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Recall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that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𝐓</m:t>
                          </m:r>
                        </m:sup>
                      </m:sSubSup>
                      <m:d>
                        <m:dPr>
                          <m:begChr m:val="⟨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𝜂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+2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ra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−−−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𝑙𝑒𝑎𝑠𝑡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1−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𝑒𝑥𝑖𝑠𝑡𝑠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−−−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𝑚𝑒𝑡h𝑜𝑑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𝑐𝑜𝑚𝑝𝑙𝑒𝑡𝑖𝑛𝑔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𝑠𝑞𝑢𝑎𝑟𝑒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@ 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b="1" i="1" dirty="0"/>
                  <a:t>Q.E.D</a:t>
                </a:r>
                <a:endParaRPr lang="zh-CN" altLang="en-US" b="1" i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D25B317-6023-4185-8959-6E4B432C5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37" y="1581677"/>
                <a:ext cx="10953925" cy="2202654"/>
              </a:xfrm>
              <a:prstGeom prst="rect">
                <a:avLst/>
              </a:prstGeom>
              <a:blipFill>
                <a:blip r:embed="rId3"/>
                <a:stretch>
                  <a:fillRect l="-501" b="-33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52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64941E8-D7F3-4762-AA02-9375C6207DD2}"/>
                  </a:ext>
                </a:extLst>
              </p:cNvPr>
              <p:cNvSpPr txBox="1"/>
              <p:nvPr/>
            </p:nvSpPr>
            <p:spPr>
              <a:xfrm>
                <a:off x="-109057" y="287323"/>
                <a:ext cx="11811699" cy="6423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𝐿𝑒𝑚𝑚𝑎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7(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𝑜𝑢𝑡𝑒𝑟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𝑙𝑜𝑜𝑝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𝑙𝑒𝑡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𝑓𝑎𝑖𝑙𝑢𝑟𝑒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𝑑𝑒𝑛𝑜𝑡𝑒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den>
                                  </m:f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𝑠𝑚𝑎𝑙𝑙𝑒𝑠𝑡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𝑒𝑣𝑒𝑛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≥24+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func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𝑝𝑎𝑟𝑎𝑚𝑒𝑡𝑒𝑟𝑠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𝐸𝑝𝑜𝑐h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𝑙𝑒𝑎𝑠𝑡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h𝑎𝑣𝑒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𝑝𝑟𝑜𝑜𝑓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𝑓𝑖𝑟𝑠𝑡𝑙𝑦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h𝑎𝑣𝑒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den>
                                      </m:f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−−−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≥24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𝑟𝑒𝑝𝑙𝑎𝑐𝑒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𝑒𝑥𝑝𝑟𝑒𝑠𝑠𝑖𝑜𝑛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≥24+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func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𝑚𝑒𝑎𝑛𝑤h𝑖𝑙𝑒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𝑁𝑜𝑤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𝑔𝑜𝑖𝑛𝑔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𝑚𝑎𝑘𝑒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𝑢𝑠𝑒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𝑚𝑎𝑡h𝑒𝑚𝑎𝑡𝑖𝑐𝑎𝑙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𝑖𝑛𝑑𝑢𝑐𝑡𝑖𝑜𝑛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b="0" i="1" dirty="0"/>
              </a:p>
              <a:p>
                <a:endParaRPr lang="en-US" altLang="zh-CN" b="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−−−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11(2.3)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64941E8-D7F3-4762-AA02-9375C6207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9057" y="287323"/>
                <a:ext cx="11811699" cy="64230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82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75EA142-AB2C-46B5-8C9C-957EC6A6E662}"/>
                  </a:ext>
                </a:extLst>
              </p:cNvPr>
              <p:cNvSpPr txBox="1"/>
              <p:nvPr/>
            </p:nvSpPr>
            <p:spPr>
              <a:xfrm>
                <a:off x="815829" y="963902"/>
                <a:ext cx="10266028" cy="49301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−−−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𝐽𝑒𝑛𝑠𝑒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𝐼𝑛𝑒𝑞𝑢𝑎𝑙𝑖𝑡𝑦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−−−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𝐿𝑒𝑚𝑚𝑎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−−−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11: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−−−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𝑖𝑛𝑑𝑢𝑐𝑡𝑖𝑜𝑛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h𝑦𝑝𝑜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(6+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−−−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≥24+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128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func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24+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128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75EA142-AB2C-46B5-8C9C-957EC6A6E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29" y="963902"/>
                <a:ext cx="10266028" cy="49301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02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362ED06-2468-49BE-AAFD-59B8EFCB85F7}"/>
                  </a:ext>
                </a:extLst>
              </p:cNvPr>
              <p:cNvSpPr txBox="1"/>
              <p:nvPr/>
            </p:nvSpPr>
            <p:spPr>
              <a:xfrm>
                <a:off x="360727" y="394283"/>
                <a:ext cx="11459361" cy="6086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𝑻𝒉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𝒓𝒂𝒕𝒆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𝒄𝒐𝒏𝒗𝒆𝒓𝒈𝒆𝒏𝒄𝒆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𝒇𝒐𝒓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𝑬𝒑𝒐𝒄𝒉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𝑮𝑫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𝒘𝒊𝒕𝒉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𝒉𝒊𝒈𝒉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𝒑𝒓𝒐𝒃</m:t>
                          </m:r>
                        </m:e>
                      </m:d>
                    </m:oMath>
                  </m:oMathPara>
                </a14:m>
                <a:endParaRPr lang="en-US" altLang="zh-CN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𝑜𝑏𝑗𝑒𝑐𝑡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𝑠𝑡𝑟𝑜𝑛𝑔𝑙𝑦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𝑐𝑜𝑛𝑣𝑒𝑥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𝑠𝑡𝑜𝑐h𝑎𝑠𝑡𝑖𝑐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𝑔𝑟𝑎𝑑𝑖𝑒𝑛𝑡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h𝑎𝑠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𝑢𝑝𝑝𝑒𝑟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𝑏𝑜𝑢𝑛𝑑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h𝑎𝑣𝑒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𝐸𝑝𝑜𝑐h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h𝑎𝑠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func>
                                </m:e>
                              </m:func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𝑐𝑜𝑛𝑣𝑒𝑟𝑔𝑒𝑛𝑐𝑒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h𝑖𝑔h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𝑝𝑟𝑜𝑏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−−−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𝑐𝑜𝑟𝑟𝑒𝑠𝑝𝑜𝑛𝑑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𝑙𝑒𝑚𝑚𝑎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𝑙𝑒𝑚𝑚𝑎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7, 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𝑙𝑒𝑎𝑠𝑡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p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𝑝𝑟𝑜𝑏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𝑒𝑥𝑖𝑠𝑡𝑖𝑛𝑔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p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p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𝑙𝑒𝑡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1/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−−−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𝑖𝑛𝑐𝑟𝑒𝑎𝑠𝑖𝑛𝑔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𝑙𝑒𝑎𝑠𝑡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1−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𝑝𝑟𝑜𝑏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h𝑎𝑣𝑒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func>
                                </m:e>
                              </m:func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−−−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≥24+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128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func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r>
                  <a:rPr lang="en-US" altLang="zh-CN" b="1" i="1" dirty="0"/>
                  <a:t>Q.E.D.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362ED06-2468-49BE-AAFD-59B8EFCB8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27" y="394283"/>
                <a:ext cx="11459361" cy="6086474"/>
              </a:xfrm>
              <a:prstGeom prst="rect">
                <a:avLst/>
              </a:prstGeom>
              <a:blipFill>
                <a:blip r:embed="rId2"/>
                <a:stretch>
                  <a:fillRect l="-426" b="-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66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0728501-33A1-43D6-8D49-67C1CBBC5B94}"/>
                  </a:ext>
                </a:extLst>
              </p:cNvPr>
              <p:cNvSpPr txBox="1"/>
              <p:nvPr/>
            </p:nvSpPr>
            <p:spPr>
              <a:xfrm>
                <a:off x="421546" y="264065"/>
                <a:ext cx="10307973" cy="34287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/>
                  <a:t>PART2@3 example analysis </a:t>
                </a:r>
                <a:r>
                  <a:rPr lang="en-US" altLang="zh-CN" sz="2400"/>
                  <a:t>: Logistic </a:t>
                </a:r>
                <a:r>
                  <a:rPr lang="en-US" altLang="zh-CN" sz="2400" dirty="0"/>
                  <a:t>Regression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𝑙𝑒𝑡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𝑡𝑟𝑎𝑖𝑛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𝑂𝑏𝑗𝑒𝑐𝑡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⁡(−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en-US" altLang="zh-C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𝐹𝑒𝑎𝑠𝑖𝑏𝑙𝑒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𝑅𝑒𝑔𝑖𝑜𝑛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: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⁡(−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⁡(−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func>
                        </m:den>
                      </m:f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  <a:p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0728501-33A1-43D6-8D49-67C1CBBC5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46" y="264065"/>
                <a:ext cx="10307973" cy="3428759"/>
              </a:xfrm>
              <a:prstGeom prst="rect">
                <a:avLst/>
              </a:prstGeom>
              <a:blipFill>
                <a:blip r:embed="rId2"/>
                <a:stretch>
                  <a:fillRect l="-887" t="-1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8F31C53-AF30-4E18-A4EF-7B91A1573AE8}"/>
                  </a:ext>
                </a:extLst>
              </p:cNvPr>
              <p:cNvSpPr txBox="1"/>
              <p:nvPr/>
            </p:nvSpPr>
            <p:spPr>
              <a:xfrm>
                <a:off x="1047947" y="2820734"/>
                <a:ext cx="11563927" cy="4079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sz="2400" dirty="0"/>
              </a:p>
              <a:p>
                <a:r>
                  <a:rPr lang="en-US" altLang="zh-CN" sz="2400" dirty="0"/>
                  <a:t>1: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𝑟𝑎𝑛𝑑𝑜𝑚𝑙𝑦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𝑖𝑛𝑖𝑡𝑖𝑎𝑙𝑖𝑧𝑒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};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2: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=1,……,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𝑑𝑜</m:t>
                    </m:r>
                  </m:oMath>
                </a14:m>
                <a:endParaRPr lang="en-US" altLang="zh-CN" sz="2400" b="0" dirty="0"/>
              </a:p>
              <a:p>
                <a:r>
                  <a:rPr lang="en-US" altLang="zh-CN" sz="2400" dirty="0"/>
                  <a:t>3:	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𝑟𝑎𝑛𝑑𝑜𝑚𝑙𝑦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𝑠𝑎𝑚𝑝𝑙𝑒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𝑡𝑟𝑎𝑖𝑛𝑖𝑛𝑔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𝑑𝑎𝑡𝑎𝑠𝑒𝑡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4:	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𝑐𝑎𝑐𝑢𝑙𝑎𝑡𝑒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𝑠𝑡𝑜𝑐h𝑎𝑠𝑡𝑖𝑐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𝑔𝑟𝑎𝑑𝑖𝑒𝑛𝑡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5: 	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𝐺𝑟𝑎𝑑𝑖𝑒𝑛𝑡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𝐷𝑒𝑠𝑐𝑒𝑛𝑡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6:	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𝑃𝑟𝑜𝑗𝑒𝑐𝑡𝑖𝑜𝑛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sSubSup>
                      <m:sSubSup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7: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𝑒𝑛𝑑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𝑓𝑜𝑟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8: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8F31C53-AF30-4E18-A4EF-7B91A1573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947" y="2820734"/>
                <a:ext cx="11563927" cy="4079578"/>
              </a:xfrm>
              <a:prstGeom prst="rect">
                <a:avLst/>
              </a:prstGeom>
              <a:blipFill>
                <a:blip r:embed="rId3"/>
                <a:stretch>
                  <a:fillRect l="-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BE6EF71-1F56-4201-AA48-2C5960EAF406}"/>
              </a:ext>
            </a:extLst>
          </p:cNvPr>
          <p:cNvCxnSpPr>
            <a:cxnSpLocks/>
          </p:cNvCxnSpPr>
          <p:nvPr/>
        </p:nvCxnSpPr>
        <p:spPr>
          <a:xfrm>
            <a:off x="955666" y="2984956"/>
            <a:ext cx="836814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6AC4A8-D4AB-4688-8A90-BD84C4871503}"/>
              </a:ext>
            </a:extLst>
          </p:cNvPr>
          <p:cNvCxnSpPr>
            <a:cxnSpLocks/>
          </p:cNvCxnSpPr>
          <p:nvPr/>
        </p:nvCxnSpPr>
        <p:spPr>
          <a:xfrm>
            <a:off x="1047945" y="6584722"/>
            <a:ext cx="836814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276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7B9E074-6E65-4750-84CC-AB1CF3D8541F}"/>
                  </a:ext>
                </a:extLst>
              </p:cNvPr>
              <p:cNvSpPr txBox="1"/>
              <p:nvPr/>
            </p:nvSpPr>
            <p:spPr>
              <a:xfrm>
                <a:off x="366319" y="1744911"/>
                <a:ext cx="11459362" cy="2662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𝑃𝑟𝑜𝑜𝑓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𝑓𝑖𝑟𝑠𝑡𝑙𝑦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𝑠𝑢𝑝𝑝𝑜𝑠𝑒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𝑐𝑎𝑐𝑢𝑙𝑎𝑡𝑒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𝑢𝑝𝑝𝑒𝑟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𝑏𝑜𝑢𝑛𝑑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𝑠𝑡𝑜𝑐h𝑎𝑠𝑡𝑖𝑐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𝑔𝑟𝑎𝑑𝑖𝑒𝑛𝑡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⁡(−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⁡(−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func>
                            </m:den>
                          </m:f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𝑑𝑖𝑎𝑚𝑒𝑡𝑒𝑟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𝑓𝑒𝑎𝑠𝑖𝑏𝑙𝑒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𝑟𝑒𝑔𝑖𝑜𝑛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𝑎𝑐𝑐𝑜𝑟𝑑𝑖𝑛𝑔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𝑠𝑡𝑒𝑝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h𝑎𝑣𝑒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(1+2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ra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7B9E074-6E65-4750-84CC-AB1CF3D85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19" y="1744911"/>
                <a:ext cx="11459362" cy="26620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41672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06BC252-9238-4C2A-B66F-381165BEABC3}"/>
              </a:ext>
            </a:extLst>
          </p:cNvPr>
          <p:cNvSpPr txBox="1"/>
          <p:nvPr/>
        </p:nvSpPr>
        <p:spPr>
          <a:xfrm>
            <a:off x="824218" y="683514"/>
            <a:ext cx="963685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https://www.cnblogs.com/wuliytTaotao/archive/2019/12/01/11967620.html</a:t>
            </a:r>
          </a:p>
          <a:p>
            <a:endParaRPr lang="en-US" altLang="zh-CN" dirty="0">
              <a:hlinkClick r:id="rId2"/>
            </a:endParaRPr>
          </a:p>
          <a:p>
            <a:r>
              <a:rPr lang="en-US" altLang="zh-CN" dirty="0">
                <a:hlinkClick r:id="rId3"/>
              </a:rPr>
              <a:t>http://mathgotchas.blogspot.com/2011/10/why-is-error-function-minimized-in.html</a:t>
            </a:r>
            <a:r>
              <a:rPr lang="en-US" altLang="zh-CN" dirty="0"/>
              <a:t>  LR</a:t>
            </a:r>
            <a:r>
              <a:rPr lang="zh-CN" altLang="en-US" dirty="0"/>
              <a:t>的交叉熵是凸函数</a:t>
            </a:r>
            <a:endParaRPr lang="en-US" altLang="zh-CN" dirty="0">
              <a:hlinkClick r:id="rId2"/>
            </a:endParaRPr>
          </a:p>
          <a:p>
            <a:endParaRPr lang="en-US" altLang="zh-CN" dirty="0">
              <a:hlinkClick r:id="rId2"/>
            </a:endParaRPr>
          </a:p>
          <a:p>
            <a:r>
              <a:rPr lang="zh-CN" altLang="en-US" dirty="0">
                <a:hlinkClick r:id="rId2"/>
              </a:rPr>
              <a:t>https://stats.stackexchange.com/questions/106334/cost-function-of-neural-network-is-non-convex</a:t>
            </a:r>
            <a:r>
              <a:rPr lang="zh-CN" altLang="en-US" dirty="0"/>
              <a:t> 神经网络的交叉熵不是凸函数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813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B51C8CE-9704-4F19-A8F0-98E4DF14E84A}"/>
                  </a:ext>
                </a:extLst>
              </p:cNvPr>
              <p:cNvSpPr txBox="1"/>
              <p:nvPr/>
            </p:nvSpPr>
            <p:spPr>
              <a:xfrm>
                <a:off x="503382" y="452582"/>
                <a:ext cx="11185236" cy="5033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7030A0"/>
                    </a:solidFill>
                  </a:rPr>
                  <a:t>@4: backgrounds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𝒄𝒐𝒏𝒗𝒆𝒙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𝒇𝒖𝒏𝒄𝒕𝒊𝒐𝒏</m:t>
                      </m:r>
                    </m:oMath>
                  </m:oMathPara>
                </a14:m>
                <a:endParaRPr lang="en-US" altLang="zh-CN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𝒘𝒆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𝒉𝒂𝒗𝒆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𝒕𝒉𝒂𝒕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𝛁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)∙(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b="1" dirty="0"/>
              </a:p>
              <a:p>
                <a:endParaRPr lang="en-US" altLang="zh-CN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𝒔𝒕𝒓𝒐𝒏𝒈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𝒄𝒐𝒏𝒗𝒆𝒙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𝒇𝒖𝒏𝒄𝒕𝒊𝒐𝒏</m:t>
                      </m:r>
                    </m:oMath>
                  </m:oMathPara>
                </a14:m>
                <a:endParaRPr lang="en-US" altLang="zh-CN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𝒘𝒆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𝒉𝒂𝒗𝒆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𝒕𝒉𝒂𝒕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𝛁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num>
                        <m:den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zh-CN" sz="2000" b="1" dirty="0"/>
              </a:p>
              <a:p>
                <a:endParaRPr lang="en-US" altLang="zh-CN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𝑳𝒊𝒑𝒔𝒄𝒉𝒊𝒕𝒛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𝒄𝒐𝒏𝒕𝒊𝒏𝒐𝒖𝒔</m:t>
                      </m:r>
                    </m:oMath>
                  </m:oMathPara>
                </a14:m>
                <a:endParaRPr lang="en-US" altLang="zh-CN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𝒘𝒆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𝒉𝒂𝒗𝒆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𝒕𝒉𝒂𝒕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b="1" dirty="0"/>
              </a:p>
              <a:p>
                <a:endParaRPr lang="en-US" altLang="zh-CN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𝒔𝒎𝒐𝒐𝒕𝒉</m:t>
                      </m:r>
                    </m:oMath>
                  </m:oMathPara>
                </a14:m>
                <a:endParaRPr lang="en-US" altLang="zh-CN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𝒘𝒆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𝒉𝒂𝒗𝒆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𝒕𝒉𝒂𝒕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𝛁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</m:num>
                        <m:den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zh-CN" sz="2000" b="1" dirty="0"/>
              </a:p>
              <a:p>
                <a:endParaRPr lang="en-US" altLang="zh-CN" sz="2000" b="1" dirty="0"/>
              </a:p>
              <a:p>
                <a:endParaRPr lang="zh-CN" altLang="en-US" sz="2000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B51C8CE-9704-4F19-A8F0-98E4DF14E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82" y="452582"/>
                <a:ext cx="11185236" cy="5033301"/>
              </a:xfrm>
              <a:prstGeom prst="rect">
                <a:avLst/>
              </a:prstGeom>
              <a:blipFill>
                <a:blip r:embed="rId2"/>
                <a:stretch>
                  <a:fillRect l="-872" t="-9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: 圆角 2">
            <a:hlinkClick r:id="rId3" action="ppaction://hlinksldjump"/>
            <a:extLst>
              <a:ext uri="{FF2B5EF4-FFF2-40B4-BE49-F238E27FC236}">
                <a16:creationId xmlns:a16="http://schemas.microsoft.com/office/drawing/2014/main" id="{76E4FC44-8DF9-4617-B27C-ECF177879B55}"/>
              </a:ext>
            </a:extLst>
          </p:cNvPr>
          <p:cNvSpPr/>
          <p:nvPr/>
        </p:nvSpPr>
        <p:spPr>
          <a:xfrm>
            <a:off x="387929" y="1518407"/>
            <a:ext cx="7065818" cy="5218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2B48F03A-2FB5-40B3-BE47-11A96EE24357}"/>
                  </a:ext>
                </a:extLst>
              </p14:cNvPr>
              <p14:cNvContentPartPr/>
              <p14:nvPr/>
            </p14:nvContentPartPr>
            <p14:xfrm>
              <a:off x="1449425" y="2096353"/>
              <a:ext cx="5682240" cy="32432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2B48F03A-2FB5-40B3-BE47-11A96EE2435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45105" y="2092033"/>
                <a:ext cx="5690880" cy="32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1EA7B006-5691-4D7B-964B-589115D5D886}"/>
                  </a:ext>
                </a:extLst>
              </p14:cNvPr>
              <p14:cNvContentPartPr/>
              <p14:nvPr/>
            </p14:nvContentPartPr>
            <p14:xfrm>
              <a:off x="1570025" y="2135233"/>
              <a:ext cx="361440" cy="2199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1EA7B006-5691-4D7B-964B-589115D5D88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65705" y="2130913"/>
                <a:ext cx="37008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057B4CE5-1716-488C-BB6A-32F308840591}"/>
                  </a:ext>
                </a:extLst>
              </p14:cNvPr>
              <p14:cNvContentPartPr/>
              <p14:nvPr/>
            </p14:nvContentPartPr>
            <p14:xfrm>
              <a:off x="1883585" y="2104273"/>
              <a:ext cx="68400" cy="12636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057B4CE5-1716-488C-BB6A-32F30884059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79265" y="2099953"/>
                <a:ext cx="77040" cy="13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34BF1102-19BA-45A7-A97F-30295CE501A6}"/>
              </a:ext>
            </a:extLst>
          </p:cNvPr>
          <p:cNvGrpSpPr/>
          <p:nvPr/>
        </p:nvGrpSpPr>
        <p:grpSpPr>
          <a:xfrm>
            <a:off x="2040905" y="1902313"/>
            <a:ext cx="666000" cy="473040"/>
            <a:chOff x="2040905" y="1902313"/>
            <a:chExt cx="666000" cy="47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41D64581-F482-442A-8774-FA6B072B8C4F}"/>
                    </a:ext>
                  </a:extLst>
                </p14:cNvPr>
                <p14:cNvContentPartPr/>
                <p14:nvPr/>
              </p14:nvContentPartPr>
              <p14:xfrm>
                <a:off x="2061785" y="1902313"/>
                <a:ext cx="145440" cy="47304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41D64581-F482-442A-8774-FA6B072B8C4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57465" y="1897993"/>
                  <a:ext cx="15408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1B9D5C84-14D1-4233-B846-FC4E627EE053}"/>
                    </a:ext>
                  </a:extLst>
                </p14:cNvPr>
                <p14:cNvContentPartPr/>
                <p14:nvPr/>
              </p14:nvContentPartPr>
              <p14:xfrm>
                <a:off x="2040905" y="2118313"/>
                <a:ext cx="159840" cy="5256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1B9D5C84-14D1-4233-B846-FC4E627EE05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36585" y="2113993"/>
                  <a:ext cx="1684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5A2D5A8F-2C33-4882-BEC6-5EBA42604942}"/>
                    </a:ext>
                  </a:extLst>
                </p14:cNvPr>
                <p14:cNvContentPartPr/>
                <p14:nvPr/>
              </p14:nvContentPartPr>
              <p14:xfrm>
                <a:off x="2274905" y="2068633"/>
                <a:ext cx="71640" cy="16668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5A2D5A8F-2C33-4882-BEC6-5EBA4260494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70585" y="2064313"/>
                  <a:ext cx="802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5C720029-0C44-44E8-A72D-90BA3E796744}"/>
                    </a:ext>
                  </a:extLst>
                </p14:cNvPr>
                <p14:cNvContentPartPr/>
                <p14:nvPr/>
              </p14:nvContentPartPr>
              <p14:xfrm>
                <a:off x="2428625" y="2133433"/>
                <a:ext cx="97560" cy="7740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5C720029-0C44-44E8-A72D-90BA3E79674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24305" y="2129113"/>
                  <a:ext cx="1062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137949FD-CE1A-4CB9-9D7F-9C01CED9ECD1}"/>
                    </a:ext>
                  </a:extLst>
                </p14:cNvPr>
                <p14:cNvContentPartPr/>
                <p14:nvPr/>
              </p14:nvContentPartPr>
              <p14:xfrm>
                <a:off x="2438705" y="2086993"/>
                <a:ext cx="129240" cy="12744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137949FD-CE1A-4CB9-9D7F-9C01CED9ECD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34385" y="2082673"/>
                  <a:ext cx="1378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81A701CB-7694-491C-930A-C1491142EAAB}"/>
                    </a:ext>
                  </a:extLst>
                </p14:cNvPr>
                <p14:cNvContentPartPr/>
                <p14:nvPr/>
              </p14:nvContentPartPr>
              <p14:xfrm>
                <a:off x="2653265" y="2077993"/>
                <a:ext cx="53640" cy="18000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81A701CB-7694-491C-930A-C1491142EAA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48945" y="2073673"/>
                  <a:ext cx="62280" cy="18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880667CD-AB52-43D8-813F-A5BE073DCCC3}"/>
                  </a:ext>
                </a:extLst>
              </p14:cNvPr>
              <p14:cNvContentPartPr/>
              <p14:nvPr/>
            </p14:nvContentPartPr>
            <p14:xfrm>
              <a:off x="1923545" y="3406753"/>
              <a:ext cx="66240" cy="2700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880667CD-AB52-43D8-813F-A5BE073DCCC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19225" y="3402433"/>
                <a:ext cx="7488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FA0A1B03-D064-4DEB-8DC0-CAF0EEF471A8}"/>
                  </a:ext>
                </a:extLst>
              </p14:cNvPr>
              <p14:cNvContentPartPr/>
              <p14:nvPr/>
            </p14:nvContentPartPr>
            <p14:xfrm>
              <a:off x="1912025" y="3353113"/>
              <a:ext cx="37440" cy="6516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FA0A1B03-D064-4DEB-8DC0-CAF0EEF471A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07705" y="3348793"/>
                <a:ext cx="46080" cy="7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组合 23">
            <a:extLst>
              <a:ext uri="{FF2B5EF4-FFF2-40B4-BE49-F238E27FC236}">
                <a16:creationId xmlns:a16="http://schemas.microsoft.com/office/drawing/2014/main" id="{B09F6213-EDA4-4E64-8478-5FBAEF545D9C}"/>
              </a:ext>
            </a:extLst>
          </p:cNvPr>
          <p:cNvGrpSpPr/>
          <p:nvPr/>
        </p:nvGrpSpPr>
        <p:grpSpPr>
          <a:xfrm>
            <a:off x="1818065" y="3001753"/>
            <a:ext cx="1647720" cy="444600"/>
            <a:chOff x="1818065" y="3001753"/>
            <a:chExt cx="1647720" cy="44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69571630-D176-4FBB-A954-94A5057E44F8}"/>
                    </a:ext>
                  </a:extLst>
                </p14:cNvPr>
                <p14:cNvContentPartPr/>
                <p14:nvPr/>
              </p14:nvContentPartPr>
              <p14:xfrm>
                <a:off x="1818065" y="3286153"/>
                <a:ext cx="142200" cy="16020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69571630-D176-4FBB-A954-94A5057E44F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13745" y="3281833"/>
                  <a:ext cx="1508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107F0AB0-6950-494F-8F31-8F7E9D62C638}"/>
                    </a:ext>
                  </a:extLst>
                </p14:cNvPr>
                <p14:cNvContentPartPr/>
                <p14:nvPr/>
              </p14:nvContentPartPr>
              <p14:xfrm>
                <a:off x="2031545" y="3173833"/>
                <a:ext cx="947880" cy="16992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107F0AB0-6950-494F-8F31-8F7E9D62C63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27225" y="3169513"/>
                  <a:ext cx="9565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BC9EB11A-2D18-46D5-B243-6C19C559D188}"/>
                    </a:ext>
                  </a:extLst>
                </p14:cNvPr>
                <p14:cNvContentPartPr/>
                <p14:nvPr/>
              </p14:nvContentPartPr>
              <p14:xfrm>
                <a:off x="2855945" y="3075553"/>
                <a:ext cx="146160" cy="25056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BC9EB11A-2D18-46D5-B243-6C19C559D18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51625" y="3071233"/>
                  <a:ext cx="1548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0FE0B782-3280-4119-978E-1B8FA2185167}"/>
                    </a:ext>
                  </a:extLst>
                </p14:cNvPr>
                <p14:cNvContentPartPr/>
                <p14:nvPr/>
              </p14:nvContentPartPr>
              <p14:xfrm>
                <a:off x="3186425" y="3029113"/>
                <a:ext cx="157680" cy="30384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0FE0B782-3280-4119-978E-1B8FA218516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82105" y="3024793"/>
                  <a:ext cx="1663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485A61B6-2DD8-4B35-976E-42E6D63D8D49}"/>
                    </a:ext>
                  </a:extLst>
                </p14:cNvPr>
                <p14:cNvContentPartPr/>
                <p14:nvPr/>
              </p14:nvContentPartPr>
              <p14:xfrm>
                <a:off x="3112985" y="3001753"/>
                <a:ext cx="175320" cy="22248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485A61B6-2DD8-4B35-976E-42E6D63D8D4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08665" y="2997433"/>
                  <a:ext cx="1839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E59C5487-8B31-40E4-ABCD-CACEA58AF9D0}"/>
                    </a:ext>
                  </a:extLst>
                </p14:cNvPr>
                <p14:cNvContentPartPr/>
                <p14:nvPr/>
              </p14:nvContentPartPr>
              <p14:xfrm>
                <a:off x="3404585" y="3213793"/>
                <a:ext cx="61200" cy="11952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E59C5487-8B31-40E4-ABCD-CACEA58AF9D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00265" y="3209473"/>
                  <a:ext cx="69840" cy="12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8A171CB-141A-49AF-9D65-5E2055751E35}"/>
              </a:ext>
            </a:extLst>
          </p:cNvPr>
          <p:cNvGrpSpPr/>
          <p:nvPr/>
        </p:nvGrpSpPr>
        <p:grpSpPr>
          <a:xfrm>
            <a:off x="1606745" y="1663273"/>
            <a:ext cx="3251880" cy="2235600"/>
            <a:chOff x="1606745" y="1663273"/>
            <a:chExt cx="3251880" cy="223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BE444A80-BA8F-44C5-AD7C-60B5ED1F71BD}"/>
                    </a:ext>
                  </a:extLst>
                </p14:cNvPr>
                <p14:cNvContentPartPr/>
                <p14:nvPr/>
              </p14:nvContentPartPr>
              <p14:xfrm>
                <a:off x="1633025" y="1774153"/>
                <a:ext cx="3225600" cy="212472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BE444A80-BA8F-44C5-AD7C-60B5ED1F71B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24025" y="1765513"/>
                  <a:ext cx="3243240" cy="21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CBF23590-A9BF-4D69-BD9B-CAD47C93905A}"/>
                    </a:ext>
                  </a:extLst>
                </p14:cNvPr>
                <p14:cNvContentPartPr/>
                <p14:nvPr/>
              </p14:nvContentPartPr>
              <p14:xfrm>
                <a:off x="1625465" y="1820593"/>
                <a:ext cx="83880" cy="18360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CBF23590-A9BF-4D69-BD9B-CAD47C93905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616465" y="1811953"/>
                  <a:ext cx="1015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A31CD2D9-8169-4BD6-8F5B-433875DB33B9}"/>
                    </a:ext>
                  </a:extLst>
                </p14:cNvPr>
                <p14:cNvContentPartPr/>
                <p14:nvPr/>
              </p14:nvContentPartPr>
              <p14:xfrm>
                <a:off x="1606745" y="1663273"/>
                <a:ext cx="74880" cy="41508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A31CD2D9-8169-4BD6-8F5B-433875DB33B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597745" y="1654273"/>
                  <a:ext cx="92520" cy="43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E1708003-1118-4DE2-BD5F-E4591269678D}"/>
                  </a:ext>
                </a:extLst>
              </p14:cNvPr>
              <p14:cNvContentPartPr/>
              <p14:nvPr/>
            </p14:nvContentPartPr>
            <p14:xfrm>
              <a:off x="1255745" y="2308753"/>
              <a:ext cx="6296040" cy="330012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E1708003-1118-4DE2-BD5F-E4591269678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247105" y="2299753"/>
                <a:ext cx="6313680" cy="331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B7882E8-06C0-471C-AA18-2F6D89608995}"/>
                  </a:ext>
                </a:extLst>
              </p:cNvPr>
              <p:cNvSpPr txBox="1"/>
              <p:nvPr/>
            </p:nvSpPr>
            <p:spPr>
              <a:xfrm>
                <a:off x="4403765" y="2540000"/>
                <a:ext cx="2838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𝑠𝑚𝑜𝑜𝑡h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upper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bound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B7882E8-06C0-471C-AA18-2F6D89608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765" y="2540000"/>
                <a:ext cx="2838780" cy="369332"/>
              </a:xfrm>
              <a:prstGeom prst="rect">
                <a:avLst/>
              </a:prstGeom>
              <a:blipFill>
                <a:blip r:embed="rId4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A249778-BFAB-4820-8603-8291FBD280BF}"/>
                  </a:ext>
                </a:extLst>
              </p:cNvPr>
              <p:cNvSpPr txBox="1"/>
              <p:nvPr/>
            </p:nvSpPr>
            <p:spPr>
              <a:xfrm>
                <a:off x="3245825" y="5663261"/>
                <a:ext cx="40428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𝑠𝑡𝑟𝑜𝑛𝑔𝑙𝑦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𝑐𝑜𝑛𝑣𝑒𝑥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lower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bound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A249778-BFAB-4820-8603-8291FBD28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825" y="5663261"/>
                <a:ext cx="4042889" cy="369332"/>
              </a:xfrm>
              <a:prstGeom prst="rect">
                <a:avLst/>
              </a:prstGeom>
              <a:blipFill>
                <a:blip r:embed="rId4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95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9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2F3CE6-22F7-46FC-BD2B-95448321347D}"/>
                  </a:ext>
                </a:extLst>
              </p:cNvPr>
              <p:cNvSpPr txBox="1"/>
              <p:nvPr/>
            </p:nvSpPr>
            <p:spPr>
              <a:xfrm>
                <a:off x="378691" y="489527"/>
                <a:ext cx="11471564" cy="5524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𝐿𝑒𝑚𝑚𝑎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𝐺𝑟𝑎𝑑𝑖𝑒𝑛𝑡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𝑢𝑝𝑝𝑒𝑟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𝑏𝑜𝑢𝑛𝑑𝑒𝑑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𝑛𝑒𝑐𝑒𝑠𝑠𝑎𝑟𝑦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𝑐𝑜𝑛𝑑𝑖𝑡𝑖𝑜𝑛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𝑐𝑜𝑛𝑡𝑖𝑛𝑢𝑖𝑡𝑦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𝐿𝑖𝑝𝑠𝑐h𝑖𝑡𝑧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𝑃𝑟𝑜𝑜𝑓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𝑐𝑒𝑟𝑡𝑎𝑖𝑛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𝑑𝑒𝑓𝑖𝑛𝑒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∇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∇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𝑝𝑟𝑜𝑜𝑓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𝑐𝑜𝑛𝑡𝑟𝑎𝑑𝑖𝑐𝑡𝑖𝑜𝑛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⇒∃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∇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∇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𝐿𝑖𝑝𝑠𝑐h𝑖𝑡𝑧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𝑐𝑜𝑛𝑡𝑟𝑎𝑑𝑖𝑐𝑡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altLang="zh-CN" i="1" dirty="0"/>
              </a:p>
              <a:p>
                <a:endParaRPr lang="en-US" altLang="zh-CN" i="1" dirty="0"/>
              </a:p>
              <a:p>
                <a:endParaRPr lang="en-US" altLang="zh-CN" i="1" dirty="0"/>
              </a:p>
              <a:p>
                <a:endParaRPr lang="en-US" altLang="zh-CN" i="1" dirty="0"/>
              </a:p>
              <a:p>
                <a:endParaRPr lang="en-US" altLang="zh-CN" i="1" dirty="0"/>
              </a:p>
              <a:p>
                <a:endParaRPr lang="en-US" altLang="zh-CN" i="1" dirty="0"/>
              </a:p>
              <a:p>
                <a:endParaRPr lang="en-US" altLang="zh-CN" i="1" dirty="0"/>
              </a:p>
              <a:p>
                <a:r>
                  <a:rPr lang="en-US" altLang="zh-CN" b="1" i="1" dirty="0">
                    <a:hlinkClick r:id="rId2" action="ppaction://hlinksldjump"/>
                  </a:rPr>
                  <a:t>BACK</a:t>
                </a:r>
                <a:endParaRPr lang="zh-CN" altLang="en-US" b="1" i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2F3CE6-22F7-46FC-BD2B-954483213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91" y="489527"/>
                <a:ext cx="11471564" cy="5524782"/>
              </a:xfrm>
              <a:prstGeom prst="rect">
                <a:avLst/>
              </a:prstGeom>
              <a:blipFill>
                <a:blip r:embed="rId3"/>
                <a:stretch>
                  <a:fillRect l="-425" b="-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9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D3689C2-4DAC-40E2-886C-966CDF20F739}"/>
                  </a:ext>
                </a:extLst>
              </p:cNvPr>
              <p:cNvSpPr txBox="1"/>
              <p:nvPr/>
            </p:nvSpPr>
            <p:spPr>
              <a:xfrm>
                <a:off x="378691" y="489527"/>
                <a:ext cx="11471564" cy="5300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𝐿𝑒𝑚𝑚𝑎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𝑢𝑛𝑒𝑥𝑝𝑎𝑛𝑠𝑖𝑣𝑒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𝑞𝑢𝑎𝑙𝑖𝑡𝑦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𝑝𝑟𝑜𝑗𝑒𝑐𝑡𝑖𝑜𝑛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𝑐𝑜𝑛𝑣𝑒𝑥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𝑠𝑒𝑡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𝑃𝑟𝑜𝑜𝑓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𝐴𝑐𝑐𝑜𝑟𝑑𝑖𝑛𝑔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𝑃𝑟𝑜𝑗𝑒𝑐𝑡𝑖𝑜𝑛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𝐵𝑎𝑠𝑖𝑐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𝑃𝑟𝑜𝑝𝑒𝑟𝑖𝑡𝑦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𝑃𝑟𝑜𝑗𝑒𝑐𝑡𝑖𝑜𝑛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𝑚𝑒𝑎𝑛𝑠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𝑝𝑟𝑜𝑗𝑒𝑐𝑡𝑖𝑜𝑛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𝑡𝑜𝑤𝑎𝑟𝑑𝑠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𝑆𝑒𝑡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𝐴𝑛𝑑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𝑤h𝑒𝑛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𝑐𝑜𝑛𝑣𝑒𝑥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𝑎𝑏𝑜𝑣𝑒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𝑒𝑞𝑢𝑎𝑙𝑠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⟨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≤0,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≤0−−−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≤0−−−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𝐴𝑑𝑑𝑖𝑛𝑔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𝑔𝑒𝑡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d>
                        <m:dPr>
                          <m:begChr m:val="⟨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⟨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d>
                        <m:dPr>
                          <m:begChr m:val="⟨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⟨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d>
                        <m:dPr>
                          <m:begChr m:val="‖"/>
                          <m:endChr m:val="‖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−−−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𝑏𝑖𝑛𝑔𝑜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D3689C2-4DAC-40E2-886C-966CDF20F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91" y="489527"/>
                <a:ext cx="11471564" cy="5300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ADE4F427-6032-4491-AAAF-36EC9073D059}"/>
              </a:ext>
            </a:extLst>
          </p:cNvPr>
          <p:cNvSpPr txBox="1"/>
          <p:nvPr/>
        </p:nvSpPr>
        <p:spPr>
          <a:xfrm>
            <a:off x="908109" y="603898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1" dirty="0">
                <a:hlinkClick r:id="rId3" action="ppaction://hlinksldjump"/>
              </a:rPr>
              <a:t>BACK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33796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282F9-F1F5-40F2-A86D-0910FC9A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Synopsis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5DC4E23-A4CF-4FDB-A84A-FFAC9ADB5E65}"/>
                  </a:ext>
                </a:extLst>
              </p:cNvPr>
              <p:cNvSpPr txBox="1"/>
              <p:nvPr/>
            </p:nvSpPr>
            <p:spPr>
              <a:xfrm>
                <a:off x="838200" y="1518407"/>
                <a:ext cx="10067488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sz="2800" dirty="0"/>
              </a:p>
              <a:p>
                <a:r>
                  <a:rPr lang="en-US" altLang="zh-CN" sz="2800" dirty="0"/>
                  <a:t>Part1- Deterministic Optimization(GD)</a:t>
                </a:r>
              </a:p>
              <a:p>
                <a:r>
                  <a:rPr lang="en-US" altLang="zh-CN" sz="2800" dirty="0"/>
                  <a:t>	@1:for general convex function</a:t>
                </a:r>
              </a:p>
              <a:p>
                <a:r>
                  <a:rPr lang="en-US" altLang="zh-CN" sz="2800" dirty="0"/>
                  <a:t>	@2:for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800" dirty="0"/>
                  <a:t> strongly convex function</a:t>
                </a:r>
              </a:p>
              <a:p>
                <a:r>
                  <a:rPr lang="en-US" altLang="zh-CN" sz="2800" dirty="0"/>
                  <a:t>	@3:example analysis : SVM</a:t>
                </a:r>
              </a:p>
              <a:p>
                <a:r>
                  <a:rPr lang="en-US" altLang="zh-CN" sz="2800" dirty="0"/>
                  <a:t>Part2- Stochastic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Optimization</a:t>
                </a:r>
              </a:p>
              <a:p>
                <a:r>
                  <a:rPr lang="en-US" altLang="zh-CN" sz="2800" dirty="0"/>
                  <a:t>	@1:for general convex function(SGD)</a:t>
                </a:r>
              </a:p>
              <a:p>
                <a:r>
                  <a:rPr lang="en-US" altLang="zh-CN" sz="2800" dirty="0"/>
                  <a:t>	@2:for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800" dirty="0"/>
                  <a:t> strongly convex function(Epoch-GD)</a:t>
                </a:r>
              </a:p>
              <a:p>
                <a:r>
                  <a:rPr lang="en-US" altLang="zh-CN" sz="2800" dirty="0"/>
                  <a:t>	@3:example analysis : Logistic Regression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5DC4E23-A4CF-4FDB-A84A-FFAC9ADB5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18407"/>
                <a:ext cx="10067488" cy="3970318"/>
              </a:xfrm>
              <a:prstGeom prst="rect">
                <a:avLst/>
              </a:prstGeom>
              <a:blipFill>
                <a:blip r:embed="rId2"/>
                <a:stretch>
                  <a:fillRect l="-1272" b="-3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42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B0AA4F2-E306-4A04-A582-A5D05E762C23}"/>
                  </a:ext>
                </a:extLst>
              </p:cNvPr>
              <p:cNvSpPr txBox="1"/>
              <p:nvPr/>
            </p:nvSpPr>
            <p:spPr>
              <a:xfrm>
                <a:off x="175491" y="387927"/>
                <a:ext cx="11563927" cy="4248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PART1@1 Deterministic Optimization for General Convex function</a:t>
                </a: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Gradient Descent</a:t>
                </a: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1: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𝑟𝑎𝑛𝑑𝑜𝑚𝑙𝑦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𝑖𝑛𝑖𝑡𝑖𝑎𝑙𝑖𝑧𝑒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2: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=1,……,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𝑑𝑜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3: 	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𝐺𝑟𝑎𝑑𝑖𝑒𝑛𝑡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𝐷𝑒𝑠𝑐𝑒𝑛𝑡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</a:p>
              <a:p>
                <a:r>
                  <a:rPr lang="en-US" altLang="zh-CN" sz="2400" dirty="0"/>
                  <a:t>4:	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𝑃𝑟𝑜𝑗𝑒𝑐𝑡𝑖𝑜𝑛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5: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𝑒𝑛𝑑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𝑓𝑜𝑟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6: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B0AA4F2-E306-4A04-A582-A5D05E762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91" y="387927"/>
                <a:ext cx="11563927" cy="4248342"/>
              </a:xfrm>
              <a:prstGeom prst="rect">
                <a:avLst/>
              </a:prstGeom>
              <a:blipFill>
                <a:blip r:embed="rId2"/>
                <a:stretch>
                  <a:fillRect l="-843" t="-1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1416FF3-C295-44F6-ACF7-27145CE7DB4E}"/>
              </a:ext>
            </a:extLst>
          </p:cNvPr>
          <p:cNvCxnSpPr>
            <a:cxnSpLocks/>
          </p:cNvCxnSpPr>
          <p:nvPr/>
        </p:nvCxnSpPr>
        <p:spPr>
          <a:xfrm>
            <a:off x="175491" y="1080655"/>
            <a:ext cx="836814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671E667-7311-4A6C-8650-ACA2DD1D17D5}"/>
              </a:ext>
            </a:extLst>
          </p:cNvPr>
          <p:cNvCxnSpPr>
            <a:cxnSpLocks/>
          </p:cNvCxnSpPr>
          <p:nvPr/>
        </p:nvCxnSpPr>
        <p:spPr>
          <a:xfrm>
            <a:off x="175490" y="1602510"/>
            <a:ext cx="836814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8D9E040-D8BB-4C62-9AD8-D17945D73FA6}"/>
              </a:ext>
            </a:extLst>
          </p:cNvPr>
          <p:cNvCxnSpPr>
            <a:cxnSpLocks/>
          </p:cNvCxnSpPr>
          <p:nvPr/>
        </p:nvCxnSpPr>
        <p:spPr>
          <a:xfrm>
            <a:off x="175489" y="4336473"/>
            <a:ext cx="836814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AABB60E-DDDD-46B2-9E97-89E185642041}"/>
              </a:ext>
            </a:extLst>
          </p:cNvPr>
          <p:cNvCxnSpPr/>
          <p:nvPr/>
        </p:nvCxnSpPr>
        <p:spPr>
          <a:xfrm>
            <a:off x="4091709" y="3429000"/>
            <a:ext cx="2373746" cy="1503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47634B37-D74C-484D-8850-894A87E799E3}"/>
                  </a:ext>
                </a:extLst>
              </p:cNvPr>
              <p:cNvSpPr/>
              <p:nvPr/>
            </p:nvSpPr>
            <p:spPr>
              <a:xfrm>
                <a:off x="6096000" y="5061527"/>
                <a:ext cx="3463636" cy="89592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𝜫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𝒂𝒓𝒈𝒎𝒊𝒏</m:t>
                              </m:r>
                            </m:e>
                            <m:lim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b="1" i="1" dirty="0"/>
              </a:p>
            </p:txBody>
          </p:sp>
        </mc:Choice>
        <mc:Fallback xmlns="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47634B37-D74C-484D-8850-894A87E799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061527"/>
                <a:ext cx="3463636" cy="89592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465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1C06BFF-9455-4766-B75A-B1B79C18D7A7}"/>
                  </a:ext>
                </a:extLst>
              </p:cNvPr>
              <p:cNvSpPr txBox="1"/>
              <p:nvPr/>
            </p:nvSpPr>
            <p:spPr>
              <a:xfrm>
                <a:off x="-258619" y="507999"/>
                <a:ext cx="12321309" cy="6901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𝑻𝒉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𝒕𝒉𝒆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𝑹𝒂𝒕𝒆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𝑪𝒐𝒏𝒗𝒆𝒓𝒈𝒆𝒏𝒄𝒆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𝒇𝒐𝒓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𝑮𝒓𝒂𝒅𝒊𝒆𝒏𝒕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𝑫𝒆𝒔𝒄𝒆𝒏𝒕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𝒐𝒃𝒋𝒆𝒄𝒕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𝒇𝒖𝒏𝒄𝒕𝒊𝒐𝒏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𝑳𝒊𝒑𝒔𝒄𝒉𝒊𝒕𝒛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𝒄𝒐𝒏𝒕𝒊𝒏𝒐𝒖𝒔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𝒇𝒆𝒂𝒔𝒊𝒃𝒍𝒆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𝒓𝒆𝒈𝒊𝒐𝒏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𝒃𝒐𝒖𝒏𝒅𝒆𝒅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𝒕𝒉𝒆𝒏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𝒘𝒆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𝒉𝒂𝒗𝒆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𝒕𝒉𝒂𝒕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𝒓𝒂𝒕𝒆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𝒄𝒐𝒏𝒗𝒆𝒓𝒈𝒆𝒏𝒄𝒆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𝒂𝒍𝒈𝒐𝒓𝒊𝒕𝒉𝒎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𝒂𝒅𝒐𝒑𝒕𝒊𝒏𝒈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𝒈𝒓𝒂𝒅𝒊𝒆𝒏𝒕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𝒅𝒆𝒔𝒄𝒆𝒏𝒕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𝒘𝒊𝒕𝒉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𝒇𝒊𝒙𝒆𝒅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𝒔𝒕𝒆𝒑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𝒍𝒆𝒏𝒈𝒕𝒉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𝑷𝒓𝒐𝒐𝒇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𝑠𝑢𝑝𝑝𝑜𝑠𝑒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𝑑𝑖𝑎𝑚𝑒𝑡𝑒𝑟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𝑓𝑒𝑎𝑠𝑖𝑏𝑙𝑒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𝑟𝑒𝑔𝑖𝑜𝑛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h𝑎𝑣𝑒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𝑎𝑙𝑟𝑒𝑎𝑑𝑦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𝑘𝑛𝑜𝑤𝑛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𝑡h𝑎𝑡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𝑜𝑏𝑗𝑒𝑐𝑡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𝐿𝑖𝑝𝑠𝑐h𝑖𝑡𝑧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𝑐𝑜𝑛𝑡𝑖𝑛𝑜𝑢𝑠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𝑤h𝑖𝑐h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𝑚𝑒𝑎𝑛𝑠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𝑓𝑜𝑙𝑙𝑜𝑤𝑖𝑛𝑔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𝑠𝑡𝑎𝑡𝑒𝑚𝑒𝑛𝑡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𝑒𝑥𝑖𝑠𝑡𝑠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hlinkClick r:id="rId2" action="ppaction://hlinksldjump"/>
                        </a:rPr>
                        <m:t>𝐿𝑒𝑚𝑚𝑎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hlinkClick r:id="rId2" action="ppaction://hlinksldjump"/>
                        </a:rPr>
                        <m:t>1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𝑎𝑛𝑦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h𝑎𝑣𝑒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b="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⟨"/>
                          <m:endChr m:val="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𝜵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𝜼</m:t>
                          </m:r>
                        </m:den>
                      </m:f>
                      <m:d>
                        <m:dPr>
                          <m:begChr m:val="⟨"/>
                          <m:endChr m:val="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𝒕𝒉𝒆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𝒄𝒐𝒏𝒄𝒆𝒑𝒕𝒔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𝒐𝒇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𝒄𝒐𝒏𝒗𝒆𝒙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𝒇𝒖𝒏𝒄𝒕𝒊𝒐𝒏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𝒂𝒍𝒈𝒐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𝒖𝒑𝒅𝒂𝒕𝒆𝒔</m:t>
                      </m:r>
                    </m:oMath>
                  </m:oMathPara>
                </a14:m>
                <a:endParaRPr lang="en-US" altLang="zh-CN" b="1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𝜼</m:t>
                          </m:r>
                        </m:den>
                      </m:f>
                      <m:d>
                        <m:dPr>
                          <m:begChr m:val="⟨"/>
                          <m:endChr m:val=""/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𝜼</m:t>
                          </m:r>
                        </m:den>
                      </m:f>
                      <m:d>
                        <m:dPr>
                          <m:begChr m:val="⟨"/>
                          <m:endChr m:val=""/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</m:oMath>
                  </m:oMathPara>
                </a14:m>
                <a:endParaRPr lang="en-US" altLang="zh-CN" b="1" i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𝜼</m:t>
                          </m:r>
                        </m:den>
                      </m:f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"/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"/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1" i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𝜼</m:t>
                          </m:r>
                        </m:den>
                      </m:f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</m:d>
                        </m:e>
                        <m:sup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"/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1" i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𝜼</m:t>
                          </m:r>
                        </m:den>
                      </m:f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</m:d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</m:d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1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𝜼</m:t>
                          </m:r>
                        </m:den>
                      </m:f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𝜼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𝛁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𝒂𝒍𝒈𝒐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𝒖𝒑𝒅𝒂𝒕𝒆𝒔</m:t>
                      </m:r>
                    </m:oMath>
                  </m:oMathPara>
                </a14:m>
                <a:endParaRPr lang="en-US" altLang="zh-CN" b="1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𝜼</m:t>
                          </m:r>
                        </m:den>
                      </m:f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𝜼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𝛁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hlinkClick r:id="rId3" action="ppaction://hlinksldjump"/>
                        </a:rPr>
                        <m:t>𝒖𝒏𝒆𝒙𝒑𝒂𝒏𝒔𝒊𝒗𝒆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hlinkClick r:id="rId3" action="ppaction://hlinksldjump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hlinkClick r:id="rId3" action="ppaction://hlinksldjump"/>
                        </a:rPr>
                        <m:t>𝒒𝒖𝒂𝒍𝒊𝒕𝒚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hlinkClick r:id="rId3" action="ppaction://hlinksldjump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hlinkClick r:id="rId3" action="ppaction://hlinksldjump"/>
                        </a:rPr>
                        <m:t>𝒐𝒇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hlinkClick r:id="rId3" action="ppaction://hlinksldjump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hlinkClick r:id="rId3" action="ppaction://hlinksldjump"/>
                        </a:rPr>
                        <m:t>𝒑𝒓𝒐𝒋𝒆𝒄𝒕𝒊𝒐𝒏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hlinkClick r:id="rId3" action="ppaction://hlinksldjump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hlinkClick r:id="rId3" action="ppaction://hlinksldjump"/>
                        </a:rPr>
                        <m:t>𝒕𝒐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hlinkClick r:id="rId3" action="ppaction://hlinksldjump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hlinkClick r:id="rId3" action="ppaction://hlinksldjump"/>
                        </a:rPr>
                        <m:t>𝒄𝒐𝒏𝒗𝒆𝒙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hlinkClick r:id="rId3" action="ppaction://hlinksldjump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hlinkClick r:id="rId3" action="ppaction://hlinksldjump"/>
                        </a:rPr>
                        <m:t>𝒔𝒆𝒕</m:t>
                      </m:r>
                    </m:oMath>
                  </m:oMathPara>
                </a14:m>
                <a:endParaRPr lang="en-US" altLang="zh-CN" b="1" i="1" dirty="0"/>
              </a:p>
              <a:p>
                <a:endParaRPr lang="en-US" altLang="zh-CN" b="1" i="1" dirty="0"/>
              </a:p>
              <a:p>
                <a:endParaRPr lang="en-US" altLang="zh-CN" b="1" i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1C06BFF-9455-4766-B75A-B1B79C18D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8619" y="507999"/>
                <a:ext cx="12321309" cy="69015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407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3074</TotalTime>
  <Words>4622</Words>
  <Application>Microsoft Office PowerPoint</Application>
  <PresentationFormat>宽屏</PresentationFormat>
  <Paragraphs>413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等线</vt:lpstr>
      <vt:lpstr>华文新魏</vt:lpstr>
      <vt:lpstr>Arial</vt:lpstr>
      <vt:lpstr>Calibri</vt:lpstr>
      <vt:lpstr>Cambria Math</vt:lpstr>
      <vt:lpstr>Office 主题</vt:lpstr>
      <vt:lpstr>Chapter 7  Rate of Convergence</vt:lpstr>
      <vt:lpstr>Basic Concepts and Notations</vt:lpstr>
      <vt:lpstr>PowerPoint 演示文稿</vt:lpstr>
      <vt:lpstr>PowerPoint 演示文稿</vt:lpstr>
      <vt:lpstr>PowerPoint 演示文稿</vt:lpstr>
      <vt:lpstr>PowerPoint 演示文稿</vt:lpstr>
      <vt:lpstr>Synopsis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Synopsis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 Rate of Convergence</dc:title>
  <dc:creator>joey lee</dc:creator>
  <cp:lastModifiedBy>lee joey</cp:lastModifiedBy>
  <cp:revision>23</cp:revision>
  <dcterms:created xsi:type="dcterms:W3CDTF">2021-12-24T01:37:54Z</dcterms:created>
  <dcterms:modified xsi:type="dcterms:W3CDTF">2021-12-27T11:26:50Z</dcterms:modified>
</cp:coreProperties>
</file>