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62" r:id="rId5"/>
    <p:sldId id="259" r:id="rId6"/>
    <p:sldId id="273" r:id="rId7"/>
    <p:sldId id="264" r:id="rId8"/>
    <p:sldId id="266" r:id="rId9"/>
    <p:sldId id="269" r:id="rId10"/>
    <p:sldId id="265" r:id="rId11"/>
    <p:sldId id="267" r:id="rId12"/>
    <p:sldId id="271" r:id="rId13"/>
    <p:sldId id="261"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63499" autoAdjust="0"/>
  </p:normalViewPr>
  <p:slideViewPr>
    <p:cSldViewPr snapToGrid="0">
      <p:cViewPr varScale="1">
        <p:scale>
          <a:sx n="49" d="100"/>
          <a:sy n="49" d="100"/>
        </p:scale>
        <p:origin x="534" y="42"/>
      </p:cViewPr>
      <p:guideLst/>
    </p:cSldViewPr>
  </p:slid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B4FDC-86CB-47DF-BE22-6928296B4154}"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E6C19-E562-48C7-943A-E1CCC1EB63E2}" type="slidenum">
              <a:rPr lang="en-US" smtClean="0"/>
              <a:t>‹#›</a:t>
            </a:fld>
            <a:endParaRPr lang="en-US"/>
          </a:p>
        </p:txBody>
      </p:sp>
    </p:spTree>
    <p:extLst>
      <p:ext uri="{BB962C8B-B14F-4D97-AF65-F5344CB8AC3E}">
        <p14:creationId xmlns:p14="http://schemas.microsoft.com/office/powerpoint/2010/main" val="61967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STEPHANIE</a:t>
            </a:r>
          </a:p>
        </p:txBody>
      </p:sp>
      <p:sp>
        <p:nvSpPr>
          <p:cNvPr id="4" name="Slide Number Placeholder 3"/>
          <p:cNvSpPr>
            <a:spLocks noGrp="1"/>
          </p:cNvSpPr>
          <p:nvPr>
            <p:ph type="sldNum" sz="quarter" idx="10"/>
          </p:nvPr>
        </p:nvSpPr>
        <p:spPr/>
        <p:txBody>
          <a:bodyPr/>
          <a:lstStyle/>
          <a:p>
            <a:fld id="{A47E6C19-E562-48C7-943A-E1CCC1EB63E2}" type="slidenum">
              <a:rPr lang="en-US" smtClean="0"/>
              <a:t>1</a:t>
            </a:fld>
            <a:endParaRPr lang="en-US"/>
          </a:p>
        </p:txBody>
      </p:sp>
    </p:spTree>
    <p:extLst>
      <p:ext uri="{BB962C8B-B14F-4D97-AF65-F5344CB8AC3E}">
        <p14:creationId xmlns:p14="http://schemas.microsoft.com/office/powerpoint/2010/main" val="176896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Apportionment history</a:t>
            </a:r>
          </a:p>
          <a:p>
            <a:r>
              <a:rPr lang="en-US" dirty="0"/>
              <a:t>1913 – set at 435</a:t>
            </a:r>
          </a:p>
          <a:p>
            <a:r>
              <a:rPr lang="en-US" dirty="0"/>
              <a:t>1929 – capped by legislation at 435</a:t>
            </a:r>
          </a:p>
          <a:p>
            <a:r>
              <a:rPr lang="en-US" dirty="0"/>
              <a:t>1959 – temporarily increased to 437 to accommodate Alaska (January 1959) and Hawaii (August 1959) statehood</a:t>
            </a:r>
          </a:p>
          <a:p>
            <a:r>
              <a:rPr lang="en-US" dirty="0"/>
              <a:t>1962 – following 1960 decennial census, reduced back down to 435 with Alaska and Hawaii</a:t>
            </a:r>
          </a:p>
          <a:p>
            <a:endParaRPr lang="en-US" dirty="0"/>
          </a:p>
          <a:p>
            <a:r>
              <a:rPr lang="en-US" dirty="0"/>
              <a:t>An interesting question when considering government representation is what about Washington DC and Puerto Rico? Neither has representation in the House or Senate currently.</a:t>
            </a:r>
          </a:p>
          <a:p>
            <a:r>
              <a:rPr lang="en-US" dirty="0"/>
              <a:t>As an exercise, we incorporated them if they were to achieve statehood by 2020 into our population projections and apportionment to see how that impacted seat assignment across the entire House of Representatives.</a:t>
            </a:r>
          </a:p>
          <a:p>
            <a:r>
              <a:rPr lang="en-US" dirty="0"/>
              <a:t>Puerto Rico gain the most</a:t>
            </a:r>
          </a:p>
          <a:p>
            <a:r>
              <a:rPr lang="en-US" dirty="0"/>
              <a:t>DC only one</a:t>
            </a:r>
          </a:p>
          <a:p>
            <a:r>
              <a:rPr lang="en-US" dirty="0"/>
              <a:t>Illinois loses two instead of one</a:t>
            </a:r>
          </a:p>
          <a:p>
            <a:r>
              <a:rPr lang="en-US" dirty="0"/>
              <a:t>Table comparing winners and losers</a:t>
            </a:r>
          </a:p>
          <a:p>
            <a:endParaRPr lang="en-US" dirty="0"/>
          </a:p>
        </p:txBody>
      </p:sp>
      <p:sp>
        <p:nvSpPr>
          <p:cNvPr id="4" name="Slide Number Placeholder 3"/>
          <p:cNvSpPr>
            <a:spLocks noGrp="1"/>
          </p:cNvSpPr>
          <p:nvPr>
            <p:ph type="sldNum" sz="quarter" idx="10"/>
          </p:nvPr>
        </p:nvSpPr>
        <p:spPr/>
        <p:txBody>
          <a:bodyPr/>
          <a:lstStyle/>
          <a:p>
            <a:fld id="{A47E6C19-E562-48C7-943A-E1CCC1EB63E2}" type="slidenum">
              <a:rPr lang="en-US" smtClean="0"/>
              <a:t>10</a:t>
            </a:fld>
            <a:endParaRPr lang="en-US"/>
          </a:p>
        </p:txBody>
      </p:sp>
    </p:spTree>
    <p:extLst>
      <p:ext uri="{BB962C8B-B14F-4D97-AF65-F5344CB8AC3E}">
        <p14:creationId xmlns:p14="http://schemas.microsoft.com/office/powerpoint/2010/main" val="250695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STEPHANIE</a:t>
            </a:r>
          </a:p>
        </p:txBody>
      </p:sp>
      <p:sp>
        <p:nvSpPr>
          <p:cNvPr id="4" name="Slide Number Placeholder 3"/>
          <p:cNvSpPr>
            <a:spLocks noGrp="1"/>
          </p:cNvSpPr>
          <p:nvPr>
            <p:ph type="sldNum" sz="quarter" idx="10"/>
          </p:nvPr>
        </p:nvSpPr>
        <p:spPr/>
        <p:txBody>
          <a:bodyPr/>
          <a:lstStyle/>
          <a:p>
            <a:fld id="{A47E6C19-E562-48C7-943A-E1CCC1EB63E2}" type="slidenum">
              <a:rPr lang="en-US" smtClean="0"/>
              <a:t>11</a:t>
            </a:fld>
            <a:endParaRPr lang="en-US"/>
          </a:p>
        </p:txBody>
      </p:sp>
    </p:spTree>
    <p:extLst>
      <p:ext uri="{BB962C8B-B14F-4D97-AF65-F5344CB8AC3E}">
        <p14:creationId xmlns:p14="http://schemas.microsoft.com/office/powerpoint/2010/main" val="91499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STEPHANIE</a:t>
            </a:r>
          </a:p>
        </p:txBody>
      </p:sp>
      <p:sp>
        <p:nvSpPr>
          <p:cNvPr id="4" name="Slide Number Placeholder 3"/>
          <p:cNvSpPr>
            <a:spLocks noGrp="1"/>
          </p:cNvSpPr>
          <p:nvPr>
            <p:ph type="sldNum" sz="quarter" idx="10"/>
          </p:nvPr>
        </p:nvSpPr>
        <p:spPr/>
        <p:txBody>
          <a:bodyPr/>
          <a:lstStyle/>
          <a:p>
            <a:fld id="{A47E6C19-E562-48C7-943A-E1CCC1EB63E2}" type="slidenum">
              <a:rPr lang="en-US" smtClean="0"/>
              <a:t>12</a:t>
            </a:fld>
            <a:endParaRPr lang="en-US"/>
          </a:p>
        </p:txBody>
      </p:sp>
    </p:spTree>
    <p:extLst>
      <p:ext uri="{BB962C8B-B14F-4D97-AF65-F5344CB8AC3E}">
        <p14:creationId xmlns:p14="http://schemas.microsoft.com/office/powerpoint/2010/main" val="126943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STEPHANIE</a:t>
            </a:r>
          </a:p>
        </p:txBody>
      </p:sp>
      <p:sp>
        <p:nvSpPr>
          <p:cNvPr id="4" name="Slide Number Placeholder 3"/>
          <p:cNvSpPr>
            <a:spLocks noGrp="1"/>
          </p:cNvSpPr>
          <p:nvPr>
            <p:ph type="sldNum" sz="quarter" idx="10"/>
          </p:nvPr>
        </p:nvSpPr>
        <p:spPr/>
        <p:txBody>
          <a:bodyPr/>
          <a:lstStyle/>
          <a:p>
            <a:fld id="{A47E6C19-E562-48C7-943A-E1CCC1EB63E2}" type="slidenum">
              <a:rPr lang="en-US" smtClean="0"/>
              <a:t>13</a:t>
            </a:fld>
            <a:endParaRPr lang="en-US"/>
          </a:p>
        </p:txBody>
      </p:sp>
    </p:spTree>
    <p:extLst>
      <p:ext uri="{BB962C8B-B14F-4D97-AF65-F5344CB8AC3E}">
        <p14:creationId xmlns:p14="http://schemas.microsoft.com/office/powerpoint/2010/main" val="645868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STEPHANIE</a:t>
            </a:r>
          </a:p>
        </p:txBody>
      </p:sp>
      <p:sp>
        <p:nvSpPr>
          <p:cNvPr id="4" name="Slide Number Placeholder 3"/>
          <p:cNvSpPr>
            <a:spLocks noGrp="1"/>
          </p:cNvSpPr>
          <p:nvPr>
            <p:ph type="sldNum" sz="quarter" idx="10"/>
          </p:nvPr>
        </p:nvSpPr>
        <p:spPr/>
        <p:txBody>
          <a:bodyPr/>
          <a:lstStyle/>
          <a:p>
            <a:fld id="{A47E6C19-E562-48C7-943A-E1CCC1EB63E2}" type="slidenum">
              <a:rPr lang="en-US" smtClean="0"/>
              <a:t>14</a:t>
            </a:fld>
            <a:endParaRPr lang="en-US"/>
          </a:p>
        </p:txBody>
      </p:sp>
    </p:spTree>
    <p:extLst>
      <p:ext uri="{BB962C8B-B14F-4D97-AF65-F5344CB8AC3E}">
        <p14:creationId xmlns:p14="http://schemas.microsoft.com/office/powerpoint/2010/main" val="156560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STEPHANIE</a:t>
            </a:r>
          </a:p>
        </p:txBody>
      </p:sp>
      <p:sp>
        <p:nvSpPr>
          <p:cNvPr id="4" name="Slide Number Placeholder 3"/>
          <p:cNvSpPr>
            <a:spLocks noGrp="1"/>
          </p:cNvSpPr>
          <p:nvPr>
            <p:ph type="sldNum" sz="quarter" idx="10"/>
          </p:nvPr>
        </p:nvSpPr>
        <p:spPr/>
        <p:txBody>
          <a:bodyPr/>
          <a:lstStyle/>
          <a:p>
            <a:fld id="{A47E6C19-E562-48C7-943A-E1CCC1EB63E2}" type="slidenum">
              <a:rPr lang="en-US" smtClean="0"/>
              <a:t>2</a:t>
            </a:fld>
            <a:endParaRPr lang="en-US"/>
          </a:p>
        </p:txBody>
      </p:sp>
    </p:spTree>
    <p:extLst>
      <p:ext uri="{BB962C8B-B14F-4D97-AF65-F5344CB8AC3E}">
        <p14:creationId xmlns:p14="http://schemas.microsoft.com/office/powerpoint/2010/main" val="190139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CLICK TO ADVANCE SCREENSHOTS – bar graph and line graph</a:t>
            </a:r>
          </a:p>
          <a:p>
            <a:endParaRPr lang="en-US" baseline="0" dirty="0"/>
          </a:p>
          <a:p>
            <a:r>
              <a:rPr lang="en-US" baseline="0" dirty="0"/>
              <a:t>Forecasted populations for 2018, 2019, and 2020</a:t>
            </a:r>
          </a:p>
          <a:p>
            <a:r>
              <a:rPr lang="en-US" baseline="0" dirty="0"/>
              <a:t>Projections created using a linear regression model</a:t>
            </a:r>
          </a:p>
          <a:p>
            <a:r>
              <a:rPr lang="en-US" baseline="0" dirty="0"/>
              <a:t>Selected a subset of states to dive into</a:t>
            </a:r>
          </a:p>
          <a:p>
            <a:r>
              <a:rPr lang="en-US" baseline="0" dirty="0"/>
              <a:t>Bar chart: gross population between 2017 and 2020</a:t>
            </a:r>
          </a:p>
          <a:p>
            <a:r>
              <a:rPr lang="en-US" baseline="0" dirty="0"/>
              <a:t>Line chart: Year over Year percent population changes to normalize data </a:t>
            </a:r>
          </a:p>
        </p:txBody>
      </p:sp>
      <p:sp>
        <p:nvSpPr>
          <p:cNvPr id="4" name="Slide Number Placeholder 3"/>
          <p:cNvSpPr>
            <a:spLocks noGrp="1"/>
          </p:cNvSpPr>
          <p:nvPr>
            <p:ph type="sldNum" sz="quarter" idx="10"/>
          </p:nvPr>
        </p:nvSpPr>
        <p:spPr/>
        <p:txBody>
          <a:bodyPr/>
          <a:lstStyle/>
          <a:p>
            <a:fld id="{A47E6C19-E562-48C7-943A-E1CCC1EB63E2}" type="slidenum">
              <a:rPr lang="en-US" smtClean="0"/>
              <a:t>3</a:t>
            </a:fld>
            <a:endParaRPr lang="en-US"/>
          </a:p>
        </p:txBody>
      </p:sp>
    </p:spTree>
    <p:extLst>
      <p:ext uri="{BB962C8B-B14F-4D97-AF65-F5344CB8AC3E}">
        <p14:creationId xmlns:p14="http://schemas.microsoft.com/office/powerpoint/2010/main" val="350638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House of Representatives is comprised of 435 seats.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state is assigned one representative regardless of the population of the state, leaving 385 seats to be assigned.</a:t>
            </a:r>
          </a:p>
          <a:p>
            <a:r>
              <a:rPr lang="en-US" dirty="0"/>
              <a:t>Distribution of these seats is reevaluated every 10 years using a method of equal proportions.</a:t>
            </a:r>
          </a:p>
          <a:p>
            <a:r>
              <a:rPr lang="en-US" dirty="0"/>
              <a:t>Each state is assigned an initial priority that is the population divided by square root of 2 because they each have an n = 1 value. Those priorities are then put in descending order. </a:t>
            </a:r>
          </a:p>
          <a:p>
            <a:r>
              <a:rPr lang="en-US" dirty="0"/>
              <a:t>The state at the top of the list is given an additional seat, the number of seats is reduced by 1 and priority is recalculated using the new n value.</a:t>
            </a:r>
          </a:p>
          <a:p>
            <a:endParaRPr lang="en-US" dirty="0"/>
          </a:p>
          <a:p>
            <a:endParaRPr lang="en-US" dirty="0"/>
          </a:p>
        </p:txBody>
      </p:sp>
      <p:sp>
        <p:nvSpPr>
          <p:cNvPr id="4" name="Slide Number Placeholder 3"/>
          <p:cNvSpPr>
            <a:spLocks noGrp="1"/>
          </p:cNvSpPr>
          <p:nvPr>
            <p:ph type="sldNum" sz="quarter" idx="10"/>
          </p:nvPr>
        </p:nvSpPr>
        <p:spPr/>
        <p:txBody>
          <a:bodyPr/>
          <a:lstStyle/>
          <a:p>
            <a:fld id="{A47E6C19-E562-48C7-943A-E1CCC1EB63E2}" type="slidenum">
              <a:rPr lang="en-US" smtClean="0"/>
              <a:t>4</a:t>
            </a:fld>
            <a:endParaRPr lang="en-US"/>
          </a:p>
        </p:txBody>
      </p:sp>
    </p:spTree>
    <p:extLst>
      <p:ext uri="{BB962C8B-B14F-4D97-AF65-F5344CB8AC3E}">
        <p14:creationId xmlns:p14="http://schemas.microsoft.com/office/powerpoint/2010/main" val="206635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First Function: Takes population </a:t>
            </a:r>
            <a:r>
              <a:rPr lang="en-US" baseline="0" dirty="0" err="1"/>
              <a:t>dataframe</a:t>
            </a:r>
            <a:r>
              <a:rPr lang="en-US" baseline="0" dirty="0"/>
              <a:t> and available seats, sets apportionment = 0 to start, then as long as the number of seats assigned is less than the seats available, the data frame is passed into subsequent functions</a:t>
            </a:r>
          </a:p>
          <a:p>
            <a:r>
              <a:rPr lang="en-US" baseline="0" dirty="0"/>
              <a:t>Second Function: calculates priority </a:t>
            </a:r>
            <a:r>
              <a:rPr lang="en-US" baseline="0" dirty="0">
                <a:sym typeface="Wingdings" panose="05000000000000000000" pitchFamily="2" charset="2"/>
              </a:rPr>
              <a:t> jump to third function</a:t>
            </a:r>
            <a:endParaRPr lang="en-US" baseline="0" dirty="0"/>
          </a:p>
          <a:p>
            <a:r>
              <a:rPr lang="en-US" baseline="0" dirty="0"/>
              <a:t>Third Function: apportionment formula from previous slide with references to population </a:t>
            </a:r>
            <a:r>
              <a:rPr lang="en-US" baseline="0" dirty="0" err="1"/>
              <a:t>dataframe</a:t>
            </a:r>
            <a:r>
              <a:rPr lang="en-US" baseline="0" dirty="0"/>
              <a:t> values, passes priority ranked </a:t>
            </a:r>
            <a:r>
              <a:rPr lang="en-US" baseline="0" dirty="0" err="1"/>
              <a:t>dataframe</a:t>
            </a:r>
            <a:r>
              <a:rPr lang="en-US" baseline="0" dirty="0"/>
              <a:t> back into second function</a:t>
            </a:r>
          </a:p>
          <a:p>
            <a:r>
              <a:rPr lang="en-US" baseline="0" dirty="0"/>
              <a:t>Second Function: State with highest priority gets a seat assigned</a:t>
            </a:r>
          </a:p>
          <a:p>
            <a:endParaRPr lang="en-US" baseline="0" dirty="0"/>
          </a:p>
        </p:txBody>
      </p:sp>
      <p:sp>
        <p:nvSpPr>
          <p:cNvPr id="4" name="Slide Number Placeholder 3"/>
          <p:cNvSpPr>
            <a:spLocks noGrp="1"/>
          </p:cNvSpPr>
          <p:nvPr>
            <p:ph type="sldNum" sz="quarter" idx="10"/>
          </p:nvPr>
        </p:nvSpPr>
        <p:spPr/>
        <p:txBody>
          <a:bodyPr/>
          <a:lstStyle/>
          <a:p>
            <a:fld id="{A47E6C19-E562-48C7-943A-E1CCC1EB63E2}" type="slidenum">
              <a:rPr lang="en-US" smtClean="0"/>
              <a:t>5</a:t>
            </a:fld>
            <a:endParaRPr lang="en-US"/>
          </a:p>
        </p:txBody>
      </p:sp>
    </p:spTree>
    <p:extLst>
      <p:ext uri="{BB962C8B-B14F-4D97-AF65-F5344CB8AC3E}">
        <p14:creationId xmlns:p14="http://schemas.microsoft.com/office/powerpoint/2010/main" val="328959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illustrate, you can see the first ten states awarded seats based on their priority. You can see that the populations of the largest states is so great, the first ten seats are divided over only six states.</a:t>
            </a:r>
          </a:p>
          <a:p>
            <a:r>
              <a:rPr lang="en-US" baseline="0" dirty="0"/>
              <a:t>A random selection of the middle states assigned so that other states are in the mix, but California, Texas, and New York are still actively being assigned seats.</a:t>
            </a:r>
          </a:p>
          <a:p>
            <a:r>
              <a:rPr lang="en-US" baseline="0" dirty="0"/>
              <a:t>In the last ten seat assignments, you can still see the impact of large states – CA, PA, TX, IL</a:t>
            </a:r>
            <a:endParaRPr lang="en-US" dirty="0"/>
          </a:p>
        </p:txBody>
      </p:sp>
      <p:sp>
        <p:nvSpPr>
          <p:cNvPr id="4" name="Slide Number Placeholder 3"/>
          <p:cNvSpPr>
            <a:spLocks noGrp="1"/>
          </p:cNvSpPr>
          <p:nvPr>
            <p:ph type="sldNum" sz="quarter" idx="10"/>
          </p:nvPr>
        </p:nvSpPr>
        <p:spPr/>
        <p:txBody>
          <a:bodyPr/>
          <a:lstStyle/>
          <a:p>
            <a:fld id="{A47E6C19-E562-48C7-943A-E1CCC1EB63E2}" type="slidenum">
              <a:rPr lang="en-US" smtClean="0"/>
              <a:t>6</a:t>
            </a:fld>
            <a:endParaRPr lang="en-US"/>
          </a:p>
        </p:txBody>
      </p:sp>
    </p:spTree>
    <p:extLst>
      <p:ext uri="{BB962C8B-B14F-4D97-AF65-F5344CB8AC3E}">
        <p14:creationId xmlns:p14="http://schemas.microsoft.com/office/powerpoint/2010/main" val="413082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final </a:t>
            </a:r>
            <a:r>
              <a:rPr lang="en-US" dirty="0" err="1"/>
              <a:t>dataframe</a:t>
            </a:r>
            <a:r>
              <a:rPr lang="en-US" dirty="0"/>
              <a:t> – all columns except state, 2010 Population, and 2010 Apportionment were forecasted or calculated by us.</a:t>
            </a:r>
          </a:p>
          <a:p>
            <a:r>
              <a:rPr lang="en-US" dirty="0"/>
              <a:t>Apportionment formula created the Projected 2020 Apportionment column</a:t>
            </a:r>
          </a:p>
          <a:p>
            <a:r>
              <a:rPr lang="en-US" dirty="0"/>
              <a:t>This view shows states slated to gain at least one representative as a result of the 2020 decennial census.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major population growth of these states (9%+)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view shows states slated to lose one representative as a result of the 2020 decennial census.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you notice is that not all states are actually decreasing in population but the relative growth is small.</a:t>
            </a:r>
          </a:p>
          <a:p>
            <a:endParaRPr lang="en-US" dirty="0"/>
          </a:p>
        </p:txBody>
      </p:sp>
      <p:sp>
        <p:nvSpPr>
          <p:cNvPr id="4" name="Slide Number Placeholder 3"/>
          <p:cNvSpPr>
            <a:spLocks noGrp="1"/>
          </p:cNvSpPr>
          <p:nvPr>
            <p:ph type="sldNum" sz="quarter" idx="10"/>
          </p:nvPr>
        </p:nvSpPr>
        <p:spPr/>
        <p:txBody>
          <a:bodyPr/>
          <a:lstStyle/>
          <a:p>
            <a:fld id="{A47E6C19-E562-48C7-943A-E1CCC1EB63E2}" type="slidenum">
              <a:rPr lang="en-US" smtClean="0"/>
              <a:t>7</a:t>
            </a:fld>
            <a:endParaRPr lang="en-US"/>
          </a:p>
        </p:txBody>
      </p:sp>
    </p:spTree>
    <p:extLst>
      <p:ext uri="{BB962C8B-B14F-4D97-AF65-F5344CB8AC3E}">
        <p14:creationId xmlns:p14="http://schemas.microsoft.com/office/powerpoint/2010/main" val="6710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apportionment, we wanted to get a sense of the impact on congressional representative workload for states gaining and losing seats.</a:t>
            </a:r>
          </a:p>
          <a:p>
            <a:r>
              <a:rPr lang="en-US" dirty="0"/>
              <a:t>In most cases, even states gaining seats are seeing an increase in the number of citizens each representative is responsible. Exception: Oregon.</a:t>
            </a:r>
          </a:p>
          <a:p>
            <a:r>
              <a:rPr lang="en-US" dirty="0"/>
              <a:t>Most notably, representatives in Rhode Island (2 seats to 1) and West Virginia (3 seats to 2) have a substantial increased workload</a:t>
            </a:r>
          </a:p>
          <a:p>
            <a:r>
              <a:rPr lang="en-US" dirty="0"/>
              <a:t>It should be noted, this is an estimate as congressional districts are not all equal in size.</a:t>
            </a:r>
          </a:p>
          <a:p>
            <a:r>
              <a:rPr lang="en-US" dirty="0"/>
              <a:t>Issue: makes it more challenging for representatives to connect with all constituents.</a:t>
            </a:r>
          </a:p>
        </p:txBody>
      </p:sp>
      <p:sp>
        <p:nvSpPr>
          <p:cNvPr id="4" name="Slide Number Placeholder 3"/>
          <p:cNvSpPr>
            <a:spLocks noGrp="1"/>
          </p:cNvSpPr>
          <p:nvPr>
            <p:ph type="sldNum" sz="quarter" idx="10"/>
          </p:nvPr>
        </p:nvSpPr>
        <p:spPr/>
        <p:txBody>
          <a:bodyPr/>
          <a:lstStyle/>
          <a:p>
            <a:fld id="{A47E6C19-E562-48C7-943A-E1CCC1EB63E2}" type="slidenum">
              <a:rPr lang="en-US" smtClean="0"/>
              <a:t>8</a:t>
            </a:fld>
            <a:endParaRPr lang="en-US"/>
          </a:p>
        </p:txBody>
      </p:sp>
    </p:spTree>
    <p:extLst>
      <p:ext uri="{BB962C8B-B14F-4D97-AF65-F5344CB8AC3E}">
        <p14:creationId xmlns:p14="http://schemas.microsoft.com/office/powerpoint/2010/main" val="349675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Took results and put them in a Tableau visualization that color codes the map based on the congressional losses and gains.</a:t>
            </a:r>
          </a:p>
          <a:p>
            <a:r>
              <a:rPr lang="en-US" dirty="0"/>
              <a:t>Hovering over each state allows you to see the data points collected/calculated</a:t>
            </a:r>
          </a:p>
          <a:p>
            <a:endParaRPr lang="en-US" dirty="0"/>
          </a:p>
        </p:txBody>
      </p:sp>
      <p:sp>
        <p:nvSpPr>
          <p:cNvPr id="4" name="Slide Number Placeholder 3"/>
          <p:cNvSpPr>
            <a:spLocks noGrp="1"/>
          </p:cNvSpPr>
          <p:nvPr>
            <p:ph type="sldNum" sz="quarter" idx="10"/>
          </p:nvPr>
        </p:nvSpPr>
        <p:spPr/>
        <p:txBody>
          <a:bodyPr/>
          <a:lstStyle/>
          <a:p>
            <a:fld id="{A47E6C19-E562-48C7-943A-E1CCC1EB63E2}" type="slidenum">
              <a:rPr lang="en-US" smtClean="0"/>
              <a:t>9</a:t>
            </a:fld>
            <a:endParaRPr lang="en-US"/>
          </a:p>
        </p:txBody>
      </p:sp>
    </p:spTree>
    <p:extLst>
      <p:ext uri="{BB962C8B-B14F-4D97-AF65-F5344CB8AC3E}">
        <p14:creationId xmlns:p14="http://schemas.microsoft.com/office/powerpoint/2010/main" val="150721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bg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0193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76656-9C91-46F0-9754-59A3F386CED2}" type="datetime1">
              <a:rPr lang="en-US" smtClean="0"/>
              <a:t>7/11/2019</a:t>
            </a:fld>
            <a:endParaRPr lang="en-US"/>
          </a:p>
        </p:txBody>
      </p:sp>
      <p:sp>
        <p:nvSpPr>
          <p:cNvPr id="5" name="Footer Placeholder 4"/>
          <p:cNvSpPr>
            <a:spLocks noGrp="1"/>
          </p:cNvSpPr>
          <p:nvPr>
            <p:ph type="ftr" sz="quarter" idx="11"/>
          </p:nvPr>
        </p:nvSpPr>
        <p:spPr/>
        <p:txBody>
          <a:bodyPr/>
          <a:lstStyle/>
          <a:p>
            <a:r>
              <a:rPr lang="en-US"/>
              <a:t>CONGRESSIONAL APPORTIONMENT | </a:t>
            </a:r>
          </a:p>
        </p:txBody>
      </p:sp>
      <p:sp>
        <p:nvSpPr>
          <p:cNvPr id="6" name="Slide Number Placeholder 5"/>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145294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829C9-E714-41A2-8406-B9DC38B3914A}" type="datetime1">
              <a:rPr lang="en-US" smtClean="0"/>
              <a:t>7/11/2019</a:t>
            </a:fld>
            <a:endParaRPr lang="en-US"/>
          </a:p>
        </p:txBody>
      </p:sp>
      <p:sp>
        <p:nvSpPr>
          <p:cNvPr id="5" name="Footer Placeholder 4"/>
          <p:cNvSpPr>
            <a:spLocks noGrp="1"/>
          </p:cNvSpPr>
          <p:nvPr>
            <p:ph type="ftr" sz="quarter" idx="11"/>
          </p:nvPr>
        </p:nvSpPr>
        <p:spPr/>
        <p:txBody>
          <a:bodyPr/>
          <a:lstStyle/>
          <a:p>
            <a:r>
              <a:rPr lang="en-US"/>
              <a:t>CONGRESSIONAL APPORTIONMENT | </a:t>
            </a:r>
          </a:p>
        </p:txBody>
      </p:sp>
      <p:sp>
        <p:nvSpPr>
          <p:cNvPr id="6" name="Slide Number Placeholder 5"/>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176761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741217"/>
            <a:ext cx="12192000" cy="51167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65000"/>
                  </a:schemeClr>
                </a:solidFill>
              </a:defRPr>
            </a:lvl1pPr>
          </a:lstStyle>
          <a:p>
            <a:fld id="{15562B0B-D972-403E-A9C7-2FEAB59FE231}" type="datetime1">
              <a:rPr lang="en-US" smtClean="0"/>
              <a:t>7/11/2019</a:t>
            </a:fld>
            <a:endParaRPr lang="en-US" dirty="0"/>
          </a:p>
        </p:txBody>
      </p:sp>
      <p:sp>
        <p:nvSpPr>
          <p:cNvPr id="5" name="Footer Placeholder 4"/>
          <p:cNvSpPr>
            <a:spLocks noGrp="1"/>
          </p:cNvSpPr>
          <p:nvPr>
            <p:ph type="ftr" sz="quarter" idx="11"/>
          </p:nvPr>
        </p:nvSpPr>
        <p:spPr/>
        <p:txBody>
          <a:bodyPr/>
          <a:lstStyle>
            <a:lvl1pPr>
              <a:defRPr>
                <a:solidFill>
                  <a:schemeClr val="bg1">
                    <a:lumMod val="65000"/>
                  </a:schemeClr>
                </a:solidFill>
              </a:defRPr>
            </a:lvl1pPr>
          </a:lstStyle>
          <a:p>
            <a:r>
              <a:rPr lang="en-US" dirty="0"/>
              <a:t>CONGRESSIONAL APPORTIONMENT | </a:t>
            </a:r>
            <a:fld id="{A36802C3-CF4D-4FAA-B64C-220005101F26}" type="slidenum">
              <a:rPr lang="en-US" smtClean="0"/>
              <a:pPr/>
              <a:t>‹#›</a:t>
            </a:fld>
            <a:r>
              <a:rPr lang="en-US" dirty="0"/>
              <a:t> </a:t>
            </a:r>
          </a:p>
        </p:txBody>
      </p:sp>
    </p:spTree>
    <p:extLst>
      <p:ext uri="{BB962C8B-B14F-4D97-AF65-F5344CB8AC3E}">
        <p14:creationId xmlns:p14="http://schemas.microsoft.com/office/powerpoint/2010/main" val="248070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lumMod val="65000"/>
                  </a:schemeClr>
                </a:solidFill>
              </a:defRPr>
            </a:lvl1pPr>
          </a:lstStyle>
          <a:p>
            <a:fld id="{FFD883B8-68DB-47F4-990F-B5C7EB5C8FE8}" type="datetime1">
              <a:rPr lang="en-US" smtClean="0"/>
              <a:t>7/11/2019</a:t>
            </a:fld>
            <a:endParaRPr lang="en-US"/>
          </a:p>
        </p:txBody>
      </p:sp>
      <p:sp>
        <p:nvSpPr>
          <p:cNvPr id="6" name="Slide Number Placeholder 5"/>
          <p:cNvSpPr>
            <a:spLocks noGrp="1"/>
          </p:cNvSpPr>
          <p:nvPr>
            <p:ph type="sldNum" sz="quarter" idx="12"/>
          </p:nvPr>
        </p:nvSpPr>
        <p:spPr/>
        <p:txBody>
          <a:bodyPr/>
          <a:lstStyle>
            <a:lvl1pPr>
              <a:defRPr>
                <a:solidFill>
                  <a:schemeClr val="bg1">
                    <a:lumMod val="65000"/>
                  </a:schemeClr>
                </a:solidFill>
              </a:defRPr>
            </a:lvl1pPr>
          </a:lstStyle>
          <a:p>
            <a:fld id="{A36802C3-CF4D-4FAA-B64C-220005101F26}" type="slidenum">
              <a:rPr lang="en-US" smtClean="0"/>
              <a:pPr/>
              <a:t>‹#›</a:t>
            </a:fld>
            <a:endParaRPr lang="en-US" dirty="0"/>
          </a:p>
        </p:txBody>
      </p:sp>
    </p:spTree>
    <p:extLst>
      <p:ext uri="{BB962C8B-B14F-4D97-AF65-F5344CB8AC3E}">
        <p14:creationId xmlns:p14="http://schemas.microsoft.com/office/powerpoint/2010/main" val="19244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1741217"/>
            <a:ext cx="12192000" cy="51167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b="1">
                <a:solidFill>
                  <a:schemeClr val="bg1">
                    <a:lumMod val="65000"/>
                  </a:schemeClr>
                </a:solidFill>
              </a:defRPr>
            </a:lvl1pPr>
          </a:lstStyle>
          <a:p>
            <a:fld id="{C391937B-2F58-4C4A-92BE-A36687EFE3C1}" type="datetime1">
              <a:rPr lang="en-US" smtClean="0"/>
              <a:t>7/11/2019</a:t>
            </a:fld>
            <a:endParaRPr lang="en-US"/>
          </a:p>
        </p:txBody>
      </p:sp>
      <p:sp>
        <p:nvSpPr>
          <p:cNvPr id="6" name="Footer Placeholder 5"/>
          <p:cNvSpPr>
            <a:spLocks noGrp="1"/>
          </p:cNvSpPr>
          <p:nvPr>
            <p:ph type="ftr" sz="quarter" idx="11"/>
          </p:nvPr>
        </p:nvSpPr>
        <p:spPr/>
        <p:txBody>
          <a:bodyPr/>
          <a:lstStyle>
            <a:lvl1pPr>
              <a:defRPr b="1">
                <a:solidFill>
                  <a:schemeClr val="bg1">
                    <a:lumMod val="65000"/>
                  </a:schemeClr>
                </a:solidFill>
              </a:defRPr>
            </a:lvl1pPr>
          </a:lstStyle>
          <a:p>
            <a:r>
              <a:rPr lang="en-US" dirty="0"/>
              <a:t>CONGRESSIONAL APPORTIONMENT | </a:t>
            </a:r>
            <a:fld id="{A36802C3-CF4D-4FAA-B64C-220005101F26}" type="slidenum">
              <a:rPr lang="en-US" smtClean="0"/>
              <a:pPr/>
              <a:t>‹#›</a:t>
            </a:fld>
            <a:endParaRPr lang="en-US" dirty="0"/>
          </a:p>
        </p:txBody>
      </p:sp>
    </p:spTree>
    <p:extLst>
      <p:ext uri="{BB962C8B-B14F-4D97-AF65-F5344CB8AC3E}">
        <p14:creationId xmlns:p14="http://schemas.microsoft.com/office/powerpoint/2010/main" val="428003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CADC21-90B1-4422-9728-C1D03B1BB42E}" type="datetime1">
              <a:rPr lang="en-US" smtClean="0"/>
              <a:t>7/11/2019</a:t>
            </a:fld>
            <a:endParaRPr lang="en-US"/>
          </a:p>
        </p:txBody>
      </p:sp>
      <p:sp>
        <p:nvSpPr>
          <p:cNvPr id="8" name="Footer Placeholder 7"/>
          <p:cNvSpPr>
            <a:spLocks noGrp="1"/>
          </p:cNvSpPr>
          <p:nvPr>
            <p:ph type="ftr" sz="quarter" idx="11"/>
          </p:nvPr>
        </p:nvSpPr>
        <p:spPr/>
        <p:txBody>
          <a:bodyPr/>
          <a:lstStyle/>
          <a:p>
            <a:r>
              <a:rPr lang="en-US"/>
              <a:t>CONGRESSIONAL APPORTIONMENT | </a:t>
            </a:r>
          </a:p>
        </p:txBody>
      </p:sp>
      <p:sp>
        <p:nvSpPr>
          <p:cNvPr id="9" name="Slide Number Placeholder 8"/>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65164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14D9E5-C386-42C1-98D9-5012C439BC88}" type="datetime1">
              <a:rPr lang="en-US" smtClean="0"/>
              <a:t>7/11/2019</a:t>
            </a:fld>
            <a:endParaRPr lang="en-US"/>
          </a:p>
        </p:txBody>
      </p:sp>
      <p:sp>
        <p:nvSpPr>
          <p:cNvPr id="4" name="Footer Placeholder 3"/>
          <p:cNvSpPr>
            <a:spLocks noGrp="1"/>
          </p:cNvSpPr>
          <p:nvPr>
            <p:ph type="ftr" sz="quarter" idx="11"/>
          </p:nvPr>
        </p:nvSpPr>
        <p:spPr/>
        <p:txBody>
          <a:bodyPr/>
          <a:lstStyle/>
          <a:p>
            <a:r>
              <a:rPr lang="en-US"/>
              <a:t>CONGRESSIONAL APPORTIONMENT | </a:t>
            </a:r>
          </a:p>
        </p:txBody>
      </p:sp>
      <p:sp>
        <p:nvSpPr>
          <p:cNvPr id="5" name="Slide Number Placeholder 4"/>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204773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1E450-F73D-406D-912A-3C41740C01DB}" type="datetime1">
              <a:rPr lang="en-US" smtClean="0"/>
              <a:t>7/11/2019</a:t>
            </a:fld>
            <a:endParaRPr lang="en-US"/>
          </a:p>
        </p:txBody>
      </p:sp>
      <p:sp>
        <p:nvSpPr>
          <p:cNvPr id="3" name="Footer Placeholder 2"/>
          <p:cNvSpPr>
            <a:spLocks noGrp="1"/>
          </p:cNvSpPr>
          <p:nvPr>
            <p:ph type="ftr" sz="quarter" idx="11"/>
          </p:nvPr>
        </p:nvSpPr>
        <p:spPr/>
        <p:txBody>
          <a:bodyPr/>
          <a:lstStyle/>
          <a:p>
            <a:r>
              <a:rPr lang="en-US"/>
              <a:t>CONGRESSIONAL APPORTIONMENT | </a:t>
            </a:r>
          </a:p>
        </p:txBody>
      </p:sp>
      <p:sp>
        <p:nvSpPr>
          <p:cNvPr id="4" name="Slide Number Placeholder 3"/>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33506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9EFD7C-BF5C-425E-9D6D-CD6B89BB0CF9}" type="datetime1">
              <a:rPr lang="en-US" smtClean="0"/>
              <a:t>7/11/2019</a:t>
            </a:fld>
            <a:endParaRPr lang="en-US"/>
          </a:p>
        </p:txBody>
      </p:sp>
      <p:sp>
        <p:nvSpPr>
          <p:cNvPr id="6" name="Footer Placeholder 5"/>
          <p:cNvSpPr>
            <a:spLocks noGrp="1"/>
          </p:cNvSpPr>
          <p:nvPr>
            <p:ph type="ftr" sz="quarter" idx="11"/>
          </p:nvPr>
        </p:nvSpPr>
        <p:spPr/>
        <p:txBody>
          <a:bodyPr/>
          <a:lstStyle/>
          <a:p>
            <a:r>
              <a:rPr lang="en-US"/>
              <a:t>CONGRESSIONAL APPORTIONMENT | </a:t>
            </a:r>
          </a:p>
        </p:txBody>
      </p:sp>
      <p:sp>
        <p:nvSpPr>
          <p:cNvPr id="7" name="Slide Number Placeholder 6"/>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350900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B8FA80-DFCD-4E15-961E-0A761886E0C0}" type="datetime1">
              <a:rPr lang="en-US" smtClean="0"/>
              <a:t>7/11/2019</a:t>
            </a:fld>
            <a:endParaRPr lang="en-US"/>
          </a:p>
        </p:txBody>
      </p:sp>
      <p:sp>
        <p:nvSpPr>
          <p:cNvPr id="6" name="Footer Placeholder 5"/>
          <p:cNvSpPr>
            <a:spLocks noGrp="1"/>
          </p:cNvSpPr>
          <p:nvPr>
            <p:ph type="ftr" sz="quarter" idx="11"/>
          </p:nvPr>
        </p:nvSpPr>
        <p:spPr/>
        <p:txBody>
          <a:bodyPr/>
          <a:lstStyle/>
          <a:p>
            <a:r>
              <a:rPr lang="en-US"/>
              <a:t>CONGRESSIONAL APPORTIONMENT | </a:t>
            </a:r>
          </a:p>
        </p:txBody>
      </p:sp>
      <p:sp>
        <p:nvSpPr>
          <p:cNvPr id="7" name="Slide Number Placeholder 6"/>
          <p:cNvSpPr>
            <a:spLocks noGrp="1"/>
          </p:cNvSpPr>
          <p:nvPr>
            <p:ph type="sldNum" sz="quarter" idx="12"/>
          </p:nvPr>
        </p:nvSpPr>
        <p:spPr/>
        <p:txBody>
          <a:bodyPr/>
          <a:lstStyle/>
          <a:p>
            <a:fld id="{A36802C3-CF4D-4FAA-B64C-220005101F26}" type="slidenum">
              <a:rPr lang="en-US" smtClean="0"/>
              <a:t>‹#›</a:t>
            </a:fld>
            <a:endParaRPr lang="en-US"/>
          </a:p>
        </p:txBody>
      </p:sp>
    </p:spTree>
    <p:extLst>
      <p:ext uri="{BB962C8B-B14F-4D97-AF65-F5344CB8AC3E}">
        <p14:creationId xmlns:p14="http://schemas.microsoft.com/office/powerpoint/2010/main" val="356329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07FFC140-4EA5-463D-8C88-74BC9A08FEC2}" type="datetime1">
              <a:rPr lang="en-US" smtClean="0"/>
              <a:t>7/11/2019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t>CONGRESSIONAL APPORTIONMENT |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A36802C3-CF4D-4FAA-B64C-220005101F26}" type="slidenum">
              <a:rPr lang="en-US" smtClean="0"/>
              <a:pPr/>
              <a:t>‹#›</a:t>
            </a:fld>
            <a:endParaRPr lang="en-US" dirty="0"/>
          </a:p>
        </p:txBody>
      </p:sp>
    </p:spTree>
    <p:extLst>
      <p:ext uri="{BB962C8B-B14F-4D97-AF65-F5344CB8AC3E}">
        <p14:creationId xmlns:p14="http://schemas.microsoft.com/office/powerpoint/2010/main" val="145186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joey.logan#!/vizhome/Projected2020CongressionalApportionmentRevised/Sheet1?publish=ye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factfinder.census.gov/faces/tableservices/jsf/pages/productview.xhtml?pid=PEP_2017_PEPASR6H&amp;prodType=tabl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census.gov/population/apportionment/about/computing.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jrl362@drexel.edu"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mailto:stephanie.m.sullivan@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joey.logan#!/vizhome/Projected2020CongressionalApportionment/Projected2020CongressionalApportionment?publish=ye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lumMod val="75000"/>
                  </a:schemeClr>
                </a:solidFill>
              </a:rPr>
              <a:t>Congressional Apportionment Modeling</a:t>
            </a:r>
          </a:p>
        </p:txBody>
      </p:sp>
      <p:sp>
        <p:nvSpPr>
          <p:cNvPr id="3" name="Subtitle 2"/>
          <p:cNvSpPr>
            <a:spLocks noGrp="1"/>
          </p:cNvSpPr>
          <p:nvPr>
            <p:ph type="body" idx="1"/>
          </p:nvPr>
        </p:nvSpPr>
        <p:spPr/>
        <p:txBody>
          <a:bodyPr>
            <a:normAutofit/>
          </a:bodyPr>
          <a:lstStyle/>
          <a:p>
            <a:r>
              <a:rPr lang="en-US" dirty="0">
                <a:solidFill>
                  <a:schemeClr val="bg1"/>
                </a:solidFill>
              </a:rPr>
              <a:t>Joey Logan and Stephanie Sullivan</a:t>
            </a:r>
          </a:p>
          <a:p>
            <a:r>
              <a:rPr lang="en-US" dirty="0">
                <a:solidFill>
                  <a:schemeClr val="bg1"/>
                </a:solidFill>
              </a:rPr>
              <a:t>Data </a:t>
            </a:r>
            <a:r>
              <a:rPr lang="en-US" dirty="0" err="1">
                <a:solidFill>
                  <a:schemeClr val="bg1"/>
                </a:solidFill>
              </a:rPr>
              <a:t>Jawn</a:t>
            </a:r>
            <a:r>
              <a:rPr lang="en-US" dirty="0">
                <a:solidFill>
                  <a:schemeClr val="bg1"/>
                </a:solidFill>
              </a:rPr>
              <a:t> | Philadelphia, PA | June 12, 2019</a:t>
            </a:r>
          </a:p>
        </p:txBody>
      </p:sp>
    </p:spTree>
    <p:extLst>
      <p:ext uri="{BB962C8B-B14F-4D97-AF65-F5344CB8AC3E}">
        <p14:creationId xmlns:p14="http://schemas.microsoft.com/office/powerpoint/2010/main" val="889613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00871" y="2447857"/>
            <a:ext cx="10957320" cy="3938379"/>
            <a:chOff x="600871" y="2440966"/>
            <a:chExt cx="10957320" cy="3938379"/>
          </a:xfrm>
        </p:grpSpPr>
        <p:pic>
          <p:nvPicPr>
            <p:cNvPr id="8" name="Picture 7"/>
            <p:cNvPicPr>
              <a:picLocks noChangeAspect="1"/>
            </p:cNvPicPr>
            <p:nvPr/>
          </p:nvPicPr>
          <p:blipFill>
            <a:blip r:embed="rId3"/>
            <a:stretch>
              <a:fillRect/>
            </a:stretch>
          </p:blipFill>
          <p:spPr>
            <a:xfrm>
              <a:off x="600871" y="3012081"/>
              <a:ext cx="10957320" cy="3367264"/>
            </a:xfrm>
            <a:prstGeom prst="rect">
              <a:avLst/>
            </a:prstGeom>
          </p:spPr>
        </p:pic>
        <p:sp>
          <p:nvSpPr>
            <p:cNvPr id="9" name="TextBox 8"/>
            <p:cNvSpPr txBox="1"/>
            <p:nvPr/>
          </p:nvSpPr>
          <p:spPr>
            <a:xfrm>
              <a:off x="3802105" y="2440966"/>
              <a:ext cx="4862286" cy="584775"/>
            </a:xfrm>
            <a:prstGeom prst="rect">
              <a:avLst/>
            </a:prstGeom>
            <a:noFill/>
          </p:spPr>
          <p:txBody>
            <a:bodyPr wrap="square" rtlCol="0">
              <a:spAutoFit/>
            </a:bodyPr>
            <a:lstStyle/>
            <a:p>
              <a:pPr algn="ctr"/>
              <a:r>
                <a:rPr lang="en-US" sz="3200" dirty="0">
                  <a:solidFill>
                    <a:schemeClr val="bg1"/>
                  </a:solidFill>
                </a:rPr>
                <a:t>Losers</a:t>
              </a:r>
            </a:p>
          </p:txBody>
        </p:sp>
      </p:grpSp>
      <p:sp>
        <p:nvSpPr>
          <p:cNvPr id="2" name="Title 1"/>
          <p:cNvSpPr>
            <a:spLocks noGrp="1"/>
          </p:cNvSpPr>
          <p:nvPr>
            <p:ph type="title"/>
          </p:nvPr>
        </p:nvSpPr>
        <p:spPr/>
        <p:txBody>
          <a:bodyPr/>
          <a:lstStyle/>
          <a:p>
            <a:r>
              <a:rPr lang="en-US" dirty="0">
                <a:solidFill>
                  <a:schemeClr val="tx1">
                    <a:lumMod val="50000"/>
                    <a:lumOff val="50000"/>
                  </a:schemeClr>
                </a:solidFill>
              </a:rPr>
              <a:t>What about DC and Puerto Rico?</a:t>
            </a:r>
          </a:p>
        </p:txBody>
      </p:sp>
      <p:sp>
        <p:nvSpPr>
          <p:cNvPr id="3" name="Content Placeholder 2"/>
          <p:cNvSpPr>
            <a:spLocks noGrp="1"/>
          </p:cNvSpPr>
          <p:nvPr>
            <p:ph idx="1"/>
          </p:nvPr>
        </p:nvSpPr>
        <p:spPr/>
        <p:txBody>
          <a:bodyPr/>
          <a:lstStyle/>
          <a:p>
            <a:r>
              <a:rPr lang="en-US" dirty="0"/>
              <a:t>Adjust the number of available seats (385 to 383)</a:t>
            </a:r>
          </a:p>
        </p:txBody>
      </p:sp>
      <p:sp>
        <p:nvSpPr>
          <p:cNvPr id="4" name="Footer Placeholder 3"/>
          <p:cNvSpPr>
            <a:spLocks noGrp="1"/>
          </p:cNvSpPr>
          <p:nvPr>
            <p:ph type="ftr" sz="quarter" idx="11"/>
          </p:nvPr>
        </p:nvSpPr>
        <p:spPr/>
        <p:txBody>
          <a:bodyPr/>
          <a:lstStyle/>
          <a:p>
            <a:r>
              <a:rPr lang="en-US"/>
              <a:t>CONGRESSIONAL APPORTIONMENT | </a:t>
            </a:r>
            <a:fld id="{A36802C3-CF4D-4FAA-B64C-220005101F26}" type="slidenum">
              <a:rPr lang="en-US" smtClean="0"/>
              <a:pPr/>
              <a:t>10</a:t>
            </a:fld>
            <a:r>
              <a:rPr lang="en-US"/>
              <a:t> </a:t>
            </a:r>
            <a:endParaRPr lang="en-US" dirty="0"/>
          </a:p>
        </p:txBody>
      </p:sp>
      <p:grpSp>
        <p:nvGrpSpPr>
          <p:cNvPr id="7" name="Group 6"/>
          <p:cNvGrpSpPr/>
          <p:nvPr/>
        </p:nvGrpSpPr>
        <p:grpSpPr>
          <a:xfrm>
            <a:off x="600871" y="2447857"/>
            <a:ext cx="10957320" cy="3490211"/>
            <a:chOff x="600871" y="2447857"/>
            <a:chExt cx="10957320" cy="3490211"/>
          </a:xfrm>
        </p:grpSpPr>
        <p:pic>
          <p:nvPicPr>
            <p:cNvPr id="5" name="Picture 4"/>
            <p:cNvPicPr>
              <a:picLocks noChangeAspect="1"/>
            </p:cNvPicPr>
            <p:nvPr/>
          </p:nvPicPr>
          <p:blipFill>
            <a:blip r:embed="rId4"/>
            <a:stretch>
              <a:fillRect/>
            </a:stretch>
          </p:blipFill>
          <p:spPr>
            <a:xfrm>
              <a:off x="600871" y="3146742"/>
              <a:ext cx="10957320" cy="2791326"/>
            </a:xfrm>
            <a:prstGeom prst="rect">
              <a:avLst/>
            </a:prstGeom>
          </p:spPr>
        </p:pic>
        <p:sp>
          <p:nvSpPr>
            <p:cNvPr id="6" name="TextBox 5"/>
            <p:cNvSpPr txBox="1"/>
            <p:nvPr/>
          </p:nvSpPr>
          <p:spPr>
            <a:xfrm>
              <a:off x="3648388" y="2447857"/>
              <a:ext cx="4862286" cy="584775"/>
            </a:xfrm>
            <a:prstGeom prst="rect">
              <a:avLst/>
            </a:prstGeom>
            <a:noFill/>
          </p:spPr>
          <p:txBody>
            <a:bodyPr wrap="square" rtlCol="0">
              <a:spAutoFit/>
            </a:bodyPr>
            <a:lstStyle/>
            <a:p>
              <a:pPr algn="ctr"/>
              <a:r>
                <a:rPr lang="en-US" sz="3200" dirty="0">
                  <a:solidFill>
                    <a:schemeClr val="bg1"/>
                  </a:solidFill>
                </a:rPr>
                <a:t>Winners</a:t>
              </a:r>
            </a:p>
          </p:txBody>
        </p:sp>
      </p:grpSp>
    </p:spTree>
    <p:extLst>
      <p:ext uri="{BB962C8B-B14F-4D97-AF65-F5344CB8AC3E}">
        <p14:creationId xmlns:p14="http://schemas.microsoft.com/office/powerpoint/2010/main" val="417893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Congressional Workload, Revisited</a:t>
            </a:r>
          </a:p>
        </p:txBody>
      </p:sp>
      <p:sp>
        <p:nvSpPr>
          <p:cNvPr id="4" name="Footer Placeholder 3"/>
          <p:cNvSpPr>
            <a:spLocks noGrp="1"/>
          </p:cNvSpPr>
          <p:nvPr>
            <p:ph type="ftr" sz="quarter" idx="11"/>
          </p:nvPr>
        </p:nvSpPr>
        <p:spPr>
          <a:xfrm>
            <a:off x="4038600" y="6486976"/>
            <a:ext cx="4114800" cy="365125"/>
          </a:xfrm>
        </p:spPr>
        <p:txBody>
          <a:bodyPr/>
          <a:lstStyle/>
          <a:p>
            <a:r>
              <a:rPr lang="en-US" dirty="0"/>
              <a:t>CONGRESSIONAL APPORTIONMENT | </a:t>
            </a:r>
            <a:fld id="{A36802C3-CF4D-4FAA-B64C-220005101F26}" type="slidenum">
              <a:rPr lang="en-US" smtClean="0"/>
              <a:pPr/>
              <a:t>11</a:t>
            </a:fld>
            <a:r>
              <a:rPr lang="en-US" dirty="0"/>
              <a:t> </a:t>
            </a:r>
          </a:p>
        </p:txBody>
      </p:sp>
      <p:pic>
        <p:nvPicPr>
          <p:cNvPr id="5" name="Picture 4"/>
          <p:cNvPicPr>
            <a:picLocks noChangeAspect="1"/>
          </p:cNvPicPr>
          <p:nvPr/>
        </p:nvPicPr>
        <p:blipFill rotWithShape="1">
          <a:blip r:embed="rId3"/>
          <a:srcRect b="715"/>
          <a:stretch/>
        </p:blipFill>
        <p:spPr>
          <a:xfrm>
            <a:off x="1395412" y="1825625"/>
            <a:ext cx="9401175" cy="4662261"/>
          </a:xfrm>
          <a:prstGeom prst="rect">
            <a:avLst/>
          </a:prstGeom>
        </p:spPr>
      </p:pic>
      <p:cxnSp>
        <p:nvCxnSpPr>
          <p:cNvPr id="6" name="Straight Connector 5"/>
          <p:cNvCxnSpPr/>
          <p:nvPr/>
        </p:nvCxnSpPr>
        <p:spPr>
          <a:xfrm flipV="1">
            <a:off x="5660571" y="1913617"/>
            <a:ext cx="9167" cy="34711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59459" y="2077978"/>
            <a:ext cx="2101516" cy="369332"/>
          </a:xfrm>
          <a:prstGeom prst="rect">
            <a:avLst/>
          </a:prstGeom>
          <a:noFill/>
        </p:spPr>
        <p:txBody>
          <a:bodyPr wrap="square" rtlCol="0">
            <a:spAutoFit/>
          </a:bodyPr>
          <a:lstStyle/>
          <a:p>
            <a:pPr algn="ctr"/>
            <a:r>
              <a:rPr lang="en-US" b="1" dirty="0">
                <a:solidFill>
                  <a:srgbClr val="FF0000"/>
                </a:solidFill>
              </a:rPr>
              <a:t>Rep Gains</a:t>
            </a:r>
          </a:p>
        </p:txBody>
      </p:sp>
      <p:sp>
        <p:nvSpPr>
          <p:cNvPr id="8" name="TextBox 7"/>
          <p:cNvSpPr txBox="1"/>
          <p:nvPr/>
        </p:nvSpPr>
        <p:spPr>
          <a:xfrm>
            <a:off x="7224373" y="2077978"/>
            <a:ext cx="2101516" cy="369332"/>
          </a:xfrm>
          <a:prstGeom prst="rect">
            <a:avLst/>
          </a:prstGeom>
          <a:noFill/>
        </p:spPr>
        <p:txBody>
          <a:bodyPr wrap="square" rtlCol="0">
            <a:spAutoFit/>
          </a:bodyPr>
          <a:lstStyle/>
          <a:p>
            <a:pPr algn="ctr"/>
            <a:r>
              <a:rPr lang="en-US" b="1" dirty="0">
                <a:solidFill>
                  <a:srgbClr val="FF0000"/>
                </a:solidFill>
              </a:rPr>
              <a:t>Rep Losses</a:t>
            </a:r>
          </a:p>
        </p:txBody>
      </p:sp>
    </p:spTree>
    <p:extLst>
      <p:ext uri="{BB962C8B-B14F-4D97-AF65-F5344CB8AC3E}">
        <p14:creationId xmlns:p14="http://schemas.microsoft.com/office/powerpoint/2010/main" val="2731077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3"/>
            <a:extLst>
              <a:ext uri="{FF2B5EF4-FFF2-40B4-BE49-F238E27FC236}">
                <a16:creationId xmlns:a16="http://schemas.microsoft.com/office/drawing/2014/main" id="{9B8C97A8-8C25-4F2F-8D85-0CC5A814CBE5}"/>
              </a:ext>
            </a:extLst>
          </p:cNvPr>
          <p:cNvPicPr>
            <a:picLocks noChangeAspect="1"/>
          </p:cNvPicPr>
          <p:nvPr/>
        </p:nvPicPr>
        <p:blipFill rotWithShape="1">
          <a:blip r:embed="rId4"/>
          <a:srcRect l="221" t="278" r="221" b="7593"/>
          <a:stretch/>
        </p:blipFill>
        <p:spPr>
          <a:xfrm>
            <a:off x="582795" y="295275"/>
            <a:ext cx="11026410" cy="5842000"/>
          </a:xfrm>
          <a:prstGeom prst="rect">
            <a:avLst/>
          </a:prstGeom>
        </p:spPr>
      </p:pic>
      <p:sp>
        <p:nvSpPr>
          <p:cNvPr id="4" name="Footer Placeholder 3"/>
          <p:cNvSpPr>
            <a:spLocks noGrp="1"/>
          </p:cNvSpPr>
          <p:nvPr>
            <p:ph type="ftr" sz="quarter" idx="4294967295"/>
          </p:nvPr>
        </p:nvSpPr>
        <p:spPr>
          <a:xfrm>
            <a:off x="4038600" y="6356350"/>
            <a:ext cx="4114800" cy="365125"/>
          </a:xfrm>
        </p:spPr>
        <p:txBody>
          <a:bodyPr/>
          <a:lstStyle/>
          <a:p>
            <a:r>
              <a:rPr lang="en-US" dirty="0">
                <a:solidFill>
                  <a:schemeClr val="bg1">
                    <a:lumMod val="65000"/>
                  </a:schemeClr>
                </a:solidFill>
              </a:rPr>
              <a:t>CONGRESSIONAL APPORTIONMENT | </a:t>
            </a:r>
            <a:fld id="{A36802C3-CF4D-4FAA-B64C-220005101F26}" type="slidenum">
              <a:rPr lang="en-US" smtClean="0">
                <a:solidFill>
                  <a:schemeClr val="bg1">
                    <a:lumMod val="65000"/>
                  </a:schemeClr>
                </a:solidFill>
              </a:rPr>
              <a:pPr/>
              <a:t>12</a:t>
            </a:fld>
            <a:r>
              <a:rPr lang="en-US" dirty="0">
                <a:solidFill>
                  <a:schemeClr val="bg1">
                    <a:lumMod val="65000"/>
                  </a:schemeClr>
                </a:solidFill>
              </a:rPr>
              <a:t> </a:t>
            </a:r>
          </a:p>
        </p:txBody>
      </p:sp>
    </p:spTree>
    <p:extLst>
      <p:ext uri="{BB962C8B-B14F-4D97-AF65-F5344CB8AC3E}">
        <p14:creationId xmlns:p14="http://schemas.microsoft.com/office/powerpoint/2010/main" val="21555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Sources</a:t>
            </a:r>
          </a:p>
        </p:txBody>
      </p:sp>
      <p:sp>
        <p:nvSpPr>
          <p:cNvPr id="3" name="Content Placeholder 2"/>
          <p:cNvSpPr>
            <a:spLocks noGrp="1"/>
          </p:cNvSpPr>
          <p:nvPr>
            <p:ph idx="1"/>
          </p:nvPr>
        </p:nvSpPr>
        <p:spPr/>
        <p:txBody>
          <a:bodyPr>
            <a:normAutofit/>
          </a:bodyPr>
          <a:lstStyle/>
          <a:p>
            <a:pPr marL="514350" indent="-514350">
              <a:buFont typeface="Arial" panose="020B0604020202020204" pitchFamily="34" charset="0"/>
              <a:buAutoNum type="arabicPeriod"/>
            </a:pPr>
            <a:r>
              <a:rPr lang="en-US" dirty="0"/>
              <a:t>U.S. Census Bureau. (2018). </a:t>
            </a:r>
            <a:r>
              <a:rPr lang="en-US" i="1" dirty="0"/>
              <a:t>Annual Estimates of the Resident Population by Sex, Age, Race, and Hispanic Origin for the United States and States: April 1, 2010 to July 1, 2017 </a:t>
            </a:r>
            <a:r>
              <a:rPr lang="en-US" dirty="0"/>
              <a:t>[Data set]. Retrieved from: </a:t>
            </a:r>
            <a:r>
              <a:rPr lang="en-US" dirty="0">
                <a:hlinkClick r:id="rId3"/>
              </a:rPr>
              <a:t>https://factfinder.census.gov/faces/tableservices/jsf/pages/productview.xhtml?pid=PEP_2017_PEPASR6H&amp;prodType=table</a:t>
            </a:r>
            <a:endParaRPr lang="en-US" dirty="0"/>
          </a:p>
          <a:p>
            <a:pPr marL="514350" indent="-514350">
              <a:buFont typeface="Arial" panose="020B0604020202020204" pitchFamily="34" charset="0"/>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U.S. Census Bureau. (</a:t>
            </a:r>
            <a:r>
              <a:rPr lang="en-US" altLang="en-US" dirty="0" err="1">
                <a:latin typeface="Calibri" panose="020F0502020204030204" pitchFamily="34" charset="0"/>
                <a:ea typeface="Calibri" panose="020F0502020204030204" pitchFamily="34" charset="0"/>
                <a:cs typeface="Times New Roman" panose="02020603050405020304" pitchFamily="18" charset="0"/>
              </a:rPr>
              <a:t>n.d.</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i="1" dirty="0">
                <a:latin typeface="Calibri" panose="020F0502020204030204" pitchFamily="34" charset="0"/>
                <a:ea typeface="Calibri" panose="020F0502020204030204" pitchFamily="34" charset="0"/>
                <a:cs typeface="Times New Roman" panose="02020603050405020304" pitchFamily="18" charset="0"/>
              </a:rPr>
              <a:t>Computing Apportionment</a:t>
            </a:r>
            <a:r>
              <a:rPr lang="en-US" altLang="en-US" dirty="0">
                <a:latin typeface="Calibri" panose="020F0502020204030204" pitchFamily="34" charset="0"/>
                <a:ea typeface="Calibri" panose="020F0502020204030204" pitchFamily="34" charset="0"/>
                <a:cs typeface="Times New Roman" panose="02020603050405020304" pitchFamily="18" charset="0"/>
              </a:rPr>
              <a:t>. Retrieved from Congressional Apportionment: </a:t>
            </a:r>
            <a:r>
              <a:rPr lang="en-US" altLang="en-US" dirty="0">
                <a:latin typeface="Calibri" panose="020F0502020204030204" pitchFamily="34" charset="0"/>
                <a:ea typeface="Calibri" panose="020F0502020204030204" pitchFamily="34" charset="0"/>
                <a:cs typeface="Times New Roman" panose="02020603050405020304" pitchFamily="18" charset="0"/>
                <a:hlinkClick r:id="rId4"/>
              </a:rPr>
              <a:t>https://www.census.gov/population/apportionment/about/computing.html</a:t>
            </a:r>
            <a:r>
              <a:rPr lang="en-US" altLang="en-US" dirty="0">
                <a:latin typeface="Calibri" panose="020F0502020204030204" pitchFamily="34" charset="0"/>
                <a:ea typeface="Calibri" panose="020F0502020204030204" pitchFamily="34" charset="0"/>
                <a:cs typeface="Times New Roman" panose="02020603050405020304" pitchFamily="18" charset="0"/>
              </a:rPr>
              <a:t> </a:t>
            </a:r>
            <a:endParaRPr lang="en-US" altLang="en-US" dirty="0"/>
          </a:p>
          <a:p>
            <a:pPr marL="514350" indent="-514350">
              <a:buFont typeface="Arial" panose="020B0604020202020204" pitchFamily="34" charset="0"/>
              <a:buAutoNum type="arabicPeriod"/>
            </a:pPr>
            <a:endParaRPr lang="en-US" dirty="0"/>
          </a:p>
        </p:txBody>
      </p:sp>
      <p:sp>
        <p:nvSpPr>
          <p:cNvPr id="5" name="Footer Placeholder 4"/>
          <p:cNvSpPr>
            <a:spLocks noGrp="1"/>
          </p:cNvSpPr>
          <p:nvPr>
            <p:ph type="ftr" sz="quarter" idx="11"/>
          </p:nvPr>
        </p:nvSpPr>
        <p:spPr/>
        <p:txBody>
          <a:bodyPr/>
          <a:lstStyle/>
          <a:p>
            <a:r>
              <a:rPr lang="en-US" dirty="0"/>
              <a:t>CONGRESSIONAL APPORTIONMENT | </a:t>
            </a:r>
            <a:fld id="{3222C152-E70A-4275-9C3A-7EC02D5FC90E}" type="slidenum">
              <a:rPr lang="en-US" smtClean="0"/>
              <a:t>13</a:t>
            </a:fld>
            <a:endParaRPr lang="en-US" dirty="0"/>
          </a:p>
        </p:txBody>
      </p:sp>
    </p:spTree>
    <p:extLst>
      <p:ext uri="{BB962C8B-B14F-4D97-AF65-F5344CB8AC3E}">
        <p14:creationId xmlns:p14="http://schemas.microsoft.com/office/powerpoint/2010/main" val="245261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Questions?</a:t>
            </a:r>
          </a:p>
        </p:txBody>
      </p:sp>
      <p:sp>
        <p:nvSpPr>
          <p:cNvPr id="5" name="Subtitle 4"/>
          <p:cNvSpPr>
            <a:spLocks noGrp="1"/>
          </p:cNvSpPr>
          <p:nvPr>
            <p:ph type="subTitle" idx="1"/>
          </p:nvPr>
        </p:nvSpPr>
        <p:spPr/>
        <p:txBody>
          <a:bodyPr/>
          <a:lstStyle/>
          <a:p>
            <a:endParaRPr lang="en-US" dirty="0"/>
          </a:p>
          <a:p>
            <a:r>
              <a:rPr lang="en-US" dirty="0"/>
              <a:t>Joey Logan – </a:t>
            </a:r>
            <a:r>
              <a:rPr lang="en-US" dirty="0">
                <a:hlinkClick r:id="rId3"/>
              </a:rPr>
              <a:t>jrl362@drexel.edu</a:t>
            </a:r>
            <a:r>
              <a:rPr lang="en-US" dirty="0"/>
              <a:t> </a:t>
            </a:r>
          </a:p>
          <a:p>
            <a:r>
              <a:rPr lang="en-US" dirty="0"/>
              <a:t>Stephanie Sullivan – </a:t>
            </a:r>
            <a:r>
              <a:rPr lang="en-US" dirty="0">
                <a:hlinkClick r:id="rId4"/>
              </a:rPr>
              <a:t>stephanie.m.sullivan@gmail.com</a:t>
            </a:r>
            <a:r>
              <a:rPr lang="en-US" dirty="0"/>
              <a:t> </a:t>
            </a:r>
          </a:p>
        </p:txBody>
      </p:sp>
    </p:spTree>
    <p:extLst>
      <p:ext uri="{BB962C8B-B14F-4D97-AF65-F5344CB8AC3E}">
        <p14:creationId xmlns:p14="http://schemas.microsoft.com/office/powerpoint/2010/main" val="63041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Objectives</a:t>
            </a:r>
          </a:p>
        </p:txBody>
      </p:sp>
      <p:sp>
        <p:nvSpPr>
          <p:cNvPr id="3" name="Content Placeholder 2"/>
          <p:cNvSpPr>
            <a:spLocks noGrp="1"/>
          </p:cNvSpPr>
          <p:nvPr>
            <p:ph idx="1"/>
          </p:nvPr>
        </p:nvSpPr>
        <p:spPr>
          <a:xfrm>
            <a:off x="838199" y="1825625"/>
            <a:ext cx="10748963" cy="4351338"/>
          </a:xfrm>
          <a:ln>
            <a:noFill/>
          </a:ln>
        </p:spPr>
        <p:txBody>
          <a:bodyPr/>
          <a:lstStyle/>
          <a:p>
            <a:r>
              <a:rPr lang="en-US" dirty="0"/>
              <a:t>Develop a projection of 2020 population data by state using published United States Census Bureau population data</a:t>
            </a:r>
            <a:r>
              <a:rPr lang="en-US" baseline="30000" dirty="0"/>
              <a:t>1</a:t>
            </a:r>
            <a:endParaRPr lang="en-US" dirty="0"/>
          </a:p>
          <a:p>
            <a:r>
              <a:rPr lang="en-US" dirty="0"/>
              <a:t>Identify states projected to lose or gain congressional seats using Congressional apportionment formula</a:t>
            </a:r>
            <a:r>
              <a:rPr lang="en-US" baseline="30000" dirty="0"/>
              <a:t>2</a:t>
            </a:r>
          </a:p>
          <a:p>
            <a:r>
              <a:rPr lang="en-US" dirty="0"/>
              <a:t>Calculate impact on state representative workload</a:t>
            </a:r>
          </a:p>
          <a:p>
            <a:r>
              <a:rPr lang="en-US" dirty="0"/>
              <a:t>Adjust apportionment model to include DC and Puerto Rico statehood </a:t>
            </a:r>
          </a:p>
          <a:p>
            <a:r>
              <a:rPr lang="en-US" dirty="0"/>
              <a:t>Create interactive maps to showcase findings for broad consumption </a:t>
            </a:r>
          </a:p>
        </p:txBody>
      </p:sp>
      <p:sp>
        <p:nvSpPr>
          <p:cNvPr id="5" name="Footer Placeholder 4"/>
          <p:cNvSpPr>
            <a:spLocks noGrp="1"/>
          </p:cNvSpPr>
          <p:nvPr>
            <p:ph type="ftr" sz="quarter" idx="11"/>
          </p:nvPr>
        </p:nvSpPr>
        <p:spPr/>
        <p:txBody>
          <a:bodyPr/>
          <a:lstStyle/>
          <a:p>
            <a:r>
              <a:rPr lang="en-US" dirty="0"/>
              <a:t>CONGRESSIONAL APPORTIONMENT | 2</a:t>
            </a:r>
          </a:p>
        </p:txBody>
      </p:sp>
    </p:spTree>
    <p:extLst>
      <p:ext uri="{BB962C8B-B14F-4D97-AF65-F5344CB8AC3E}">
        <p14:creationId xmlns:p14="http://schemas.microsoft.com/office/powerpoint/2010/main" val="1486761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lumOff val="50000"/>
                  </a:schemeClr>
                </a:solidFill>
              </a:rPr>
              <a:t>Population Projections</a:t>
            </a:r>
          </a:p>
        </p:txBody>
      </p:sp>
      <p:sp>
        <p:nvSpPr>
          <p:cNvPr id="6" name="Content Placeholder 5"/>
          <p:cNvSpPr>
            <a:spLocks noGrp="1"/>
          </p:cNvSpPr>
          <p:nvPr>
            <p:ph sz="half" idx="1"/>
          </p:nvPr>
        </p:nvSpPr>
        <p:spPr>
          <a:xfrm>
            <a:off x="420688" y="1886778"/>
            <a:ext cx="4012163" cy="4351338"/>
          </a:xfrm>
        </p:spPr>
        <p:txBody>
          <a:bodyPr>
            <a:normAutofit/>
          </a:bodyPr>
          <a:lstStyle/>
          <a:p>
            <a:r>
              <a:rPr lang="en-US" sz="2400" dirty="0"/>
              <a:t>Calculated:</a:t>
            </a:r>
          </a:p>
          <a:p>
            <a:pPr lvl="1"/>
            <a:r>
              <a:rPr lang="en-US" sz="2000" dirty="0"/>
              <a:t>Gross population for each state for 2018, 2019, 2020</a:t>
            </a:r>
          </a:p>
          <a:p>
            <a:pPr lvl="2"/>
            <a:r>
              <a:rPr lang="en-US" sz="1600" dirty="0"/>
              <a:t>Linear Regression</a:t>
            </a:r>
          </a:p>
          <a:p>
            <a:pPr lvl="1"/>
            <a:r>
              <a:rPr lang="en-US" sz="2000" dirty="0"/>
              <a:t>Relative population change between years</a:t>
            </a:r>
          </a:p>
          <a:p>
            <a:pPr lvl="1"/>
            <a:r>
              <a:rPr lang="en-US" sz="2000" dirty="0"/>
              <a:t>Population change between 2010 and 2020</a:t>
            </a:r>
          </a:p>
        </p:txBody>
      </p:sp>
      <p:sp>
        <p:nvSpPr>
          <p:cNvPr id="5" name="Footer Placeholder 4"/>
          <p:cNvSpPr>
            <a:spLocks noGrp="1"/>
          </p:cNvSpPr>
          <p:nvPr>
            <p:ph type="ftr" sz="quarter" idx="11"/>
          </p:nvPr>
        </p:nvSpPr>
        <p:spPr/>
        <p:txBody>
          <a:bodyPr/>
          <a:lstStyle/>
          <a:p>
            <a:r>
              <a:rPr lang="en-US" b="0" dirty="0"/>
              <a:t>CONGRESSIONAL APPORTIONMENT | 3</a:t>
            </a:r>
          </a:p>
        </p:txBody>
      </p:sp>
      <p:pic>
        <p:nvPicPr>
          <p:cNvPr id="3" name="Picture 2"/>
          <p:cNvPicPr>
            <a:picLocks noChangeAspect="1"/>
          </p:cNvPicPr>
          <p:nvPr/>
        </p:nvPicPr>
        <p:blipFill>
          <a:blip r:embed="rId3"/>
          <a:stretch>
            <a:fillRect/>
          </a:stretch>
        </p:blipFill>
        <p:spPr>
          <a:xfrm>
            <a:off x="4704596" y="2138397"/>
            <a:ext cx="7229475" cy="3790950"/>
          </a:xfrm>
          <a:prstGeom prst="rect">
            <a:avLst/>
          </a:prstGeom>
        </p:spPr>
      </p:pic>
      <p:pic>
        <p:nvPicPr>
          <p:cNvPr id="8" name="Picture 7"/>
          <p:cNvPicPr>
            <a:picLocks noChangeAspect="1"/>
          </p:cNvPicPr>
          <p:nvPr/>
        </p:nvPicPr>
        <p:blipFill>
          <a:blip r:embed="rId4"/>
          <a:stretch>
            <a:fillRect/>
          </a:stretch>
        </p:blipFill>
        <p:spPr>
          <a:xfrm>
            <a:off x="4695072" y="2195547"/>
            <a:ext cx="7248525" cy="3733800"/>
          </a:xfrm>
          <a:prstGeom prst="rect">
            <a:avLst/>
          </a:prstGeom>
        </p:spPr>
      </p:pic>
    </p:spTree>
    <p:extLst>
      <p:ext uri="{BB962C8B-B14F-4D97-AF65-F5344CB8AC3E}">
        <p14:creationId xmlns:p14="http://schemas.microsoft.com/office/powerpoint/2010/main" val="142599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lumOff val="50000"/>
                  </a:schemeClr>
                </a:solidFill>
              </a:rPr>
              <a:t>What is Congressional Apportionment?</a:t>
            </a:r>
          </a:p>
        </p:txBody>
      </p:sp>
      <p:sp>
        <p:nvSpPr>
          <p:cNvPr id="3" name="Content Placeholder 2"/>
          <p:cNvSpPr>
            <a:spLocks noGrp="1"/>
          </p:cNvSpPr>
          <p:nvPr>
            <p:ph sz="half" idx="1"/>
          </p:nvPr>
        </p:nvSpPr>
        <p:spPr/>
        <p:txBody>
          <a:bodyPr/>
          <a:lstStyle/>
          <a:p>
            <a:r>
              <a:rPr lang="en-US" dirty="0"/>
              <a:t>Seat assignments in House of Representatives based on state population</a:t>
            </a:r>
          </a:p>
          <a:p>
            <a:pPr lvl="1"/>
            <a:r>
              <a:rPr lang="en-US" dirty="0"/>
              <a:t>Each state allotted a minimum of one representative</a:t>
            </a:r>
          </a:p>
          <a:p>
            <a:r>
              <a:rPr lang="en-US" dirty="0"/>
              <a:t>Congressional apportionment is the calculation of congressional seat assignments for each state based on decennial population data</a:t>
            </a:r>
          </a:p>
        </p:txBody>
      </p:sp>
      <p:sp>
        <p:nvSpPr>
          <p:cNvPr id="4" name="Footer Placeholder 3"/>
          <p:cNvSpPr>
            <a:spLocks noGrp="1"/>
          </p:cNvSpPr>
          <p:nvPr>
            <p:ph type="ftr" sz="quarter" idx="11"/>
          </p:nvPr>
        </p:nvSpPr>
        <p:spPr/>
        <p:txBody>
          <a:bodyPr/>
          <a:lstStyle/>
          <a:p>
            <a:r>
              <a:rPr lang="en-US" b="0"/>
              <a:t>CONGRESSIONAL APPORTIONMENT | </a:t>
            </a:r>
            <a:fld id="{A36802C3-CF4D-4FAA-B64C-220005101F26}" type="slidenum">
              <a:rPr lang="en-US" b="0" smtClean="0"/>
              <a:pPr/>
              <a:t>4</a:t>
            </a:fld>
            <a:r>
              <a:rPr lang="en-US" b="0"/>
              <a:t> </a:t>
            </a:r>
            <a:endParaRPr lang="en-US" b="0" dirty="0"/>
          </a:p>
        </p:txBody>
      </p:sp>
      <mc:AlternateContent xmlns:mc="http://schemas.openxmlformats.org/markup-compatibility/2006" xmlns:a14="http://schemas.microsoft.com/office/drawing/2010/main">
        <mc:Choice Requires="a14">
          <p:sp>
            <p:nvSpPr>
              <p:cNvPr id="6" name="TextBox 5"/>
              <p:cNvSpPr txBox="1"/>
              <p:nvPr/>
            </p:nvSpPr>
            <p:spPr>
              <a:xfrm>
                <a:off x="7322341" y="2118958"/>
                <a:ext cx="3783991" cy="12697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bg1">
                                  <a:lumMod val="85000"/>
                                </a:schemeClr>
                              </a:solidFill>
                              <a:latin typeface="Cambria Math" panose="02040503050406030204" pitchFamily="18" charset="0"/>
                            </a:rPr>
                          </m:ctrlPr>
                        </m:sSubPr>
                        <m:e>
                          <m:r>
                            <a:rPr lang="en-US" sz="3600" b="1" i="1" smtClean="0">
                              <a:solidFill>
                                <a:schemeClr val="bg1">
                                  <a:lumMod val="85000"/>
                                </a:schemeClr>
                              </a:solidFill>
                              <a:latin typeface="Cambria Math" panose="02040503050406030204" pitchFamily="18" charset="0"/>
                            </a:rPr>
                            <m:t>𝑨</m:t>
                          </m:r>
                        </m:e>
                        <m:sub>
                          <m:r>
                            <a:rPr lang="en-US" sz="3600" b="1" i="1" smtClean="0">
                              <a:solidFill>
                                <a:schemeClr val="bg1">
                                  <a:lumMod val="85000"/>
                                </a:schemeClr>
                              </a:solidFill>
                              <a:latin typeface="Cambria Math" panose="02040503050406030204" pitchFamily="18" charset="0"/>
                            </a:rPr>
                            <m:t>𝒏</m:t>
                          </m:r>
                        </m:sub>
                      </m:sSub>
                      <m:r>
                        <a:rPr lang="en-US" sz="3600" b="1" i="1" smtClean="0">
                          <a:solidFill>
                            <a:schemeClr val="bg1">
                              <a:lumMod val="85000"/>
                            </a:schemeClr>
                          </a:solidFill>
                          <a:latin typeface="Cambria Math" panose="02040503050406030204" pitchFamily="18" charset="0"/>
                        </a:rPr>
                        <m:t>=</m:t>
                      </m:r>
                      <m:f>
                        <m:fPr>
                          <m:ctrlPr>
                            <a:rPr lang="en-US" sz="3600" b="1" i="1" smtClean="0">
                              <a:solidFill>
                                <a:schemeClr val="bg1">
                                  <a:lumMod val="85000"/>
                                </a:schemeClr>
                              </a:solidFill>
                              <a:latin typeface="Cambria Math" panose="02040503050406030204" pitchFamily="18" charset="0"/>
                            </a:rPr>
                          </m:ctrlPr>
                        </m:fPr>
                        <m:num>
                          <m:r>
                            <a:rPr lang="en-US" sz="3600" b="1" i="1" smtClean="0">
                              <a:solidFill>
                                <a:schemeClr val="bg1">
                                  <a:lumMod val="85000"/>
                                </a:schemeClr>
                              </a:solidFill>
                              <a:latin typeface="Cambria Math" panose="02040503050406030204" pitchFamily="18" charset="0"/>
                            </a:rPr>
                            <m:t>𝑷</m:t>
                          </m:r>
                        </m:num>
                        <m:den>
                          <m:rad>
                            <m:radPr>
                              <m:degHide m:val="on"/>
                              <m:ctrlPr>
                                <a:rPr lang="en-US" sz="3600" b="1" i="1" smtClean="0">
                                  <a:solidFill>
                                    <a:schemeClr val="bg1">
                                      <a:lumMod val="85000"/>
                                    </a:schemeClr>
                                  </a:solidFill>
                                  <a:latin typeface="Cambria Math" panose="02040503050406030204" pitchFamily="18" charset="0"/>
                                </a:rPr>
                              </m:ctrlPr>
                            </m:radPr>
                            <m:deg/>
                            <m:e>
                              <m:r>
                                <a:rPr lang="en-US" sz="3600" b="1" i="1" smtClean="0">
                                  <a:solidFill>
                                    <a:schemeClr val="bg1">
                                      <a:lumMod val="85000"/>
                                    </a:schemeClr>
                                  </a:solidFill>
                                  <a:latin typeface="Cambria Math" panose="02040503050406030204" pitchFamily="18" charset="0"/>
                                </a:rPr>
                                <m:t>𝒏</m:t>
                              </m:r>
                              <m:r>
                                <a:rPr lang="en-US" sz="3600" b="1" i="1" smtClean="0">
                                  <a:solidFill>
                                    <a:schemeClr val="bg1">
                                      <a:lumMod val="85000"/>
                                    </a:schemeClr>
                                  </a:solidFill>
                                  <a:latin typeface="Cambria Math" panose="02040503050406030204" pitchFamily="18" charset="0"/>
                                </a:rPr>
                                <m:t>(</m:t>
                              </m:r>
                              <m:r>
                                <a:rPr lang="en-US" sz="3600" b="1" i="1" smtClean="0">
                                  <a:solidFill>
                                    <a:schemeClr val="bg1">
                                      <a:lumMod val="85000"/>
                                    </a:schemeClr>
                                  </a:solidFill>
                                  <a:latin typeface="Cambria Math" panose="02040503050406030204" pitchFamily="18" charset="0"/>
                                </a:rPr>
                                <m:t>𝒏</m:t>
                              </m:r>
                              <m:r>
                                <a:rPr lang="en-US" sz="3600" b="1" i="1" smtClean="0">
                                  <a:solidFill>
                                    <a:schemeClr val="bg1">
                                      <a:lumMod val="85000"/>
                                    </a:schemeClr>
                                  </a:solidFill>
                                  <a:latin typeface="Cambria Math" panose="02040503050406030204" pitchFamily="18" charset="0"/>
                                </a:rPr>
                                <m:t>+</m:t>
                              </m:r>
                              <m:r>
                                <a:rPr lang="en-US" sz="3600" b="1" i="1" smtClean="0">
                                  <a:solidFill>
                                    <a:schemeClr val="bg1">
                                      <a:lumMod val="85000"/>
                                    </a:schemeClr>
                                  </a:solidFill>
                                  <a:latin typeface="Cambria Math" panose="02040503050406030204" pitchFamily="18" charset="0"/>
                                </a:rPr>
                                <m:t>𝟏</m:t>
                              </m:r>
                              <m:r>
                                <a:rPr lang="en-US" sz="3600" b="1" i="1" smtClean="0">
                                  <a:solidFill>
                                    <a:schemeClr val="bg1">
                                      <a:lumMod val="85000"/>
                                    </a:schemeClr>
                                  </a:solidFill>
                                  <a:latin typeface="Cambria Math" panose="02040503050406030204" pitchFamily="18" charset="0"/>
                                </a:rPr>
                                <m:t>)</m:t>
                              </m:r>
                            </m:e>
                          </m:rad>
                        </m:den>
                      </m:f>
                    </m:oMath>
                  </m:oMathPara>
                </a14:m>
                <a:endParaRPr lang="en-US" sz="3600" b="1" dirty="0">
                  <a:solidFill>
                    <a:schemeClr val="bg1">
                      <a:lumMod val="85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322341" y="2118958"/>
                <a:ext cx="3783991" cy="1269707"/>
              </a:xfrm>
              <a:prstGeom prst="rect">
                <a:avLst/>
              </a:prstGeom>
              <a:blipFill>
                <a:blip r:embed="rId3"/>
                <a:stretch>
                  <a:fillRect/>
                </a:stretch>
              </a:blipFill>
            </p:spPr>
            <p:txBody>
              <a:bodyPr/>
              <a:lstStyle/>
              <a:p>
                <a:r>
                  <a:rPr lang="en-US">
                    <a:noFill/>
                  </a:rPr>
                  <a:t> </a:t>
                </a:r>
              </a:p>
            </p:txBody>
          </p:sp>
        </mc:Fallback>
      </mc:AlternateContent>
      <p:sp>
        <p:nvSpPr>
          <p:cNvPr id="7" name="Content Placeholder 2"/>
          <p:cNvSpPr txBox="1">
            <a:spLocks/>
          </p:cNvSpPr>
          <p:nvPr/>
        </p:nvSpPr>
        <p:spPr>
          <a:xfrm>
            <a:off x="7322341" y="3842446"/>
            <a:ext cx="4362450" cy="1631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P = state population</a:t>
            </a:r>
          </a:p>
          <a:p>
            <a:pPr marL="0" indent="0" algn="ctr">
              <a:buNone/>
            </a:pPr>
            <a:r>
              <a:rPr lang="en-US" sz="2000" dirty="0"/>
              <a:t>n = number of senators assigned</a:t>
            </a:r>
          </a:p>
          <a:p>
            <a:pPr marL="0" indent="0" algn="ctr">
              <a:buNone/>
            </a:pPr>
            <a:r>
              <a:rPr lang="en-US" sz="2000" dirty="0"/>
              <a:t>A = apportionment priority value</a:t>
            </a:r>
          </a:p>
        </p:txBody>
      </p:sp>
    </p:spTree>
    <p:extLst>
      <p:ext uri="{BB962C8B-B14F-4D97-AF65-F5344CB8AC3E}">
        <p14:creationId xmlns:p14="http://schemas.microsoft.com/office/powerpoint/2010/main" val="2025556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267094" y="4055812"/>
            <a:ext cx="11657812" cy="1642558"/>
          </a:xfrm>
          <a:prstGeom prst="rect">
            <a:avLst/>
          </a:prstGeom>
        </p:spPr>
      </p:pic>
      <p:pic>
        <p:nvPicPr>
          <p:cNvPr id="17" name="Picture 16"/>
          <p:cNvPicPr>
            <a:picLocks noChangeAspect="1"/>
          </p:cNvPicPr>
          <p:nvPr/>
        </p:nvPicPr>
        <p:blipFill>
          <a:blip r:embed="rId4"/>
          <a:stretch>
            <a:fillRect/>
          </a:stretch>
        </p:blipFill>
        <p:spPr>
          <a:xfrm>
            <a:off x="3306869" y="3689684"/>
            <a:ext cx="5578262" cy="2427704"/>
          </a:xfrm>
          <a:prstGeom prst="rect">
            <a:avLst/>
          </a:prstGeom>
        </p:spPr>
      </p:pic>
      <p:sp>
        <p:nvSpPr>
          <p:cNvPr id="2" name="Title 1"/>
          <p:cNvSpPr>
            <a:spLocks noGrp="1"/>
          </p:cNvSpPr>
          <p:nvPr>
            <p:ph type="title"/>
          </p:nvPr>
        </p:nvSpPr>
        <p:spPr/>
        <p:txBody>
          <a:bodyPr/>
          <a:lstStyle/>
          <a:p>
            <a:r>
              <a:rPr lang="en-US" dirty="0">
                <a:solidFill>
                  <a:schemeClr val="tx1">
                    <a:lumMod val="50000"/>
                    <a:lumOff val="50000"/>
                  </a:schemeClr>
                </a:solidFill>
              </a:rPr>
              <a:t>Congressional Apportionment Model</a:t>
            </a:r>
          </a:p>
        </p:txBody>
      </p:sp>
      <p:sp>
        <p:nvSpPr>
          <p:cNvPr id="3" name="Content Placeholder 2"/>
          <p:cNvSpPr>
            <a:spLocks noGrp="1"/>
          </p:cNvSpPr>
          <p:nvPr>
            <p:ph idx="1"/>
          </p:nvPr>
        </p:nvSpPr>
        <p:spPr/>
        <p:txBody>
          <a:bodyPr/>
          <a:lstStyle/>
          <a:p>
            <a:r>
              <a:rPr lang="en-US" dirty="0"/>
              <a:t>Step 1: Assign each state one representative</a:t>
            </a:r>
          </a:p>
          <a:p>
            <a:r>
              <a:rPr lang="en-US" dirty="0"/>
              <a:t>Step 2: Using apportionment formula, iterate through remaining seat assignments</a:t>
            </a:r>
          </a:p>
        </p:txBody>
      </p:sp>
      <p:sp>
        <p:nvSpPr>
          <p:cNvPr id="5" name="Footer Placeholder 4"/>
          <p:cNvSpPr>
            <a:spLocks noGrp="1"/>
          </p:cNvSpPr>
          <p:nvPr>
            <p:ph type="ftr" sz="quarter" idx="11"/>
          </p:nvPr>
        </p:nvSpPr>
        <p:spPr/>
        <p:txBody>
          <a:bodyPr/>
          <a:lstStyle/>
          <a:p>
            <a:r>
              <a:rPr lang="en-US" dirty="0"/>
              <a:t>CONGRESSIONAL APPORTIONMENT | 5</a:t>
            </a:r>
          </a:p>
        </p:txBody>
      </p:sp>
      <p:pic>
        <p:nvPicPr>
          <p:cNvPr id="16" name="Picture 15"/>
          <p:cNvPicPr>
            <a:picLocks noChangeAspect="1"/>
          </p:cNvPicPr>
          <p:nvPr/>
        </p:nvPicPr>
        <p:blipFill>
          <a:blip r:embed="rId5"/>
          <a:stretch>
            <a:fillRect/>
          </a:stretch>
        </p:blipFill>
        <p:spPr>
          <a:xfrm>
            <a:off x="2991831" y="3818021"/>
            <a:ext cx="6208336" cy="2118138"/>
          </a:xfrm>
          <a:prstGeom prst="rect">
            <a:avLst/>
          </a:prstGeom>
        </p:spPr>
      </p:pic>
    </p:spTree>
    <p:extLst>
      <p:ext uri="{BB962C8B-B14F-4D97-AF65-F5344CB8AC3E}">
        <p14:creationId xmlns:p14="http://schemas.microsoft.com/office/powerpoint/2010/main" val="217917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Congressional Apportionment Model</a:t>
            </a:r>
          </a:p>
        </p:txBody>
      </p:sp>
      <p:sp>
        <p:nvSpPr>
          <p:cNvPr id="5" name="Footer Placeholder 4"/>
          <p:cNvSpPr>
            <a:spLocks noGrp="1"/>
          </p:cNvSpPr>
          <p:nvPr>
            <p:ph type="ftr" sz="quarter" idx="11"/>
          </p:nvPr>
        </p:nvSpPr>
        <p:spPr/>
        <p:txBody>
          <a:bodyPr/>
          <a:lstStyle/>
          <a:p>
            <a:r>
              <a:rPr lang="en-US" dirty="0"/>
              <a:t>CONGRESSIONAL APPORTIONMENT | 5</a:t>
            </a:r>
          </a:p>
        </p:txBody>
      </p:sp>
      <p:grpSp>
        <p:nvGrpSpPr>
          <p:cNvPr id="11" name="Group 10"/>
          <p:cNvGrpSpPr/>
          <p:nvPr/>
        </p:nvGrpSpPr>
        <p:grpSpPr>
          <a:xfrm>
            <a:off x="838200" y="2379109"/>
            <a:ext cx="2945857" cy="3244732"/>
            <a:chOff x="1416844" y="3568282"/>
            <a:chExt cx="2571750" cy="2885126"/>
          </a:xfrm>
        </p:grpSpPr>
        <p:pic>
          <p:nvPicPr>
            <p:cNvPr id="4" name="Picture 3"/>
            <p:cNvPicPr>
              <a:picLocks noChangeAspect="1"/>
            </p:cNvPicPr>
            <p:nvPr/>
          </p:nvPicPr>
          <p:blipFill>
            <a:blip r:embed="rId3"/>
            <a:stretch>
              <a:fillRect/>
            </a:stretch>
          </p:blipFill>
          <p:spPr>
            <a:xfrm>
              <a:off x="1788319" y="3974368"/>
              <a:ext cx="1828800" cy="2479040"/>
            </a:xfrm>
            <a:prstGeom prst="rect">
              <a:avLst/>
            </a:prstGeom>
          </p:spPr>
        </p:pic>
        <p:sp>
          <p:nvSpPr>
            <p:cNvPr id="6" name="TextBox 5"/>
            <p:cNvSpPr txBox="1"/>
            <p:nvPr/>
          </p:nvSpPr>
          <p:spPr>
            <a:xfrm>
              <a:off x="1416844" y="3568282"/>
              <a:ext cx="2571750" cy="369332"/>
            </a:xfrm>
            <a:prstGeom prst="rect">
              <a:avLst/>
            </a:prstGeom>
            <a:noFill/>
            <a:ln>
              <a:noFill/>
            </a:ln>
          </p:spPr>
          <p:txBody>
            <a:bodyPr wrap="square" rtlCol="0">
              <a:spAutoFit/>
            </a:bodyPr>
            <a:lstStyle/>
            <a:p>
              <a:pPr algn="ctr"/>
              <a:r>
                <a:rPr lang="en-US" dirty="0">
                  <a:solidFill>
                    <a:schemeClr val="bg1"/>
                  </a:solidFill>
                </a:rPr>
                <a:t>First 10 Assignments</a:t>
              </a:r>
            </a:p>
          </p:txBody>
        </p:sp>
      </p:grpSp>
      <p:grpSp>
        <p:nvGrpSpPr>
          <p:cNvPr id="13" name="Group 12"/>
          <p:cNvGrpSpPr/>
          <p:nvPr/>
        </p:nvGrpSpPr>
        <p:grpSpPr>
          <a:xfrm>
            <a:off x="8471123" y="2379109"/>
            <a:ext cx="3150394" cy="2905693"/>
            <a:chOff x="8049220" y="3605036"/>
            <a:chExt cx="2571750" cy="2530555"/>
          </a:xfrm>
        </p:grpSpPr>
        <p:sp>
          <p:nvSpPr>
            <p:cNvPr id="9" name="TextBox 8"/>
            <p:cNvSpPr txBox="1"/>
            <p:nvPr/>
          </p:nvSpPr>
          <p:spPr>
            <a:xfrm>
              <a:off x="8049220" y="3605036"/>
              <a:ext cx="2571750" cy="369332"/>
            </a:xfrm>
            <a:prstGeom prst="rect">
              <a:avLst/>
            </a:prstGeom>
            <a:noFill/>
            <a:ln>
              <a:noFill/>
            </a:ln>
          </p:spPr>
          <p:txBody>
            <a:bodyPr wrap="square" rtlCol="0">
              <a:spAutoFit/>
            </a:bodyPr>
            <a:lstStyle/>
            <a:p>
              <a:pPr algn="ctr"/>
              <a:r>
                <a:rPr lang="en-US" dirty="0">
                  <a:solidFill>
                    <a:schemeClr val="bg1"/>
                  </a:solidFill>
                </a:rPr>
                <a:t>Last 10 Assignments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8909" y="4086614"/>
              <a:ext cx="1709368" cy="2048977"/>
            </a:xfrm>
            <a:prstGeom prst="rect">
              <a:avLst/>
            </a:prstGeom>
          </p:spPr>
        </p:pic>
      </p:grpSp>
      <p:grpSp>
        <p:nvGrpSpPr>
          <p:cNvPr id="8" name="Group 7"/>
          <p:cNvGrpSpPr/>
          <p:nvPr/>
        </p:nvGrpSpPr>
        <p:grpSpPr>
          <a:xfrm>
            <a:off x="4910771" y="2379109"/>
            <a:ext cx="2433638" cy="3002610"/>
            <a:chOff x="4879181" y="2379109"/>
            <a:chExt cx="2433638" cy="3002610"/>
          </a:xfrm>
        </p:grpSpPr>
        <p:sp>
          <p:nvSpPr>
            <p:cNvPr id="7" name="TextBox 6"/>
            <p:cNvSpPr txBox="1"/>
            <p:nvPr/>
          </p:nvSpPr>
          <p:spPr>
            <a:xfrm>
              <a:off x="4879181" y="2379109"/>
              <a:ext cx="2433638" cy="369332"/>
            </a:xfrm>
            <a:prstGeom prst="rect">
              <a:avLst/>
            </a:prstGeom>
            <a:noFill/>
            <a:ln>
              <a:noFill/>
            </a:ln>
          </p:spPr>
          <p:txBody>
            <a:bodyPr wrap="square" rtlCol="0">
              <a:spAutoFit/>
            </a:bodyPr>
            <a:lstStyle/>
            <a:p>
              <a:pPr algn="ctr"/>
              <a:r>
                <a:rPr lang="en-US" dirty="0">
                  <a:solidFill>
                    <a:schemeClr val="bg1"/>
                  </a:solidFill>
                </a:rPr>
                <a:t>Assignments 175-184</a:t>
              </a:r>
            </a:p>
          </p:txBody>
        </p:sp>
        <p:pic>
          <p:nvPicPr>
            <p:cNvPr id="3" name="Picture 2"/>
            <p:cNvPicPr>
              <a:picLocks noChangeAspect="1"/>
            </p:cNvPicPr>
            <p:nvPr/>
          </p:nvPicPr>
          <p:blipFill>
            <a:blip r:embed="rId5"/>
            <a:stretch>
              <a:fillRect/>
            </a:stretch>
          </p:blipFill>
          <p:spPr>
            <a:xfrm>
              <a:off x="5049012" y="2857854"/>
              <a:ext cx="2093976" cy="2523865"/>
            </a:xfrm>
            <a:prstGeom prst="rect">
              <a:avLst/>
            </a:prstGeom>
          </p:spPr>
        </p:pic>
      </p:grpSp>
    </p:spTree>
    <p:extLst>
      <p:ext uri="{BB962C8B-B14F-4D97-AF65-F5344CB8AC3E}">
        <p14:creationId xmlns:p14="http://schemas.microsoft.com/office/powerpoint/2010/main" val="304151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Winners and Losers</a:t>
            </a:r>
          </a:p>
        </p:txBody>
      </p:sp>
      <p:sp>
        <p:nvSpPr>
          <p:cNvPr id="4" name="Footer Placeholder 3"/>
          <p:cNvSpPr>
            <a:spLocks noGrp="1"/>
          </p:cNvSpPr>
          <p:nvPr>
            <p:ph type="ftr" sz="quarter" idx="11"/>
          </p:nvPr>
        </p:nvSpPr>
        <p:spPr/>
        <p:txBody>
          <a:bodyPr/>
          <a:lstStyle/>
          <a:p>
            <a:r>
              <a:rPr lang="en-US" dirty="0"/>
              <a:t>CONGRESSIONAL APPORTIONMENT | 6</a:t>
            </a:r>
          </a:p>
        </p:txBody>
      </p:sp>
      <p:grpSp>
        <p:nvGrpSpPr>
          <p:cNvPr id="7" name="Group 6"/>
          <p:cNvGrpSpPr/>
          <p:nvPr/>
        </p:nvGrpSpPr>
        <p:grpSpPr>
          <a:xfrm>
            <a:off x="698766" y="2197266"/>
            <a:ext cx="11113782" cy="3260106"/>
            <a:chOff x="698766" y="2197266"/>
            <a:chExt cx="11113782" cy="3260106"/>
          </a:xfrm>
        </p:grpSpPr>
        <p:pic>
          <p:nvPicPr>
            <p:cNvPr id="3" name="Picture 2"/>
            <p:cNvPicPr>
              <a:picLocks noChangeAspect="1"/>
            </p:cNvPicPr>
            <p:nvPr/>
          </p:nvPicPr>
          <p:blipFill>
            <a:blip r:embed="rId3"/>
            <a:stretch>
              <a:fillRect/>
            </a:stretch>
          </p:blipFill>
          <p:spPr>
            <a:xfrm>
              <a:off x="698766" y="2939142"/>
              <a:ext cx="11113782" cy="2518230"/>
            </a:xfrm>
            <a:prstGeom prst="rect">
              <a:avLst/>
            </a:prstGeom>
          </p:spPr>
        </p:pic>
        <p:sp>
          <p:nvSpPr>
            <p:cNvPr id="6" name="TextBox 5"/>
            <p:cNvSpPr txBox="1"/>
            <p:nvPr/>
          </p:nvSpPr>
          <p:spPr>
            <a:xfrm>
              <a:off x="3824514" y="2197266"/>
              <a:ext cx="4862286" cy="584775"/>
            </a:xfrm>
            <a:prstGeom prst="rect">
              <a:avLst/>
            </a:prstGeom>
            <a:noFill/>
          </p:spPr>
          <p:txBody>
            <a:bodyPr wrap="square" rtlCol="0">
              <a:spAutoFit/>
            </a:bodyPr>
            <a:lstStyle/>
            <a:p>
              <a:pPr algn="ctr"/>
              <a:r>
                <a:rPr lang="en-US" sz="3200" dirty="0">
                  <a:solidFill>
                    <a:schemeClr val="bg1"/>
                  </a:solidFill>
                </a:rPr>
                <a:t>Winners</a:t>
              </a:r>
            </a:p>
          </p:txBody>
        </p:sp>
      </p:grpSp>
      <p:grpSp>
        <p:nvGrpSpPr>
          <p:cNvPr id="10" name="Group 9"/>
          <p:cNvGrpSpPr/>
          <p:nvPr/>
        </p:nvGrpSpPr>
        <p:grpSpPr>
          <a:xfrm>
            <a:off x="1018082" y="2203923"/>
            <a:ext cx="10794466" cy="3696280"/>
            <a:chOff x="1018082" y="2203923"/>
            <a:chExt cx="10794466" cy="3696280"/>
          </a:xfrm>
        </p:grpSpPr>
        <p:pic>
          <p:nvPicPr>
            <p:cNvPr id="8" name="Picture 7"/>
            <p:cNvPicPr>
              <a:picLocks noChangeAspect="1"/>
            </p:cNvPicPr>
            <p:nvPr/>
          </p:nvPicPr>
          <p:blipFill>
            <a:blip r:embed="rId4"/>
            <a:stretch>
              <a:fillRect/>
            </a:stretch>
          </p:blipFill>
          <p:spPr>
            <a:xfrm>
              <a:off x="1018082" y="2782041"/>
              <a:ext cx="10794466" cy="3118162"/>
            </a:xfrm>
            <a:prstGeom prst="rect">
              <a:avLst/>
            </a:prstGeom>
          </p:spPr>
        </p:pic>
        <p:sp>
          <p:nvSpPr>
            <p:cNvPr id="9" name="TextBox 8"/>
            <p:cNvSpPr txBox="1"/>
            <p:nvPr/>
          </p:nvSpPr>
          <p:spPr>
            <a:xfrm>
              <a:off x="3824514" y="2203923"/>
              <a:ext cx="4862286" cy="584775"/>
            </a:xfrm>
            <a:prstGeom prst="rect">
              <a:avLst/>
            </a:prstGeom>
            <a:noFill/>
          </p:spPr>
          <p:txBody>
            <a:bodyPr wrap="square" rtlCol="0">
              <a:spAutoFit/>
            </a:bodyPr>
            <a:lstStyle/>
            <a:p>
              <a:pPr algn="ctr"/>
              <a:r>
                <a:rPr lang="en-US" sz="3200" dirty="0">
                  <a:solidFill>
                    <a:schemeClr val="bg1"/>
                  </a:solidFill>
                </a:rPr>
                <a:t>Losers</a:t>
              </a:r>
            </a:p>
          </p:txBody>
        </p:sp>
      </p:grpSp>
    </p:spTree>
    <p:extLst>
      <p:ext uri="{BB962C8B-B14F-4D97-AF65-F5344CB8AC3E}">
        <p14:creationId xmlns:p14="http://schemas.microsoft.com/office/powerpoint/2010/main" val="32926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Congressional Workload</a:t>
            </a:r>
          </a:p>
        </p:txBody>
      </p:sp>
      <p:sp>
        <p:nvSpPr>
          <p:cNvPr id="4" name="Footer Placeholder 3"/>
          <p:cNvSpPr>
            <a:spLocks noGrp="1"/>
          </p:cNvSpPr>
          <p:nvPr>
            <p:ph type="ftr" sz="quarter" idx="11"/>
          </p:nvPr>
        </p:nvSpPr>
        <p:spPr>
          <a:xfrm>
            <a:off x="4038600" y="6484686"/>
            <a:ext cx="4114800" cy="365125"/>
          </a:xfrm>
        </p:spPr>
        <p:txBody>
          <a:bodyPr/>
          <a:lstStyle/>
          <a:p>
            <a:r>
              <a:rPr lang="en-US" dirty="0"/>
              <a:t>CONGRESSIONAL APPORTIONMENT | </a:t>
            </a:r>
            <a:fld id="{A36802C3-CF4D-4FAA-B64C-220005101F26}" type="slidenum">
              <a:rPr lang="en-US" smtClean="0"/>
              <a:pPr/>
              <a:t>8</a:t>
            </a:fld>
            <a:r>
              <a:rPr lang="en-US" dirty="0"/>
              <a:t> </a:t>
            </a:r>
          </a:p>
        </p:txBody>
      </p:sp>
      <p:pic>
        <p:nvPicPr>
          <p:cNvPr id="5" name="Picture 4"/>
          <p:cNvPicPr>
            <a:picLocks noChangeAspect="1"/>
          </p:cNvPicPr>
          <p:nvPr/>
        </p:nvPicPr>
        <p:blipFill>
          <a:blip r:embed="rId3"/>
          <a:stretch>
            <a:fillRect/>
          </a:stretch>
        </p:blipFill>
        <p:spPr>
          <a:xfrm>
            <a:off x="1395412" y="1809380"/>
            <a:ext cx="9401175" cy="4629150"/>
          </a:xfrm>
          <a:prstGeom prst="rect">
            <a:avLst/>
          </a:prstGeom>
          <a:ln>
            <a:noFill/>
          </a:ln>
        </p:spPr>
      </p:pic>
      <p:cxnSp>
        <p:nvCxnSpPr>
          <p:cNvPr id="7" name="Straight Connector 6"/>
          <p:cNvCxnSpPr/>
          <p:nvPr/>
        </p:nvCxnSpPr>
        <p:spPr>
          <a:xfrm flipH="1" flipV="1">
            <a:off x="5582653" y="1948288"/>
            <a:ext cx="5347" cy="36106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916" y="2112649"/>
            <a:ext cx="2101516" cy="369332"/>
          </a:xfrm>
          <a:prstGeom prst="rect">
            <a:avLst/>
          </a:prstGeom>
          <a:noFill/>
        </p:spPr>
        <p:txBody>
          <a:bodyPr wrap="square" rtlCol="0">
            <a:spAutoFit/>
          </a:bodyPr>
          <a:lstStyle/>
          <a:p>
            <a:pPr algn="ctr"/>
            <a:r>
              <a:rPr lang="en-US" b="1" dirty="0">
                <a:solidFill>
                  <a:srgbClr val="FF0000"/>
                </a:solidFill>
              </a:rPr>
              <a:t>Rep Gains</a:t>
            </a:r>
          </a:p>
        </p:txBody>
      </p:sp>
      <p:sp>
        <p:nvSpPr>
          <p:cNvPr id="9" name="TextBox 8"/>
          <p:cNvSpPr txBox="1"/>
          <p:nvPr/>
        </p:nvSpPr>
        <p:spPr>
          <a:xfrm>
            <a:off x="7180830" y="2112649"/>
            <a:ext cx="2101516" cy="369332"/>
          </a:xfrm>
          <a:prstGeom prst="rect">
            <a:avLst/>
          </a:prstGeom>
          <a:noFill/>
        </p:spPr>
        <p:txBody>
          <a:bodyPr wrap="square" rtlCol="0">
            <a:spAutoFit/>
          </a:bodyPr>
          <a:lstStyle/>
          <a:p>
            <a:pPr algn="ctr"/>
            <a:r>
              <a:rPr lang="en-US" b="1" dirty="0">
                <a:solidFill>
                  <a:srgbClr val="FF0000"/>
                </a:solidFill>
              </a:rPr>
              <a:t>Rep Losses</a:t>
            </a:r>
          </a:p>
        </p:txBody>
      </p:sp>
    </p:spTree>
    <p:extLst>
      <p:ext uri="{BB962C8B-B14F-4D97-AF65-F5344CB8AC3E}">
        <p14:creationId xmlns:p14="http://schemas.microsoft.com/office/powerpoint/2010/main" val="1684215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4038600" y="6356350"/>
            <a:ext cx="4114800" cy="365125"/>
          </a:xfrm>
        </p:spPr>
        <p:txBody>
          <a:bodyPr/>
          <a:lstStyle/>
          <a:p>
            <a:r>
              <a:rPr lang="en-US" dirty="0">
                <a:solidFill>
                  <a:schemeClr val="bg1">
                    <a:lumMod val="65000"/>
                  </a:schemeClr>
                </a:solidFill>
              </a:rPr>
              <a:t>CONGRESSIONAL APPORTIONMENT | </a:t>
            </a:r>
            <a:fld id="{A36802C3-CF4D-4FAA-B64C-220005101F26}" type="slidenum">
              <a:rPr lang="en-US" smtClean="0">
                <a:solidFill>
                  <a:schemeClr val="bg1">
                    <a:lumMod val="65000"/>
                  </a:schemeClr>
                </a:solidFill>
              </a:rPr>
              <a:pPr/>
              <a:t>9</a:t>
            </a:fld>
            <a:r>
              <a:rPr lang="en-US" dirty="0">
                <a:solidFill>
                  <a:schemeClr val="bg1">
                    <a:lumMod val="65000"/>
                  </a:schemeClr>
                </a:solidFill>
              </a:rPr>
              <a:t> </a:t>
            </a:r>
          </a:p>
        </p:txBody>
      </p:sp>
      <p:pic>
        <p:nvPicPr>
          <p:cNvPr id="2" name="Picture 1">
            <a:hlinkClick r:id="rId3"/>
            <a:extLst>
              <a:ext uri="{FF2B5EF4-FFF2-40B4-BE49-F238E27FC236}">
                <a16:creationId xmlns:a16="http://schemas.microsoft.com/office/drawing/2014/main" id="{9A2D1103-9291-4352-B6E8-3BA1F02CAADE}"/>
              </a:ext>
            </a:extLst>
          </p:cNvPr>
          <p:cNvPicPr>
            <a:picLocks noChangeAspect="1"/>
          </p:cNvPicPr>
          <p:nvPr/>
        </p:nvPicPr>
        <p:blipFill>
          <a:blip r:embed="rId4"/>
          <a:stretch>
            <a:fillRect/>
          </a:stretch>
        </p:blipFill>
        <p:spPr>
          <a:xfrm>
            <a:off x="582168" y="136525"/>
            <a:ext cx="11027664" cy="6248748"/>
          </a:xfrm>
          <a:prstGeom prst="rect">
            <a:avLst/>
          </a:prstGeom>
        </p:spPr>
      </p:pic>
    </p:spTree>
    <p:extLst>
      <p:ext uri="{BB962C8B-B14F-4D97-AF65-F5344CB8AC3E}">
        <p14:creationId xmlns:p14="http://schemas.microsoft.com/office/powerpoint/2010/main" val="2349871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1107</Words>
  <Application>Microsoft Office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Times New Roman</vt:lpstr>
      <vt:lpstr>Wingdings</vt:lpstr>
      <vt:lpstr>Office Theme</vt:lpstr>
      <vt:lpstr>Congressional Apportionment Modeling</vt:lpstr>
      <vt:lpstr>Objectives</vt:lpstr>
      <vt:lpstr>Population Projections</vt:lpstr>
      <vt:lpstr>What is Congressional Apportionment?</vt:lpstr>
      <vt:lpstr>Congressional Apportionment Model</vt:lpstr>
      <vt:lpstr>Congressional Apportionment Model</vt:lpstr>
      <vt:lpstr>Winners and Losers</vt:lpstr>
      <vt:lpstr>Congressional Workload</vt:lpstr>
      <vt:lpstr>PowerPoint Presentation</vt:lpstr>
      <vt:lpstr>What about DC and Puerto Rico?</vt:lpstr>
      <vt:lpstr>Congressional Workload, Revisited</vt:lpstr>
      <vt:lpstr>PowerPoint Presentation</vt:lpstr>
      <vt:lpstr>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Sullivan</dc:creator>
  <cp:lastModifiedBy>Logan, Joseph</cp:lastModifiedBy>
  <cp:revision>71</cp:revision>
  <dcterms:created xsi:type="dcterms:W3CDTF">2019-05-31T02:35:36Z</dcterms:created>
  <dcterms:modified xsi:type="dcterms:W3CDTF">2019-07-11T20:23:58Z</dcterms:modified>
</cp:coreProperties>
</file>