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AB7"/>
    <a:srgbClr val="979797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CD2DC-30F7-44C5-AE05-B09361A6251C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CBE4C-225D-46DA-96DA-0E20C539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CBE4C-225D-46DA-96DA-0E20C53937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4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5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1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1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5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6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6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6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5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54035-78EA-4423-8AD4-682E34072BD6}" type="datetimeFigureOut">
              <a:rPr lang="en-US" smtClean="0"/>
              <a:t>7/20/2015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F056F-2E01-4AD7-A406-09414F7C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3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virtualacademy.com/training-courses/adding-microsoft-azure-search-to-your-websites-and-apps" TargetMode="External"/><Relationship Id="rId2" Type="http://schemas.openxmlformats.org/officeDocument/2006/relationships/hyperlink" Target="https://github.com/dzimchuk/azure-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azure/dn798935.aspx" TargetMode="External"/><Relationship Id="rId4" Type="http://schemas.openxmlformats.org/officeDocument/2006/relationships/hyperlink" Target="https://github.com/MaxMelcher/AzureSearchTo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380" y="1609194"/>
            <a:ext cx="3515783" cy="3515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237" y="2190747"/>
            <a:ext cx="6636588" cy="2352675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Getting to know Azure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6237" y="5505450"/>
            <a:ext cx="51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Andrei Dzimchuk | Software Developer</a:t>
            </a:r>
          </a:p>
        </p:txBody>
      </p:sp>
    </p:spTree>
    <p:extLst>
      <p:ext uri="{BB962C8B-B14F-4D97-AF65-F5344CB8AC3E}">
        <p14:creationId xmlns:p14="http://schemas.microsoft.com/office/powerpoint/2010/main" val="27111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241300"/>
            <a:ext cx="80010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Segoe UI Light" panose="020B0502040204020203" pitchFamily="34" charset="0"/>
              </a:rPr>
              <a:t>Andrei Dzimchuk | @</a:t>
            </a:r>
            <a:r>
              <a:rPr lang="en-US" dirty="0" err="1" smtClean="0">
                <a:cs typeface="Segoe UI Light" panose="020B0502040204020203" pitchFamily="34" charset="0"/>
              </a:rPr>
              <a:t>dzimchuk</a:t>
            </a:r>
            <a:endParaRPr lang="en-US" dirty="0">
              <a:cs typeface="Segoe UI Light" panose="020B0502040204020203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99" y="527049"/>
            <a:ext cx="2540001" cy="2540001"/>
          </a:xfrm>
        </p:spPr>
      </p:pic>
      <p:sp>
        <p:nvSpPr>
          <p:cNvPr id="6" name="TextBox 5"/>
          <p:cNvSpPr txBox="1"/>
          <p:nvPr/>
        </p:nvSpPr>
        <p:spPr>
          <a:xfrm>
            <a:off x="790575" y="1744147"/>
            <a:ext cx="89130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Works</a:t>
            </a:r>
            <a:r>
              <a:rPr lang="en-US" sz="28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at </a:t>
            </a:r>
            <a:r>
              <a:rPr lang="en-US" sz="2800" dirty="0" err="1" smtClean="0">
                <a:latin typeface="Calibri Light" panose="020F0302020204030204" pitchFamily="34" charset="0"/>
                <a:cs typeface="Segoe UI Light" panose="020B0502040204020203" pitchFamily="34" charset="0"/>
              </a:rPr>
              <a:t>ScienceSoft</a:t>
            </a:r>
            <a:endParaRPr lang="en-US" sz="2800" dirty="0" smtClean="0">
              <a:latin typeface="Calibri Light" panose="020F0302020204030204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Enjoys building solutions on Microsoft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MCSD (Web) &amp; MCPD (Web and Windows)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Runs an open source project at http://pvp.codeplex.com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Blogs at http://dzimchuk.net</a:t>
            </a:r>
          </a:p>
          <a:p>
            <a:endParaRPr lang="en-US" sz="2800" dirty="0"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8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67486" y="2907102"/>
            <a:ext cx="4994694" cy="862642"/>
          </a:xfrm>
          <a:prstGeom prst="roundRect">
            <a:avLst/>
          </a:prstGeom>
          <a:noFill/>
          <a:ln w="38100">
            <a:solidFill>
              <a:srgbClr val="97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65894" y="3046035"/>
            <a:ext cx="3864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979797"/>
                </a:solidFill>
              </a:rPr>
              <a:t>What’s on your mind?</a:t>
            </a:r>
            <a:endParaRPr lang="en-US" sz="3200" dirty="0">
              <a:solidFill>
                <a:srgbClr val="979797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065697" y="2907102"/>
            <a:ext cx="1802922" cy="862642"/>
          </a:xfrm>
          <a:prstGeom prst="roundRect">
            <a:avLst/>
          </a:prstGeom>
          <a:solidFill>
            <a:srgbClr val="337A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Search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86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service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8534"/>
            <a:ext cx="5181600" cy="298552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702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New-</a:t>
            </a:r>
            <a:r>
              <a:rPr lang="en-US" dirty="0" err="1"/>
              <a:t>AzureResourceGroupDeployment</a:t>
            </a:r>
            <a:r>
              <a:rPr lang="en-US" dirty="0"/>
              <a:t> -</a:t>
            </a:r>
            <a:r>
              <a:rPr lang="en-US" dirty="0" err="1"/>
              <a:t>ResourceGroupName</a:t>
            </a:r>
            <a:r>
              <a:rPr lang="en-US" dirty="0"/>
              <a:t> </a:t>
            </a:r>
            <a:r>
              <a:rPr lang="en-US" dirty="0" err="1"/>
              <a:t>TestGroup</a:t>
            </a:r>
            <a:r>
              <a:rPr lang="en-US" dirty="0"/>
              <a:t> '</a:t>
            </a:r>
          </a:p>
          <a:p>
            <a:pPr marL="0" indent="0">
              <a:buNone/>
            </a:pPr>
            <a:r>
              <a:rPr lang="en-US" dirty="0"/>
              <a:t>  -</a:t>
            </a:r>
            <a:r>
              <a:rPr lang="en-US" dirty="0" err="1"/>
              <a:t>GalleryTemplateIdentity</a:t>
            </a:r>
            <a:r>
              <a:rPr lang="en-US" dirty="0"/>
              <a:t> Microsoft.Search.1.0.8 '</a:t>
            </a:r>
          </a:p>
          <a:p>
            <a:pPr marL="0" indent="0">
              <a:buNone/>
            </a:pPr>
            <a:r>
              <a:rPr lang="en-US" dirty="0"/>
              <a:t>  -</a:t>
            </a:r>
            <a:r>
              <a:rPr lang="en-US" dirty="0" err="1"/>
              <a:t>nameFromTemplate</a:t>
            </a:r>
            <a:r>
              <a:rPr lang="en-US" dirty="0"/>
              <a:t> test '</a:t>
            </a:r>
          </a:p>
          <a:p>
            <a:pPr marL="0" indent="0">
              <a:buNone/>
            </a:pPr>
            <a:r>
              <a:rPr lang="en-US" dirty="0"/>
              <a:t>  -location "West Europe" '</a:t>
            </a:r>
          </a:p>
          <a:p>
            <a:pPr marL="0" indent="0">
              <a:buNone/>
            </a:pPr>
            <a:r>
              <a:rPr lang="en-US" dirty="0"/>
              <a:t>  -</a:t>
            </a:r>
            <a:r>
              <a:rPr lang="en-US" dirty="0" err="1"/>
              <a:t>sku</a:t>
            </a:r>
            <a:r>
              <a:rPr lang="en-US" dirty="0"/>
              <a:t> standard '</a:t>
            </a:r>
          </a:p>
          <a:p>
            <a:pPr marL="0" indent="0">
              <a:buNone/>
            </a:pPr>
            <a:r>
              <a:rPr lang="en-US" dirty="0"/>
              <a:t>  -</a:t>
            </a:r>
            <a:r>
              <a:rPr lang="en-US" dirty="0" err="1"/>
              <a:t>replicaCount</a:t>
            </a:r>
            <a:r>
              <a:rPr lang="en-US" dirty="0"/>
              <a:t> 1 '</a:t>
            </a:r>
          </a:p>
          <a:p>
            <a:pPr marL="0" indent="0">
              <a:buNone/>
            </a:pPr>
            <a:r>
              <a:rPr lang="en-US" dirty="0"/>
              <a:t>  -</a:t>
            </a:r>
            <a:r>
              <a:rPr lang="en-US" dirty="0" err="1"/>
              <a:t>partitionCount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9946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(pull model)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91" y="1925020"/>
            <a:ext cx="1653203" cy="1653203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361" y="1925019"/>
            <a:ext cx="1653203" cy="1653203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86" y="4314792"/>
            <a:ext cx="1653203" cy="165320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86" y="1925019"/>
            <a:ext cx="1653203" cy="16532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90" y="4395777"/>
            <a:ext cx="1653203" cy="165320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85" y="4395776"/>
            <a:ext cx="1653203" cy="1653203"/>
          </a:xfrm>
          <a:prstGeom prst="rect">
            <a:avLst/>
          </a:prstGeom>
        </p:spPr>
      </p:pic>
      <p:sp>
        <p:nvSpPr>
          <p:cNvPr id="44" name="Left Arrow 43"/>
          <p:cNvSpPr/>
          <p:nvPr/>
        </p:nvSpPr>
        <p:spPr>
          <a:xfrm>
            <a:off x="6924190" y="2543175"/>
            <a:ext cx="2871172" cy="409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Pulls data</a:t>
            </a:r>
            <a:endParaRPr lang="en-US" dirty="0"/>
          </a:p>
        </p:txBody>
      </p:sp>
      <p:sp>
        <p:nvSpPr>
          <p:cNvPr id="45" name="Right Arrow 44"/>
          <p:cNvSpPr/>
          <p:nvPr/>
        </p:nvSpPr>
        <p:spPr>
          <a:xfrm>
            <a:off x="2476500" y="2543175"/>
            <a:ext cx="2794486" cy="4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Pulls data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>
            <a:off x="5991225" y="3578222"/>
            <a:ext cx="342900" cy="927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547802" y="1438522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Indexer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919648" y="6107692"/>
            <a:ext cx="1753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 services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8929566" y="6107692"/>
            <a:ext cx="319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 premise 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8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(push model)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95" y="2104516"/>
            <a:ext cx="1055343" cy="1055343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382" y="2106957"/>
            <a:ext cx="1055343" cy="1055343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62" y="4395775"/>
            <a:ext cx="1653203" cy="16532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60" y="4395775"/>
            <a:ext cx="1653203" cy="165320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85" y="4454489"/>
            <a:ext cx="1653203" cy="165320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142418" y="6107882"/>
            <a:ext cx="1753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 services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8929566" y="6107692"/>
            <a:ext cx="319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 premise applications</a:t>
            </a:r>
            <a:endParaRPr lang="en-US" sz="2400" dirty="0"/>
          </a:p>
        </p:txBody>
      </p:sp>
      <p:sp>
        <p:nvSpPr>
          <p:cNvPr id="2" name="Right Arrow 1"/>
          <p:cNvSpPr/>
          <p:nvPr/>
        </p:nvSpPr>
        <p:spPr>
          <a:xfrm>
            <a:off x="2924174" y="5012827"/>
            <a:ext cx="2571677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data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7305675" y="5012827"/>
            <a:ext cx="2708468" cy="390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89" y="2098891"/>
            <a:ext cx="1066592" cy="1066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86" y="2097372"/>
            <a:ext cx="1048645" cy="10486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32" y="2091582"/>
            <a:ext cx="1081209" cy="1081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92" y="2096466"/>
            <a:ext cx="1055343" cy="105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analyzers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1679"/>
            <a:ext cx="10515600" cy="974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"Well!" thought Alice to herself "After such a fall as this, I shall think nothing of tumbling down-stairs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!“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921" y="2939535"/>
            <a:ext cx="1992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Lucene</a:t>
            </a:r>
            <a:r>
              <a:rPr lang="en-US" sz="2000" dirty="0" smtClean="0"/>
              <a:t> Standard: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54530"/>
              </p:ext>
            </p:extLst>
          </p:nvPr>
        </p:nvGraphicFramePr>
        <p:xfrm>
          <a:off x="2309091" y="2547382"/>
          <a:ext cx="9252530" cy="1246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790"/>
                <a:gridCol w="1321790"/>
                <a:gridCol w="1321790"/>
                <a:gridCol w="1321790"/>
                <a:gridCol w="1321790"/>
                <a:gridCol w="1321790"/>
                <a:gridCol w="1321790"/>
              </a:tblGrid>
              <a:tr h="172333">
                <a:tc>
                  <a:txBody>
                    <a:bodyPr/>
                    <a:lstStyle/>
                    <a:p>
                      <a:r>
                        <a:rPr lang="en-US" dirty="0" smtClean="0"/>
                        <a:t>well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thought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herself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such</a:t>
                      </a:r>
                      <a:endParaRPr lang="en-US" dirty="0"/>
                    </a:p>
                  </a:txBody>
                  <a:tcPr/>
                </a:tc>
              </a:tr>
              <a:tr h="440268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think</a:t>
                      </a:r>
                      <a:endParaRPr lang="en-US" dirty="0"/>
                    </a:p>
                  </a:txBody>
                  <a:tcPr/>
                </a:tc>
              </a:tr>
              <a:tr h="440268">
                <a:tc>
                  <a:txBody>
                    <a:bodyPr/>
                    <a:lstStyle/>
                    <a:p>
                      <a:r>
                        <a:rPr lang="en-US" dirty="0" smtClean="0"/>
                        <a:t>nothing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tumbling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stairs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8849" y="4388437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Lucene</a:t>
            </a:r>
            <a:r>
              <a:rPr lang="en-US" sz="2000" dirty="0" smtClean="0"/>
              <a:t> English: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644747"/>
              </p:ext>
            </p:extLst>
          </p:nvPr>
        </p:nvGraphicFramePr>
        <p:xfrm>
          <a:off x="2318616" y="4018146"/>
          <a:ext cx="9252530" cy="1246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790"/>
                <a:gridCol w="1321790"/>
                <a:gridCol w="1321790"/>
                <a:gridCol w="1321790"/>
                <a:gridCol w="1321790"/>
                <a:gridCol w="1321790"/>
                <a:gridCol w="1321790"/>
              </a:tblGrid>
              <a:tr h="172333">
                <a:tc>
                  <a:txBody>
                    <a:bodyPr/>
                    <a:lstStyle/>
                    <a:p>
                      <a:r>
                        <a:rPr lang="en-US" dirty="0" smtClean="0"/>
                        <a:t>well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thought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alic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to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herself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such</a:t>
                      </a:r>
                      <a:endParaRPr lang="en-US" strike="sngStrike" dirty="0"/>
                    </a:p>
                  </a:txBody>
                  <a:tcPr/>
                </a:tc>
              </a:tr>
              <a:tr h="440268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a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as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this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think</a:t>
                      </a:r>
                      <a:endParaRPr lang="en-US" dirty="0"/>
                    </a:p>
                  </a:txBody>
                  <a:tcPr/>
                </a:tc>
              </a:tr>
              <a:tr h="44026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noth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of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tumbl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stair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045" y="5837339"/>
            <a:ext cx="2054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Microsoft English:</a:t>
            </a:r>
            <a:endParaRPr lang="en-US" sz="2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75473"/>
              </p:ext>
            </p:extLst>
          </p:nvPr>
        </p:nvGraphicFramePr>
        <p:xfrm>
          <a:off x="2315528" y="5476543"/>
          <a:ext cx="9252530" cy="1246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790"/>
                <a:gridCol w="1321790"/>
                <a:gridCol w="1321790"/>
                <a:gridCol w="1321790"/>
                <a:gridCol w="1321790"/>
                <a:gridCol w="1321790"/>
                <a:gridCol w="1321790"/>
              </a:tblGrid>
              <a:tr h="172333">
                <a:tc>
                  <a:txBody>
                    <a:bodyPr/>
                    <a:lstStyle/>
                    <a:p>
                      <a:r>
                        <a:rPr lang="en-US" dirty="0" smtClean="0"/>
                        <a:t>well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think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to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herself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such</a:t>
                      </a:r>
                      <a:endParaRPr lang="en-US" strike="sngStrike" dirty="0"/>
                    </a:p>
                  </a:txBody>
                  <a:tcPr/>
                </a:tc>
              </a:tr>
              <a:tr h="440268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a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as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this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think</a:t>
                      </a:r>
                      <a:endParaRPr lang="en-US" dirty="0"/>
                    </a:p>
                  </a:txBody>
                  <a:tcPr/>
                </a:tc>
              </a:tr>
              <a:tr h="440268">
                <a:tc>
                  <a:txBody>
                    <a:bodyPr/>
                    <a:lstStyle/>
                    <a:p>
                      <a:r>
                        <a:rPr lang="en-US" dirty="0" smtClean="0"/>
                        <a:t>nothing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of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tumble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stair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6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project and </a:t>
            </a:r>
            <a:r>
              <a:rPr lang="en-US" dirty="0"/>
              <a:t>automation scripts: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github.com/dzimchuk/azure-search</a:t>
            </a:r>
            <a:endParaRPr lang="en-US" dirty="0" smtClean="0"/>
          </a:p>
          <a:p>
            <a:r>
              <a:rPr lang="en-US" dirty="0" smtClean="0"/>
              <a:t>Great MVA course (where I borrowed the language analyzers </a:t>
            </a:r>
            <a:r>
              <a:rPr lang="en-US" dirty="0"/>
              <a:t>comparison from):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www.microsoftvirtualacademy.com/training-courses/adding-microsoft-azure-search-to-your-websites-and-apps</a:t>
            </a:r>
            <a:endParaRPr lang="en-US" dirty="0" smtClean="0"/>
          </a:p>
          <a:p>
            <a:r>
              <a:rPr lang="en-US" dirty="0"/>
              <a:t>Azure Search Tool: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github.com/MaxMelcher/AzureSearchTool</a:t>
            </a:r>
            <a:endParaRPr lang="en-US" dirty="0" smtClean="0"/>
          </a:p>
          <a:p>
            <a:r>
              <a:rPr lang="en-US" dirty="0" smtClean="0"/>
              <a:t>REST </a:t>
            </a:r>
            <a:r>
              <a:rPr lang="en-US" dirty="0"/>
              <a:t>API Reference: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msdn.microsoft.com/en-us/library/azure/dn798935.aspx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256</Words>
  <Application>Microsoft Office PowerPoint</Application>
  <PresentationFormat>Widescreen</PresentationFormat>
  <Paragraphs>97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Office Theme</vt:lpstr>
      <vt:lpstr>Getting to know Azure Search</vt:lpstr>
      <vt:lpstr>Andrei Dzimchuk | @dzimchuk</vt:lpstr>
      <vt:lpstr>PowerPoint Presentation</vt:lpstr>
      <vt:lpstr>Creating a service</vt:lpstr>
      <vt:lpstr>Indexing (pull model)</vt:lpstr>
      <vt:lpstr>Indexing (push model)</vt:lpstr>
      <vt:lpstr>Language analyzers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Azure Search</dc:title>
  <dc:creator>Andrei Dzimchuk</dc:creator>
  <cp:lastModifiedBy>Andrei Dzimchuk</cp:lastModifiedBy>
  <cp:revision>45</cp:revision>
  <dcterms:created xsi:type="dcterms:W3CDTF">2015-07-14T21:06:20Z</dcterms:created>
  <dcterms:modified xsi:type="dcterms:W3CDTF">2015-07-20T18:00:16Z</dcterms:modified>
</cp:coreProperties>
</file>