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CF12AB4-12C8-4F58-8078-12D59E538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2D84B4B-4BA0-43E4-80B5-7FBDD80CD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9DB4B15-D09A-42F0-8842-7269BD4E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3CA9BDB-4434-4B8D-91BD-9FA74182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24A57F7-15E2-4474-83E2-AF406210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C62823-CB8A-4826-8770-6541D818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AB0D68A-92C2-4F4E-9DEA-039A52375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079289E-6859-4FCA-83C6-A439E5C8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59BD06D-17AB-4D6B-9C96-D4E1E0D5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0C19FD7-8310-4AD1-8AE9-EBAF192B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70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6B159286-1ABB-47F5-9105-6E1E5E6FF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128F1423-EBA2-48D1-A91B-876DDD24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474B855-AD7C-41B1-8C4C-C56CED30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06D8F90-8778-4E81-A5ED-95E4398F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48D403B-FB90-491E-BB00-8651112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5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0785D0-740A-45C4-9481-B630E1BB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B7115ED-4F6D-4088-8FA9-8556E0D5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1638EA4-A7AE-4A57-ADBB-5C815B26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BFF6D9F-0418-4016-A3D8-2DF8221D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EA18D61-F9EB-45D4-A0F5-9C508ABA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61E849-CC99-4B04-A016-A58ADAF3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0CE38D5-968B-4A6E-9151-94594E6F3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8E4F63C-63B5-4A9A-AE2A-B825707C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4F3DF51-A6D0-40D6-87AA-80E71CD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7CF93A1-B790-4CF1-8C25-C6A8F65E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55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894D3AF-6563-43D8-9C27-1B46F31B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7B8A088-2047-4381-B414-0273532AD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6EA2951-7E76-4BC1-8F3D-182CD4D20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B8FC32E-1A0F-4D73-AA2A-7F51BA25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06469EA-C596-4836-B080-813BE1DF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513CCC4-85DB-448D-9194-C1FE82AD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2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886609-057C-4912-8764-5511FD29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360588D-FA7D-4971-AE3E-FA33F24D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4D73E34-0FBD-484C-8B90-97CE14C7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F5240FD-4725-4C82-8BC6-CF434F1F4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E7DBD87-916B-4501-8809-C63DCF072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AAE973C-865C-473F-8B17-6D6A3237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EE72A781-81E6-4C4A-992B-1DB1A94C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52AA42A8-12AF-4E2F-902D-5AB3D1A7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1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E743FB-8D4C-4540-B1A2-33DD0A5B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813E486-F83E-49A6-BC51-F607678F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F11AD47B-DE3C-49B5-964E-C8599234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86848C6-93BC-41EF-858E-59B4E940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4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E0EA1C7B-1B76-4982-8AE3-6136F144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DC76F9AE-6C0D-4D48-85DF-465BA176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E96676F-4E58-4BEA-8ADB-D0CC8A6A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96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65FF7F9-CA12-471C-9658-BF5699A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286EE94-B4FC-48E1-8FF7-A51B06EC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BEB8635-E5B7-4560-AD33-35DBF287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A10F7D1-0413-4992-9635-D79DD969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ECA793A-BB18-4B7C-AE84-1EFD7CC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9B098EF-5C54-491D-9B7A-F0EFAE7D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29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F83A4F-C505-48B9-8897-95FF89B1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714038A7-843F-45DA-A8DE-4A550B821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8AC9E4F-072A-4000-B1C8-45C174E85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9459EA1-7D69-49CD-9FEC-AE9EA451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4535E3B-D48A-4CA7-997E-2C10FA2E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A471139C-D8ED-4F44-8433-48B59C89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118EDE74-0990-4AB1-89C3-65DEC380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1E6877C-8417-4CB4-8E0C-1BA886AA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FF204DF-713E-4696-8E64-3B1B588DF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26DD-F3BD-4321-BB79-5D9D511B2A69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8E3F53B-1E96-45F7-8A95-B1F9F268E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716BF24-A693-4A1E-87FE-B50206BF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5107-3302-4040-B931-90B3F39CB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1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6B7483E-10CB-4F0D-8DDB-B314E11C035C}"/>
              </a:ext>
            </a:extLst>
          </p:cNvPr>
          <p:cNvSpPr txBox="1"/>
          <p:nvPr/>
        </p:nvSpPr>
        <p:spPr>
          <a:xfrm>
            <a:off x="1298983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02272F3-DAF1-4FD0-983C-200FD90B53DB}"/>
              </a:ext>
            </a:extLst>
          </p:cNvPr>
          <p:cNvSpPr txBox="1"/>
          <p:nvPr/>
        </p:nvSpPr>
        <p:spPr>
          <a:xfrm>
            <a:off x="4963731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GW LoRa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93F2844-946C-47FC-8E60-66129953BF7F}"/>
              </a:ext>
            </a:extLst>
          </p:cNvPr>
          <p:cNvSpPr txBox="1"/>
          <p:nvPr/>
        </p:nvSpPr>
        <p:spPr>
          <a:xfrm>
            <a:off x="9683282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SPOT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6412157D-41B0-42F8-B9CF-AE881F4EC8A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95127" y="549232"/>
            <a:ext cx="236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F236E7B3-B30F-4648-909C-FC416E5399B7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6259875" y="549232"/>
            <a:ext cx="1116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049E29DD-363B-4070-A6E3-DBCC781C023F}"/>
              </a:ext>
            </a:extLst>
          </p:cNvPr>
          <p:cNvCxnSpPr/>
          <p:nvPr/>
        </p:nvCxnSpPr>
        <p:spPr>
          <a:xfrm>
            <a:off x="0" y="1468077"/>
            <a:ext cx="12192000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B76E64B9-BC99-47CC-9044-001710C04110}"/>
              </a:ext>
            </a:extLst>
          </p:cNvPr>
          <p:cNvSpPr txBox="1"/>
          <p:nvPr/>
        </p:nvSpPr>
        <p:spPr>
          <a:xfrm>
            <a:off x="1437049" y="716112"/>
            <a:ext cx="1059904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DevEUI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AppKey</a:t>
            </a:r>
            <a:r>
              <a:rPr lang="fr-FR" sz="1100" dirty="0"/>
              <a:t>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579C4C96-EAA2-4B9A-A0FA-123A0F3F87E9}"/>
              </a:ext>
            </a:extLst>
          </p:cNvPr>
          <p:cNvSpPr txBox="1"/>
          <p:nvPr/>
        </p:nvSpPr>
        <p:spPr>
          <a:xfrm>
            <a:off x="2750423" y="2384964"/>
            <a:ext cx="392721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DevEUI</a:t>
            </a:r>
            <a:r>
              <a:rPr lang="fr-FR" sz="1050" dirty="0"/>
              <a:t> A, </a:t>
            </a:r>
            <a:r>
              <a:rPr lang="fr-FR" sz="1050" dirty="0" err="1"/>
              <a:t>AppEUI</a:t>
            </a:r>
            <a:r>
              <a:rPr lang="fr-FR" sz="1050" dirty="0"/>
              <a:t> A, </a:t>
            </a:r>
            <a:r>
              <a:rPr lang="fr-FR" sz="1050" dirty="0" err="1"/>
              <a:t>DevNonce</a:t>
            </a:r>
            <a:r>
              <a:rPr lang="fr-FR" sz="1050" dirty="0"/>
              <a:t> A,     MIC = f(</a:t>
            </a:r>
            <a:r>
              <a:rPr lang="fr-FR" sz="1050" dirty="0" err="1"/>
              <a:t>AppKey</a:t>
            </a:r>
            <a:r>
              <a:rPr lang="fr-FR" sz="1050" dirty="0"/>
              <a:t> A)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8D944A4A-4A2A-4D5B-83B4-302E47F71A27}"/>
              </a:ext>
            </a:extLst>
          </p:cNvPr>
          <p:cNvSpPr txBox="1"/>
          <p:nvPr/>
        </p:nvSpPr>
        <p:spPr>
          <a:xfrm>
            <a:off x="9533178" y="797695"/>
            <a:ext cx="200743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Payload</a:t>
            </a:r>
            <a:r>
              <a:rPr lang="fr-FR" sz="1400" dirty="0"/>
              <a:t> = f(</a:t>
            </a:r>
            <a:r>
              <a:rPr lang="fr-FR" sz="1400" dirty="0" err="1"/>
              <a:t>AppKey</a:t>
            </a:r>
            <a:r>
              <a:rPr lang="fr-FR" sz="1400" dirty="0"/>
              <a:t> A)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3045B462-EFA7-4CD9-BC9C-8A1222B3133F}"/>
              </a:ext>
            </a:extLst>
          </p:cNvPr>
          <p:cNvSpPr txBox="1"/>
          <p:nvPr/>
        </p:nvSpPr>
        <p:spPr>
          <a:xfrm>
            <a:off x="0" y="1874294"/>
            <a:ext cx="16451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Cas </a:t>
            </a:r>
            <a:r>
              <a:rPr lang="fr-FR" sz="1400" dirty="0" err="1"/>
              <a:t>JoinRequest</a:t>
            </a:r>
            <a:r>
              <a:rPr lang="fr-FR" sz="1400" dirty="0"/>
              <a:t> 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277A8382-DE9A-4FC4-A027-2B515EA36051}"/>
              </a:ext>
            </a:extLst>
          </p:cNvPr>
          <p:cNvSpPr txBox="1"/>
          <p:nvPr/>
        </p:nvSpPr>
        <p:spPr>
          <a:xfrm>
            <a:off x="587691" y="2493689"/>
            <a:ext cx="14005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JoinRequest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CD71448A-4673-4DB0-95B0-702D7CCEC171}"/>
              </a:ext>
            </a:extLst>
          </p:cNvPr>
          <p:cNvSpPr txBox="1"/>
          <p:nvPr/>
        </p:nvSpPr>
        <p:spPr>
          <a:xfrm>
            <a:off x="91393" y="2934043"/>
            <a:ext cx="108306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sz="1400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F3FFC9C8-E496-41A4-AA81-E635E28F73AC}"/>
              </a:ext>
            </a:extLst>
          </p:cNvPr>
          <p:cNvCxnSpPr>
            <a:cxnSpLocks/>
          </p:cNvCxnSpPr>
          <p:nvPr/>
        </p:nvCxnSpPr>
        <p:spPr>
          <a:xfrm flipV="1">
            <a:off x="2496953" y="2618649"/>
            <a:ext cx="4943737" cy="2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xmlns="" id="{F921832D-45C7-4FDB-A46E-9B82704278F5}"/>
              </a:ext>
            </a:extLst>
          </p:cNvPr>
          <p:cNvCxnSpPr>
            <a:cxnSpLocks/>
          </p:cNvCxnSpPr>
          <p:nvPr/>
        </p:nvCxnSpPr>
        <p:spPr>
          <a:xfrm>
            <a:off x="8689525" y="2620936"/>
            <a:ext cx="998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42B3E6B5-8A64-4CCC-A128-6F732B771DE7}"/>
              </a:ext>
            </a:extLst>
          </p:cNvPr>
          <p:cNvSpPr txBox="1"/>
          <p:nvPr/>
        </p:nvSpPr>
        <p:spPr>
          <a:xfrm>
            <a:off x="587691" y="2969691"/>
            <a:ext cx="128305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JoinResponse</a:t>
            </a:r>
            <a:endParaRPr lang="fr-FR" sz="1400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xmlns="" id="{46DC152B-D38A-4CD4-AAD5-CAFEB01692AB}"/>
              </a:ext>
            </a:extLst>
          </p:cNvPr>
          <p:cNvCxnSpPr>
            <a:cxnSpLocks/>
          </p:cNvCxnSpPr>
          <p:nvPr/>
        </p:nvCxnSpPr>
        <p:spPr>
          <a:xfrm flipH="1">
            <a:off x="2496954" y="3087931"/>
            <a:ext cx="493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xmlns="" id="{8319F18D-4716-4814-BB6F-586CFF889CF4}"/>
              </a:ext>
            </a:extLst>
          </p:cNvPr>
          <p:cNvSpPr txBox="1"/>
          <p:nvPr/>
        </p:nvSpPr>
        <p:spPr>
          <a:xfrm>
            <a:off x="-16566" y="3686015"/>
            <a:ext cx="129898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Cas </a:t>
            </a:r>
            <a:r>
              <a:rPr lang="fr-FR" sz="1400" dirty="0" err="1"/>
              <a:t>UpLink</a:t>
            </a:r>
            <a:r>
              <a:rPr lang="fr-FR" sz="1400" dirty="0"/>
              <a:t> A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AFC849E3-07FE-4FAC-9802-481C6C5319D4}"/>
              </a:ext>
            </a:extLst>
          </p:cNvPr>
          <p:cNvCxnSpPr/>
          <p:nvPr/>
        </p:nvCxnSpPr>
        <p:spPr>
          <a:xfrm>
            <a:off x="0" y="3575110"/>
            <a:ext cx="12192000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xmlns="" id="{59A5471B-2388-41BA-9FA8-B28848331D8C}"/>
              </a:ext>
            </a:extLst>
          </p:cNvPr>
          <p:cNvSpPr txBox="1"/>
          <p:nvPr/>
        </p:nvSpPr>
        <p:spPr>
          <a:xfrm>
            <a:off x="592312" y="4142385"/>
            <a:ext cx="14005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UpLink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xmlns="" id="{4D269B1B-8603-4F37-AC60-0A5994D6E28E}"/>
              </a:ext>
            </a:extLst>
          </p:cNvPr>
          <p:cNvSpPr txBox="1"/>
          <p:nvPr/>
        </p:nvSpPr>
        <p:spPr>
          <a:xfrm>
            <a:off x="96014" y="4582739"/>
            <a:ext cx="108306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sz="1400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xmlns="" id="{74031CBA-A9FD-4B1D-9193-4743D86B603E}"/>
              </a:ext>
            </a:extLst>
          </p:cNvPr>
          <p:cNvCxnSpPr>
            <a:cxnSpLocks/>
          </p:cNvCxnSpPr>
          <p:nvPr/>
        </p:nvCxnSpPr>
        <p:spPr>
          <a:xfrm flipV="1">
            <a:off x="2501574" y="4290757"/>
            <a:ext cx="4939116" cy="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xmlns="" id="{9D7F30DF-9AE5-4B64-9440-09BF61760978}"/>
              </a:ext>
            </a:extLst>
          </p:cNvPr>
          <p:cNvCxnSpPr>
            <a:cxnSpLocks/>
          </p:cNvCxnSpPr>
          <p:nvPr/>
        </p:nvCxnSpPr>
        <p:spPr>
          <a:xfrm>
            <a:off x="8689525" y="4290757"/>
            <a:ext cx="998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xmlns="" id="{EA3B41A7-8832-44F9-9D6C-41FF8DEEF7AC}"/>
              </a:ext>
            </a:extLst>
          </p:cNvPr>
          <p:cNvSpPr txBox="1"/>
          <p:nvPr/>
        </p:nvSpPr>
        <p:spPr>
          <a:xfrm>
            <a:off x="592312" y="4618387"/>
            <a:ext cx="128305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DownLink</a:t>
            </a:r>
            <a:endParaRPr lang="fr-FR" sz="1400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xmlns="" id="{14046C79-2BD4-4665-A71F-1DE6E212F4C5}"/>
              </a:ext>
            </a:extLst>
          </p:cNvPr>
          <p:cNvCxnSpPr>
            <a:cxnSpLocks/>
          </p:cNvCxnSpPr>
          <p:nvPr/>
        </p:nvCxnSpPr>
        <p:spPr>
          <a:xfrm flipH="1">
            <a:off x="2501575" y="4736627"/>
            <a:ext cx="492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xmlns="" id="{37C452B2-ED17-4297-8215-310526858C25}"/>
              </a:ext>
            </a:extLst>
          </p:cNvPr>
          <p:cNvCxnSpPr>
            <a:cxnSpLocks/>
          </p:cNvCxnSpPr>
          <p:nvPr/>
        </p:nvCxnSpPr>
        <p:spPr>
          <a:xfrm flipH="1">
            <a:off x="8736834" y="4772275"/>
            <a:ext cx="1019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xmlns="" id="{32EAA798-6A8B-45BF-9286-53464CF912DD}"/>
              </a:ext>
            </a:extLst>
          </p:cNvPr>
          <p:cNvSpPr txBox="1"/>
          <p:nvPr/>
        </p:nvSpPr>
        <p:spPr>
          <a:xfrm>
            <a:off x="0" y="22821"/>
            <a:ext cx="108009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La référence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658B8C7F-AE30-419D-A8BF-B7F14436F5FF}"/>
              </a:ext>
            </a:extLst>
          </p:cNvPr>
          <p:cNvSpPr txBox="1"/>
          <p:nvPr/>
        </p:nvSpPr>
        <p:spPr>
          <a:xfrm>
            <a:off x="2750422" y="2821800"/>
            <a:ext cx="483322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AppNonce</a:t>
            </a:r>
            <a:r>
              <a:rPr lang="fr-FR" sz="1050" dirty="0"/>
              <a:t> A, </a:t>
            </a:r>
            <a:r>
              <a:rPr lang="fr-FR" sz="1050" dirty="0" err="1"/>
              <a:t>DevAddr</a:t>
            </a:r>
            <a:r>
              <a:rPr lang="fr-FR" sz="1050" dirty="0"/>
              <a:t> A,  DL settings A,  </a:t>
            </a:r>
            <a:r>
              <a:rPr lang="fr-FR" sz="1050" dirty="0" err="1"/>
              <a:t>Rx</a:t>
            </a:r>
            <a:r>
              <a:rPr lang="fr-FR" sz="1050" dirty="0"/>
              <a:t> Delay A, CF </a:t>
            </a:r>
            <a:r>
              <a:rPr lang="fr-FR" sz="1050" dirty="0" err="1"/>
              <a:t>Litst</a:t>
            </a:r>
            <a:r>
              <a:rPr lang="fr-FR" sz="1050" dirty="0"/>
              <a:t> A,   MIC = f(</a:t>
            </a:r>
            <a:r>
              <a:rPr lang="fr-FR" sz="1050" dirty="0" err="1"/>
              <a:t>AppKey</a:t>
            </a:r>
            <a:r>
              <a:rPr lang="fr-FR" sz="1050" dirty="0"/>
              <a:t> A)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xmlns="" id="{2E45163C-139A-4869-B589-80A5DFF0C94D}"/>
              </a:ext>
            </a:extLst>
          </p:cNvPr>
          <p:cNvSpPr txBox="1"/>
          <p:nvPr/>
        </p:nvSpPr>
        <p:spPr>
          <a:xfrm>
            <a:off x="2750423" y="4015276"/>
            <a:ext cx="392721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DevAddr</a:t>
            </a:r>
            <a:r>
              <a:rPr lang="fr-FR" sz="1050" dirty="0"/>
              <a:t> A, </a:t>
            </a:r>
            <a:r>
              <a:rPr lang="fr-FR" sz="1050" dirty="0" err="1"/>
              <a:t>Payload</a:t>
            </a:r>
            <a:r>
              <a:rPr lang="fr-FR" sz="1050" dirty="0"/>
              <a:t> A (</a:t>
            </a:r>
            <a:r>
              <a:rPr lang="fr-FR" sz="1050" dirty="0" err="1"/>
              <a:t>encrypt</a:t>
            </a:r>
            <a:r>
              <a:rPr lang="fr-FR" sz="1050" dirty="0"/>
              <a:t>=</a:t>
            </a:r>
            <a:r>
              <a:rPr lang="fr-FR" sz="1050" dirty="0" err="1"/>
              <a:t>AppKey</a:t>
            </a:r>
            <a:r>
              <a:rPr lang="fr-FR" sz="1050" dirty="0"/>
              <a:t> A) , </a:t>
            </a:r>
            <a:r>
              <a:rPr lang="fr-FR" sz="1050" dirty="0" err="1"/>
              <a:t>Fcrtl</a:t>
            </a:r>
            <a:r>
              <a:rPr lang="fr-FR" sz="1050" dirty="0"/>
              <a:t> A, </a:t>
            </a:r>
            <a:r>
              <a:rPr lang="fr-FR" sz="1050" dirty="0" err="1"/>
              <a:t>Fcnt</a:t>
            </a:r>
            <a:r>
              <a:rPr lang="fr-FR" sz="1050" dirty="0"/>
              <a:t> A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xmlns="" id="{D5A43AF8-A0E2-4794-9BDF-E94830D8FB57}"/>
              </a:ext>
            </a:extLst>
          </p:cNvPr>
          <p:cNvSpPr txBox="1"/>
          <p:nvPr/>
        </p:nvSpPr>
        <p:spPr>
          <a:xfrm>
            <a:off x="2750422" y="4455441"/>
            <a:ext cx="392721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DevAddr</a:t>
            </a:r>
            <a:r>
              <a:rPr lang="fr-FR" sz="1050" dirty="0"/>
              <a:t> A, </a:t>
            </a:r>
            <a:r>
              <a:rPr lang="fr-FR" sz="1050" dirty="0" err="1"/>
              <a:t>Payload</a:t>
            </a:r>
            <a:r>
              <a:rPr lang="fr-FR" sz="1050" dirty="0"/>
              <a:t> A (</a:t>
            </a:r>
            <a:r>
              <a:rPr lang="fr-FR" sz="1050" dirty="0" err="1"/>
              <a:t>encrypt</a:t>
            </a:r>
            <a:r>
              <a:rPr lang="fr-FR" sz="1050" dirty="0"/>
              <a:t>=</a:t>
            </a:r>
            <a:r>
              <a:rPr lang="fr-FR" sz="1050" dirty="0" err="1"/>
              <a:t>AppKey</a:t>
            </a:r>
            <a:r>
              <a:rPr lang="fr-FR" sz="1050" dirty="0"/>
              <a:t> A) , </a:t>
            </a:r>
            <a:r>
              <a:rPr lang="fr-FR" sz="1050" dirty="0" err="1"/>
              <a:t>Fcnt</a:t>
            </a:r>
            <a:r>
              <a:rPr lang="fr-FR" sz="1050" dirty="0"/>
              <a:t> A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xmlns="" id="{47CB5F14-8F05-43DB-AB7E-17C84377D09F}"/>
              </a:ext>
            </a:extLst>
          </p:cNvPr>
          <p:cNvSpPr txBox="1"/>
          <p:nvPr/>
        </p:nvSpPr>
        <p:spPr>
          <a:xfrm>
            <a:off x="7375968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LNS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xmlns="" id="{585FE266-7C8B-4B32-A1AD-BB5163E8A10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672112" y="549232"/>
            <a:ext cx="1011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xmlns="" id="{599A7D7A-9019-4C90-8594-EB6D06CD702C}"/>
              </a:ext>
            </a:extLst>
          </p:cNvPr>
          <p:cNvSpPr txBox="1"/>
          <p:nvPr/>
        </p:nvSpPr>
        <p:spPr>
          <a:xfrm>
            <a:off x="8573289" y="2160455"/>
            <a:ext cx="3330689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DevEUI</a:t>
            </a:r>
            <a:r>
              <a:rPr lang="fr-FR" sz="1050" dirty="0"/>
              <a:t> A, </a:t>
            </a:r>
            <a:r>
              <a:rPr lang="fr-FR" sz="1050" dirty="0" err="1"/>
              <a:t>AppEUI</a:t>
            </a:r>
            <a:r>
              <a:rPr lang="fr-FR" sz="1050" dirty="0"/>
              <a:t> A, </a:t>
            </a:r>
            <a:r>
              <a:rPr lang="fr-FR" sz="1050" dirty="0" err="1"/>
              <a:t>DevNonce</a:t>
            </a:r>
            <a:r>
              <a:rPr lang="fr-FR" sz="1050" dirty="0"/>
              <a:t> A,  </a:t>
            </a:r>
            <a:r>
              <a:rPr lang="fr-FR" sz="1050" dirty="0" err="1"/>
              <a:t>AppNonce</a:t>
            </a:r>
            <a:r>
              <a:rPr lang="fr-FR" sz="1050" dirty="0"/>
              <a:t> A,</a:t>
            </a:r>
          </a:p>
          <a:p>
            <a:r>
              <a:rPr lang="fr-FR" sz="1050" dirty="0" err="1"/>
              <a:t>DevAddr</a:t>
            </a:r>
            <a:r>
              <a:rPr lang="fr-FR" sz="1050" dirty="0"/>
              <a:t> A    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xmlns="" id="{DA8591E0-399F-4A52-829E-761DF79E9C4C}"/>
              </a:ext>
            </a:extLst>
          </p:cNvPr>
          <p:cNvSpPr txBox="1"/>
          <p:nvPr/>
        </p:nvSpPr>
        <p:spPr>
          <a:xfrm>
            <a:off x="8573289" y="3900640"/>
            <a:ext cx="2877683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DevEUI</a:t>
            </a:r>
            <a:r>
              <a:rPr lang="fr-FR" sz="1050" dirty="0"/>
              <a:t> A, </a:t>
            </a:r>
            <a:r>
              <a:rPr lang="fr-FR" sz="1050" dirty="0" err="1"/>
              <a:t>AppEUI</a:t>
            </a:r>
            <a:r>
              <a:rPr lang="fr-FR" sz="1050" dirty="0"/>
              <a:t> A, </a:t>
            </a:r>
            <a:r>
              <a:rPr lang="fr-FR" sz="1050" dirty="0" err="1"/>
              <a:t>DevAddr</a:t>
            </a:r>
            <a:r>
              <a:rPr lang="fr-FR" sz="1050" dirty="0"/>
              <a:t> A, </a:t>
            </a:r>
          </a:p>
          <a:p>
            <a:r>
              <a:rPr lang="fr-FR" sz="1050" dirty="0" err="1"/>
              <a:t>Payload</a:t>
            </a:r>
            <a:r>
              <a:rPr lang="fr-FR" sz="1050" dirty="0"/>
              <a:t> A (</a:t>
            </a:r>
            <a:r>
              <a:rPr lang="fr-FR" sz="1050" dirty="0" err="1"/>
              <a:t>encrypt</a:t>
            </a:r>
            <a:r>
              <a:rPr lang="fr-FR" sz="1050" dirty="0"/>
              <a:t>=</a:t>
            </a:r>
            <a:r>
              <a:rPr lang="fr-FR" sz="1050" dirty="0" err="1"/>
              <a:t>AppKey</a:t>
            </a:r>
            <a:r>
              <a:rPr lang="fr-FR" sz="1050" dirty="0"/>
              <a:t> A) , </a:t>
            </a:r>
            <a:r>
              <a:rPr lang="fr-FR" sz="1050" dirty="0" err="1"/>
              <a:t>Fcrtl</a:t>
            </a:r>
            <a:r>
              <a:rPr lang="fr-FR" sz="1050" dirty="0"/>
              <a:t> A, </a:t>
            </a:r>
            <a:r>
              <a:rPr lang="fr-FR" sz="1050" dirty="0" err="1"/>
              <a:t>Fcnt</a:t>
            </a:r>
            <a:r>
              <a:rPr lang="fr-FR" sz="1050" dirty="0"/>
              <a:t> A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xmlns="" id="{511E9AA5-31C9-4972-87A0-D92F8567BBCD}"/>
              </a:ext>
            </a:extLst>
          </p:cNvPr>
          <p:cNvSpPr txBox="1"/>
          <p:nvPr/>
        </p:nvSpPr>
        <p:spPr>
          <a:xfrm>
            <a:off x="8573289" y="4328559"/>
            <a:ext cx="2877683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DevEUI</a:t>
            </a:r>
            <a:r>
              <a:rPr lang="fr-FR" sz="1050" dirty="0"/>
              <a:t> A, </a:t>
            </a:r>
          </a:p>
          <a:p>
            <a:r>
              <a:rPr lang="fr-FR" sz="1050" dirty="0" err="1"/>
              <a:t>Payload</a:t>
            </a:r>
            <a:r>
              <a:rPr lang="fr-FR" sz="1050" dirty="0"/>
              <a:t> A (</a:t>
            </a:r>
            <a:r>
              <a:rPr lang="fr-FR" sz="1050" dirty="0" err="1"/>
              <a:t>encrypt</a:t>
            </a:r>
            <a:r>
              <a:rPr lang="fr-FR" sz="1050" dirty="0"/>
              <a:t>=</a:t>
            </a:r>
            <a:r>
              <a:rPr lang="fr-FR" sz="1050" dirty="0" err="1"/>
              <a:t>AppKey</a:t>
            </a:r>
            <a:r>
              <a:rPr lang="fr-FR" sz="1050" dirty="0"/>
              <a:t> A) , </a:t>
            </a:r>
            <a:r>
              <a:rPr lang="fr-FR" sz="1050" dirty="0" err="1"/>
              <a:t>Fcnt</a:t>
            </a:r>
            <a:r>
              <a:rPr lang="fr-FR" sz="105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15968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6B7483E-10CB-4F0D-8DDB-B314E11C035C}"/>
              </a:ext>
            </a:extLst>
          </p:cNvPr>
          <p:cNvSpPr txBox="1"/>
          <p:nvPr/>
        </p:nvSpPr>
        <p:spPr>
          <a:xfrm>
            <a:off x="1298983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02272F3-DAF1-4FD0-983C-200FD90B53DB}"/>
              </a:ext>
            </a:extLst>
          </p:cNvPr>
          <p:cNvSpPr txBox="1"/>
          <p:nvPr/>
        </p:nvSpPr>
        <p:spPr>
          <a:xfrm>
            <a:off x="7440690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GW LoRa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93F2844-946C-47FC-8E60-66129953BF7F}"/>
              </a:ext>
            </a:extLst>
          </p:cNvPr>
          <p:cNvSpPr txBox="1"/>
          <p:nvPr/>
        </p:nvSpPr>
        <p:spPr>
          <a:xfrm>
            <a:off x="9683282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SPOT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6412157D-41B0-42F8-B9CF-AE881F4EC8A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95127" y="549232"/>
            <a:ext cx="484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F236E7B3-B30F-4648-909C-FC416E5399B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736834" y="549232"/>
            <a:ext cx="94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049E29DD-363B-4070-A6E3-DBCC781C023F}"/>
              </a:ext>
            </a:extLst>
          </p:cNvPr>
          <p:cNvCxnSpPr/>
          <p:nvPr/>
        </p:nvCxnSpPr>
        <p:spPr>
          <a:xfrm>
            <a:off x="0" y="1468077"/>
            <a:ext cx="12192000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9277A135-0761-4790-982A-BBA8353D81F7}"/>
              </a:ext>
            </a:extLst>
          </p:cNvPr>
          <p:cNvSpPr txBox="1"/>
          <p:nvPr/>
        </p:nvSpPr>
        <p:spPr>
          <a:xfrm>
            <a:off x="1298983" y="190280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701322D-2333-4C43-92BD-91E51CFE534A}"/>
              </a:ext>
            </a:extLst>
          </p:cNvPr>
          <p:cNvSpPr txBox="1"/>
          <p:nvPr/>
        </p:nvSpPr>
        <p:spPr>
          <a:xfrm>
            <a:off x="4528862" y="1758791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Relais </a:t>
            </a:r>
          </a:p>
          <a:p>
            <a:pPr algn="ctr"/>
            <a:r>
              <a:rPr lang="fr-FR" dirty="0"/>
              <a:t>+ </a:t>
            </a:r>
            <a:r>
              <a:rPr lang="fr-FR" dirty="0" err="1"/>
              <a:t>device</a:t>
            </a:r>
            <a:r>
              <a:rPr lang="fr-FR" dirty="0"/>
              <a:t> 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6B3A94F-FD3C-4459-98C8-BC1E8F0A9274}"/>
              </a:ext>
            </a:extLst>
          </p:cNvPr>
          <p:cNvSpPr txBox="1"/>
          <p:nvPr/>
        </p:nvSpPr>
        <p:spPr>
          <a:xfrm>
            <a:off x="7440690" y="190280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GW LoRa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9BCCABE0-573D-4614-8466-80CD265BF970}"/>
              </a:ext>
            </a:extLst>
          </p:cNvPr>
          <p:cNvSpPr txBox="1"/>
          <p:nvPr/>
        </p:nvSpPr>
        <p:spPr>
          <a:xfrm>
            <a:off x="9683282" y="190280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SPOT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65D7C6F3-526B-497F-80F7-60904EEE09D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595127" y="2081957"/>
            <a:ext cx="1933735" cy="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3EF6D488-DBD7-406F-A326-48B34FF3D14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825006" y="2081957"/>
            <a:ext cx="1615684" cy="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xmlns="" id="{8725D18C-DF8A-4F70-B49B-D2E2CF84AF0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736834" y="2087473"/>
            <a:ext cx="94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B76E64B9-BC99-47CC-9044-001710C04110}"/>
              </a:ext>
            </a:extLst>
          </p:cNvPr>
          <p:cNvSpPr txBox="1"/>
          <p:nvPr/>
        </p:nvSpPr>
        <p:spPr>
          <a:xfrm>
            <a:off x="1437049" y="716112"/>
            <a:ext cx="1059904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DevEUI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AppKey</a:t>
            </a:r>
            <a:r>
              <a:rPr lang="fr-FR" sz="1100" dirty="0"/>
              <a:t>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579C4C96-EAA2-4B9A-A0FA-123A0F3F87E9}"/>
              </a:ext>
            </a:extLst>
          </p:cNvPr>
          <p:cNvSpPr txBox="1"/>
          <p:nvPr/>
        </p:nvSpPr>
        <p:spPr>
          <a:xfrm>
            <a:off x="4105803" y="621897"/>
            <a:ext cx="200743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Payload</a:t>
            </a:r>
            <a:r>
              <a:rPr lang="fr-FR" sz="1400" dirty="0"/>
              <a:t> = f(</a:t>
            </a:r>
            <a:r>
              <a:rPr lang="fr-FR" sz="1400" dirty="0" err="1"/>
              <a:t>AppKey</a:t>
            </a:r>
            <a:r>
              <a:rPr lang="fr-FR" sz="1400" dirty="0"/>
              <a:t> A)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8D944A4A-4A2A-4D5B-83B4-302E47F71A27}"/>
              </a:ext>
            </a:extLst>
          </p:cNvPr>
          <p:cNvSpPr txBox="1"/>
          <p:nvPr/>
        </p:nvSpPr>
        <p:spPr>
          <a:xfrm>
            <a:off x="9533178" y="797695"/>
            <a:ext cx="200743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Payload</a:t>
            </a:r>
            <a:r>
              <a:rPr lang="fr-FR" sz="1400" dirty="0"/>
              <a:t> = f(</a:t>
            </a:r>
            <a:r>
              <a:rPr lang="fr-FR" sz="1400" dirty="0" err="1"/>
              <a:t>AppKey</a:t>
            </a:r>
            <a:r>
              <a:rPr lang="fr-FR" sz="1400" dirty="0"/>
              <a:t> A)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CDD74C66-5E25-4ED6-A88D-85AB2E4D992A}"/>
              </a:ext>
            </a:extLst>
          </p:cNvPr>
          <p:cNvSpPr txBox="1"/>
          <p:nvPr/>
        </p:nvSpPr>
        <p:spPr>
          <a:xfrm>
            <a:off x="1535223" y="2323180"/>
            <a:ext cx="1059904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DevEUI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AppKey</a:t>
            </a:r>
            <a:r>
              <a:rPr lang="fr-FR" sz="1100" dirty="0"/>
              <a:t> 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67FD61BD-FDBB-4A09-9898-6593B25DD4BB}"/>
              </a:ext>
            </a:extLst>
          </p:cNvPr>
          <p:cNvSpPr txBox="1"/>
          <p:nvPr/>
        </p:nvSpPr>
        <p:spPr>
          <a:xfrm>
            <a:off x="4741227" y="2462865"/>
            <a:ext cx="1059904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DevEUI</a:t>
            </a:r>
            <a:r>
              <a:rPr lang="fr-FR" sz="1100" dirty="0"/>
              <a:t> B</a:t>
            </a:r>
          </a:p>
          <a:p>
            <a:r>
              <a:rPr lang="fr-FR" sz="1100" dirty="0" err="1"/>
              <a:t>AppEUI</a:t>
            </a:r>
            <a:r>
              <a:rPr lang="fr-FR" sz="1100" dirty="0"/>
              <a:t> B</a:t>
            </a:r>
          </a:p>
          <a:p>
            <a:r>
              <a:rPr lang="fr-FR" sz="1100" dirty="0" err="1"/>
              <a:t>AppKey</a:t>
            </a:r>
            <a:r>
              <a:rPr lang="fr-FR" sz="1100" dirty="0"/>
              <a:t> 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3045B462-EFA7-4CD9-BC9C-8A1222B3133F}"/>
              </a:ext>
            </a:extLst>
          </p:cNvPr>
          <p:cNvSpPr txBox="1"/>
          <p:nvPr/>
        </p:nvSpPr>
        <p:spPr>
          <a:xfrm>
            <a:off x="0" y="3367536"/>
            <a:ext cx="16451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Cas </a:t>
            </a:r>
            <a:r>
              <a:rPr lang="fr-FR" sz="1400" dirty="0" err="1"/>
              <a:t>JoinRequest</a:t>
            </a:r>
            <a:r>
              <a:rPr lang="fr-FR" sz="1400" dirty="0"/>
              <a:t> 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CD71448A-4673-4DB0-95B0-702D7CCEC171}"/>
              </a:ext>
            </a:extLst>
          </p:cNvPr>
          <p:cNvSpPr txBox="1"/>
          <p:nvPr/>
        </p:nvSpPr>
        <p:spPr>
          <a:xfrm>
            <a:off x="91393" y="4427285"/>
            <a:ext cx="108306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sz="1400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F3FFC9C8-E496-41A4-AA81-E635E28F73AC}"/>
              </a:ext>
            </a:extLst>
          </p:cNvPr>
          <p:cNvCxnSpPr>
            <a:cxnSpLocks/>
          </p:cNvCxnSpPr>
          <p:nvPr/>
        </p:nvCxnSpPr>
        <p:spPr>
          <a:xfrm flipV="1">
            <a:off x="2496953" y="4148301"/>
            <a:ext cx="1933735" cy="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xmlns="" id="{6720060F-B303-48F2-A30F-5F3545831134}"/>
              </a:ext>
            </a:extLst>
          </p:cNvPr>
          <p:cNvCxnSpPr>
            <a:cxnSpLocks/>
          </p:cNvCxnSpPr>
          <p:nvPr/>
        </p:nvCxnSpPr>
        <p:spPr>
          <a:xfrm>
            <a:off x="5825006" y="4135303"/>
            <a:ext cx="161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xmlns="" id="{F921832D-45C7-4FDB-A46E-9B82704278F5}"/>
              </a:ext>
            </a:extLst>
          </p:cNvPr>
          <p:cNvCxnSpPr>
            <a:cxnSpLocks/>
          </p:cNvCxnSpPr>
          <p:nvPr/>
        </p:nvCxnSpPr>
        <p:spPr>
          <a:xfrm>
            <a:off x="8684904" y="4135303"/>
            <a:ext cx="998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xmlns="" id="{1AE55E74-865A-499E-A323-B23D85686C8E}"/>
              </a:ext>
            </a:extLst>
          </p:cNvPr>
          <p:cNvCxnSpPr>
            <a:cxnSpLocks/>
          </p:cNvCxnSpPr>
          <p:nvPr/>
        </p:nvCxnSpPr>
        <p:spPr>
          <a:xfrm flipH="1">
            <a:off x="5825006" y="4616821"/>
            <a:ext cx="1600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xmlns="" id="{46DC152B-D38A-4CD4-AAD5-CAFEB01692AB}"/>
              </a:ext>
            </a:extLst>
          </p:cNvPr>
          <p:cNvCxnSpPr>
            <a:cxnSpLocks/>
          </p:cNvCxnSpPr>
          <p:nvPr/>
        </p:nvCxnSpPr>
        <p:spPr>
          <a:xfrm flipH="1">
            <a:off x="2496953" y="4591488"/>
            <a:ext cx="193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xmlns="" id="{8319F18D-4716-4814-BB6F-586CFF889CF4}"/>
              </a:ext>
            </a:extLst>
          </p:cNvPr>
          <p:cNvSpPr txBox="1"/>
          <p:nvPr/>
        </p:nvSpPr>
        <p:spPr>
          <a:xfrm>
            <a:off x="-16566" y="5179257"/>
            <a:ext cx="129898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Cas </a:t>
            </a:r>
            <a:r>
              <a:rPr lang="fr-FR" sz="1400" dirty="0" err="1"/>
              <a:t>UpLink</a:t>
            </a:r>
            <a:r>
              <a:rPr lang="fr-FR" sz="1400" dirty="0"/>
              <a:t> A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AFC849E3-07FE-4FAC-9802-481C6C5319D4}"/>
              </a:ext>
            </a:extLst>
          </p:cNvPr>
          <p:cNvCxnSpPr/>
          <p:nvPr/>
        </p:nvCxnSpPr>
        <p:spPr>
          <a:xfrm>
            <a:off x="0" y="5068352"/>
            <a:ext cx="12192000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xmlns="" id="{59A5471B-2388-41BA-9FA8-B28848331D8C}"/>
              </a:ext>
            </a:extLst>
          </p:cNvPr>
          <p:cNvSpPr txBox="1"/>
          <p:nvPr/>
        </p:nvSpPr>
        <p:spPr>
          <a:xfrm>
            <a:off x="592312" y="5635627"/>
            <a:ext cx="14005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UpLink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xmlns="" id="{4D269B1B-8603-4F37-AC60-0A5994D6E28E}"/>
              </a:ext>
            </a:extLst>
          </p:cNvPr>
          <p:cNvSpPr txBox="1"/>
          <p:nvPr/>
        </p:nvSpPr>
        <p:spPr>
          <a:xfrm>
            <a:off x="96014" y="6075981"/>
            <a:ext cx="108306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sz="1400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xmlns="" id="{74031CBA-A9FD-4B1D-9193-4743D86B603E}"/>
              </a:ext>
            </a:extLst>
          </p:cNvPr>
          <p:cNvCxnSpPr>
            <a:cxnSpLocks/>
          </p:cNvCxnSpPr>
          <p:nvPr/>
        </p:nvCxnSpPr>
        <p:spPr>
          <a:xfrm flipV="1">
            <a:off x="2496953" y="4905399"/>
            <a:ext cx="1933735" cy="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xmlns="" id="{A6A6665D-E9C8-4E03-AA28-52B4CD5F94CA}"/>
              </a:ext>
            </a:extLst>
          </p:cNvPr>
          <p:cNvCxnSpPr>
            <a:cxnSpLocks/>
          </p:cNvCxnSpPr>
          <p:nvPr/>
        </p:nvCxnSpPr>
        <p:spPr>
          <a:xfrm>
            <a:off x="5829627" y="5783999"/>
            <a:ext cx="161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xmlns="" id="{9D7F30DF-9AE5-4B64-9440-09BF61760978}"/>
              </a:ext>
            </a:extLst>
          </p:cNvPr>
          <p:cNvCxnSpPr>
            <a:cxnSpLocks/>
          </p:cNvCxnSpPr>
          <p:nvPr/>
        </p:nvCxnSpPr>
        <p:spPr>
          <a:xfrm>
            <a:off x="8689525" y="5783999"/>
            <a:ext cx="998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xmlns="" id="{EA3B41A7-8832-44F9-9D6C-41FF8DEEF7AC}"/>
              </a:ext>
            </a:extLst>
          </p:cNvPr>
          <p:cNvSpPr txBox="1"/>
          <p:nvPr/>
        </p:nvSpPr>
        <p:spPr>
          <a:xfrm>
            <a:off x="592312" y="6111629"/>
            <a:ext cx="128305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DownLink</a:t>
            </a:r>
            <a:endParaRPr lang="fr-FR" sz="1400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xmlns="" id="{93F525F0-0A80-4B2E-A22A-7EB491BCBDB1}"/>
              </a:ext>
            </a:extLst>
          </p:cNvPr>
          <p:cNvCxnSpPr>
            <a:cxnSpLocks/>
          </p:cNvCxnSpPr>
          <p:nvPr/>
        </p:nvCxnSpPr>
        <p:spPr>
          <a:xfrm flipH="1">
            <a:off x="5829627" y="6265517"/>
            <a:ext cx="1600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xmlns="" id="{14046C79-2BD4-4665-A71F-1DE6E212F4C5}"/>
              </a:ext>
            </a:extLst>
          </p:cNvPr>
          <p:cNvCxnSpPr>
            <a:cxnSpLocks/>
          </p:cNvCxnSpPr>
          <p:nvPr/>
        </p:nvCxnSpPr>
        <p:spPr>
          <a:xfrm flipH="1">
            <a:off x="2496952" y="5783999"/>
            <a:ext cx="193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xmlns="" id="{37C452B2-ED17-4297-8215-310526858C25}"/>
              </a:ext>
            </a:extLst>
          </p:cNvPr>
          <p:cNvCxnSpPr>
            <a:cxnSpLocks/>
          </p:cNvCxnSpPr>
          <p:nvPr/>
        </p:nvCxnSpPr>
        <p:spPr>
          <a:xfrm flipH="1">
            <a:off x="8736834" y="6265517"/>
            <a:ext cx="1019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xmlns="" id="{32EAA798-6A8B-45BF-9286-53464CF912DD}"/>
              </a:ext>
            </a:extLst>
          </p:cNvPr>
          <p:cNvSpPr txBox="1"/>
          <p:nvPr/>
        </p:nvSpPr>
        <p:spPr>
          <a:xfrm>
            <a:off x="0" y="22821"/>
            <a:ext cx="108009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La référence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A3372C9-47A1-43B3-8A75-B3847892FB55}"/>
              </a:ext>
            </a:extLst>
          </p:cNvPr>
          <p:cNvSpPr/>
          <p:nvPr/>
        </p:nvSpPr>
        <p:spPr>
          <a:xfrm>
            <a:off x="3795799" y="5433831"/>
            <a:ext cx="53767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/>
              <a:t>DevAddr</a:t>
            </a:r>
            <a:r>
              <a:rPr lang="fr-FR" sz="1050" dirty="0"/>
              <a:t> B, </a:t>
            </a:r>
            <a:r>
              <a:rPr lang="fr-FR" sz="1050" dirty="0" err="1"/>
              <a:t>Payload</a:t>
            </a:r>
            <a:r>
              <a:rPr lang="fr-FR" sz="1050" dirty="0"/>
              <a:t> B ( </a:t>
            </a:r>
            <a:r>
              <a:rPr lang="fr-FR" sz="1050" dirty="0" err="1"/>
              <a:t>encrypt</a:t>
            </a:r>
            <a:r>
              <a:rPr lang="fr-FR" sz="1050" dirty="0"/>
              <a:t>(</a:t>
            </a:r>
            <a:r>
              <a:rPr lang="fr-FR" sz="1050" dirty="0" err="1"/>
              <a:t>AppKey</a:t>
            </a:r>
            <a:r>
              <a:rPr lang="fr-FR" sz="1050" dirty="0"/>
              <a:t> B)(</a:t>
            </a:r>
            <a:r>
              <a:rPr lang="fr-FR" sz="1050" b="1" dirty="0" err="1">
                <a:solidFill>
                  <a:srgbClr val="FF0000"/>
                </a:solidFill>
              </a:rPr>
              <a:t>OpCode</a:t>
            </a:r>
            <a:r>
              <a:rPr lang="fr-FR" sz="1050" b="1" dirty="0">
                <a:solidFill>
                  <a:srgbClr val="FF0000"/>
                </a:solidFill>
              </a:rPr>
              <a:t>=1 : </a:t>
            </a:r>
            <a:r>
              <a:rPr lang="fr-FR" sz="1050" b="1" dirty="0" err="1">
                <a:solidFill>
                  <a:srgbClr val="FF0000"/>
                </a:solidFill>
              </a:rPr>
              <a:t>DevEUI</a:t>
            </a:r>
            <a:r>
              <a:rPr lang="fr-FR" sz="1050" b="1" dirty="0">
                <a:solidFill>
                  <a:srgbClr val="FF0000"/>
                </a:solidFill>
              </a:rPr>
              <a:t> A : </a:t>
            </a:r>
            <a:r>
              <a:rPr lang="fr-FR" sz="1050" b="1" dirty="0" err="1">
                <a:solidFill>
                  <a:srgbClr val="FF0000"/>
                </a:solidFill>
              </a:rPr>
              <a:t>Payload</a:t>
            </a:r>
            <a:r>
              <a:rPr lang="fr-FR" sz="1050" b="1" dirty="0">
                <a:solidFill>
                  <a:srgbClr val="FF0000"/>
                </a:solidFill>
              </a:rPr>
              <a:t> A</a:t>
            </a:r>
            <a:r>
              <a:rPr lang="fr-FR" sz="1050" dirty="0"/>
              <a:t>) , </a:t>
            </a:r>
            <a:r>
              <a:rPr lang="fr-FR" sz="1050" dirty="0" err="1"/>
              <a:t>Fcrtl</a:t>
            </a:r>
            <a:r>
              <a:rPr lang="fr-FR" sz="1050" dirty="0"/>
              <a:t> B, </a:t>
            </a:r>
            <a:r>
              <a:rPr lang="fr-FR" sz="1050" dirty="0" err="1"/>
              <a:t>Fcnt</a:t>
            </a:r>
            <a:r>
              <a:rPr lang="fr-FR" sz="1050" dirty="0"/>
              <a:t> B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xmlns="" id="{BE0CFA26-8223-45A3-BE7B-0844282E1FC7}"/>
              </a:ext>
            </a:extLst>
          </p:cNvPr>
          <p:cNvSpPr txBox="1"/>
          <p:nvPr/>
        </p:nvSpPr>
        <p:spPr>
          <a:xfrm>
            <a:off x="3795799" y="5946480"/>
            <a:ext cx="488910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DevAddr</a:t>
            </a:r>
            <a:r>
              <a:rPr lang="fr-FR" sz="1050" dirty="0"/>
              <a:t> B, </a:t>
            </a:r>
            <a:r>
              <a:rPr lang="fr-FR" sz="1050" dirty="0" err="1"/>
              <a:t>Payload</a:t>
            </a:r>
            <a:r>
              <a:rPr lang="fr-FR" sz="1050" dirty="0"/>
              <a:t> B (</a:t>
            </a:r>
            <a:r>
              <a:rPr lang="fr-FR" sz="1050" dirty="0" err="1"/>
              <a:t>encrypt</a:t>
            </a:r>
            <a:r>
              <a:rPr lang="fr-FR" sz="1050" dirty="0"/>
              <a:t> (</a:t>
            </a:r>
            <a:r>
              <a:rPr lang="fr-FR" sz="1050" dirty="0" err="1"/>
              <a:t>AppKey</a:t>
            </a:r>
            <a:r>
              <a:rPr lang="fr-FR" sz="1050" dirty="0"/>
              <a:t> B)(</a:t>
            </a:r>
            <a:r>
              <a:rPr lang="fr-FR" sz="1050" b="1" dirty="0" err="1">
                <a:solidFill>
                  <a:srgbClr val="FF0000"/>
                </a:solidFill>
              </a:rPr>
              <a:t>OpCode</a:t>
            </a:r>
            <a:r>
              <a:rPr lang="fr-FR" sz="1050" b="1" dirty="0">
                <a:solidFill>
                  <a:srgbClr val="FF0000"/>
                </a:solidFill>
              </a:rPr>
              <a:t>=1 : </a:t>
            </a:r>
            <a:r>
              <a:rPr lang="fr-FR" sz="1050" b="1" dirty="0" err="1">
                <a:solidFill>
                  <a:srgbClr val="FF0000"/>
                </a:solidFill>
              </a:rPr>
              <a:t>DevEUI</a:t>
            </a:r>
            <a:r>
              <a:rPr lang="fr-FR" sz="1050" b="1" dirty="0">
                <a:solidFill>
                  <a:srgbClr val="FF0000"/>
                </a:solidFill>
              </a:rPr>
              <a:t> A : </a:t>
            </a:r>
            <a:r>
              <a:rPr lang="fr-FR" sz="1050" b="1" dirty="0" err="1">
                <a:solidFill>
                  <a:srgbClr val="FF0000"/>
                </a:solidFill>
              </a:rPr>
              <a:t>Payload</a:t>
            </a:r>
            <a:r>
              <a:rPr lang="fr-FR" sz="1050" b="1" dirty="0">
                <a:solidFill>
                  <a:srgbClr val="FF0000"/>
                </a:solidFill>
              </a:rPr>
              <a:t> A</a:t>
            </a:r>
            <a:r>
              <a:rPr lang="fr-FR" sz="1050" dirty="0"/>
              <a:t>) , </a:t>
            </a:r>
            <a:r>
              <a:rPr lang="fr-FR" sz="1050" dirty="0" err="1"/>
              <a:t>Fcnt</a:t>
            </a:r>
            <a:r>
              <a:rPr lang="fr-FR" sz="1050" dirty="0"/>
              <a:t> 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7EF5D7D6-CE4C-4885-BBBA-C8CEDD7A0167}"/>
              </a:ext>
            </a:extLst>
          </p:cNvPr>
          <p:cNvSpPr/>
          <p:nvPr/>
        </p:nvSpPr>
        <p:spPr>
          <a:xfrm>
            <a:off x="4725144" y="5068352"/>
            <a:ext cx="375936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dirty="0"/>
              <a:t>Nous considérons sur SPOT, la définition d’une application Relai</a:t>
            </a:r>
          </a:p>
          <a:p>
            <a:r>
              <a:rPr lang="fr-FR" sz="1050" b="1" dirty="0"/>
              <a:t>Equivalent à un codec spécifique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A6549687-E38C-4B97-B6F5-011ACDC6F5EA}"/>
              </a:ext>
            </a:extLst>
          </p:cNvPr>
          <p:cNvSpPr txBox="1"/>
          <p:nvPr/>
        </p:nvSpPr>
        <p:spPr>
          <a:xfrm>
            <a:off x="9756326" y="5125396"/>
            <a:ext cx="2368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Codec</a:t>
            </a:r>
          </a:p>
          <a:p>
            <a:pPr>
              <a:tabLst>
                <a:tab pos="630238" algn="l"/>
              </a:tabLst>
            </a:pPr>
            <a:r>
              <a:rPr lang="fr-FR" sz="1050" dirty="0" err="1"/>
              <a:t>OpCode</a:t>
            </a:r>
            <a:r>
              <a:rPr lang="fr-FR" sz="1050" dirty="0"/>
              <a:t> : 	0 enregistrement du </a:t>
            </a:r>
            <a:r>
              <a:rPr lang="fr-FR" sz="1050" dirty="0" err="1"/>
              <a:t>Device</a:t>
            </a:r>
            <a:r>
              <a:rPr lang="fr-FR" sz="1050" dirty="0"/>
              <a:t> </a:t>
            </a:r>
          </a:p>
          <a:p>
            <a:pPr>
              <a:tabLst>
                <a:tab pos="630238" algn="l"/>
              </a:tabLst>
            </a:pPr>
            <a:r>
              <a:rPr lang="fr-FR" sz="1050" dirty="0"/>
              <a:t>	1 data</a:t>
            </a:r>
          </a:p>
          <a:p>
            <a:endParaRPr lang="fr-FR" sz="10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F6DE56BA-FB61-4E2B-B646-542CF689204B}"/>
              </a:ext>
            </a:extLst>
          </p:cNvPr>
          <p:cNvSpPr/>
          <p:nvPr/>
        </p:nvSpPr>
        <p:spPr>
          <a:xfrm>
            <a:off x="3795799" y="3696721"/>
            <a:ext cx="53767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/>
              <a:t>DevAddr</a:t>
            </a:r>
            <a:r>
              <a:rPr lang="fr-FR" sz="1050" dirty="0"/>
              <a:t> B, </a:t>
            </a:r>
            <a:r>
              <a:rPr lang="fr-FR" sz="1050" dirty="0" err="1"/>
              <a:t>Payload</a:t>
            </a:r>
            <a:r>
              <a:rPr lang="fr-FR" sz="1050" dirty="0"/>
              <a:t> B ( </a:t>
            </a:r>
            <a:r>
              <a:rPr lang="fr-FR" sz="1050" dirty="0" err="1"/>
              <a:t>encrypt</a:t>
            </a:r>
            <a:r>
              <a:rPr lang="fr-FR" sz="1050" dirty="0"/>
              <a:t>(</a:t>
            </a:r>
            <a:r>
              <a:rPr lang="fr-FR" sz="1050" dirty="0" err="1"/>
              <a:t>AppKey</a:t>
            </a:r>
            <a:r>
              <a:rPr lang="fr-FR" sz="1050" dirty="0"/>
              <a:t> B)(</a:t>
            </a:r>
            <a:r>
              <a:rPr lang="fr-FR" sz="1050" b="1" dirty="0" err="1">
                <a:solidFill>
                  <a:srgbClr val="FF0000"/>
                </a:solidFill>
              </a:rPr>
              <a:t>OpCode</a:t>
            </a:r>
            <a:r>
              <a:rPr lang="fr-FR" sz="1050" b="1" dirty="0">
                <a:solidFill>
                  <a:srgbClr val="FF0000"/>
                </a:solidFill>
              </a:rPr>
              <a:t>=0 : </a:t>
            </a:r>
            <a:r>
              <a:rPr lang="fr-FR" sz="1050" b="1" dirty="0" err="1">
                <a:solidFill>
                  <a:srgbClr val="FF0000"/>
                </a:solidFill>
              </a:rPr>
              <a:t>DevEUI</a:t>
            </a:r>
            <a:r>
              <a:rPr lang="fr-FR" sz="1050" b="1" dirty="0">
                <a:solidFill>
                  <a:srgbClr val="FF0000"/>
                </a:solidFill>
              </a:rPr>
              <a:t> A : </a:t>
            </a:r>
            <a:r>
              <a:rPr lang="fr-FR" sz="1050" b="1" dirty="0" err="1">
                <a:solidFill>
                  <a:srgbClr val="FF0000"/>
                </a:solidFill>
              </a:rPr>
              <a:t>Payload</a:t>
            </a:r>
            <a:r>
              <a:rPr lang="fr-FR" sz="1050" b="1" dirty="0">
                <a:solidFill>
                  <a:srgbClr val="FF0000"/>
                </a:solidFill>
              </a:rPr>
              <a:t> A</a:t>
            </a:r>
            <a:r>
              <a:rPr lang="fr-FR" sz="1050" dirty="0"/>
              <a:t>) , </a:t>
            </a:r>
            <a:r>
              <a:rPr lang="fr-FR" sz="1050" dirty="0" err="1"/>
              <a:t>Fcrtl</a:t>
            </a:r>
            <a:r>
              <a:rPr lang="fr-FR" sz="1050" dirty="0"/>
              <a:t> B, </a:t>
            </a:r>
            <a:r>
              <a:rPr lang="fr-FR" sz="1050" dirty="0" err="1"/>
              <a:t>Fcnt</a:t>
            </a:r>
            <a:r>
              <a:rPr lang="fr-FR" sz="1050" dirty="0"/>
              <a:t> B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xmlns="" id="{75D8E3B9-77B6-4050-99E8-666A2FA98099}"/>
              </a:ext>
            </a:extLst>
          </p:cNvPr>
          <p:cNvSpPr txBox="1"/>
          <p:nvPr/>
        </p:nvSpPr>
        <p:spPr>
          <a:xfrm>
            <a:off x="3847729" y="4305266"/>
            <a:ext cx="488910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DevAddr</a:t>
            </a:r>
            <a:r>
              <a:rPr lang="fr-FR" sz="1050" dirty="0"/>
              <a:t> B, </a:t>
            </a:r>
            <a:r>
              <a:rPr lang="fr-FR" sz="1050" dirty="0" err="1"/>
              <a:t>Payload</a:t>
            </a:r>
            <a:r>
              <a:rPr lang="fr-FR" sz="1050" dirty="0"/>
              <a:t> B (</a:t>
            </a:r>
            <a:r>
              <a:rPr lang="fr-FR" sz="1050" dirty="0" err="1"/>
              <a:t>encrypt</a:t>
            </a:r>
            <a:r>
              <a:rPr lang="fr-FR" sz="1050" dirty="0"/>
              <a:t> (</a:t>
            </a:r>
            <a:r>
              <a:rPr lang="fr-FR" sz="1050" dirty="0" err="1"/>
              <a:t>AppKey</a:t>
            </a:r>
            <a:r>
              <a:rPr lang="fr-FR" sz="1050" dirty="0"/>
              <a:t> B)(</a:t>
            </a:r>
            <a:r>
              <a:rPr lang="fr-FR" sz="1050" b="1" dirty="0" err="1">
                <a:solidFill>
                  <a:srgbClr val="FF0000"/>
                </a:solidFill>
              </a:rPr>
              <a:t>OpCode</a:t>
            </a:r>
            <a:r>
              <a:rPr lang="fr-FR" sz="1050" b="1" dirty="0">
                <a:solidFill>
                  <a:srgbClr val="FF0000"/>
                </a:solidFill>
              </a:rPr>
              <a:t>=0 : </a:t>
            </a:r>
            <a:r>
              <a:rPr lang="fr-FR" sz="1050" b="1" dirty="0" err="1">
                <a:solidFill>
                  <a:srgbClr val="FF0000"/>
                </a:solidFill>
              </a:rPr>
              <a:t>DevEUI</a:t>
            </a:r>
            <a:r>
              <a:rPr lang="fr-FR" sz="1050" b="1" dirty="0">
                <a:solidFill>
                  <a:srgbClr val="FF0000"/>
                </a:solidFill>
              </a:rPr>
              <a:t> A : </a:t>
            </a:r>
            <a:r>
              <a:rPr lang="fr-FR" sz="1050" b="1" dirty="0" err="1">
                <a:solidFill>
                  <a:srgbClr val="FF0000"/>
                </a:solidFill>
              </a:rPr>
              <a:t>Payload</a:t>
            </a:r>
            <a:r>
              <a:rPr lang="fr-FR" sz="1050" b="1" dirty="0">
                <a:solidFill>
                  <a:srgbClr val="FF0000"/>
                </a:solidFill>
              </a:rPr>
              <a:t> A</a:t>
            </a:r>
            <a:r>
              <a:rPr lang="fr-FR" sz="1050" dirty="0"/>
              <a:t>) , </a:t>
            </a:r>
            <a:r>
              <a:rPr lang="fr-FR" sz="1050" dirty="0" err="1"/>
              <a:t>Fcnt</a:t>
            </a:r>
            <a:r>
              <a:rPr lang="fr-FR" sz="1050" dirty="0"/>
              <a:t> B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xmlns="" id="{3444338D-7557-4F29-82C7-8791DBEBF6D5}"/>
              </a:ext>
            </a:extLst>
          </p:cNvPr>
          <p:cNvCxnSpPr>
            <a:cxnSpLocks/>
          </p:cNvCxnSpPr>
          <p:nvPr/>
        </p:nvCxnSpPr>
        <p:spPr>
          <a:xfrm flipV="1">
            <a:off x="2589567" y="6254958"/>
            <a:ext cx="1933735" cy="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6D76225-BFC2-4E62-8703-CA1DBDAB0D5C}"/>
              </a:ext>
            </a:extLst>
          </p:cNvPr>
          <p:cNvSpPr txBox="1"/>
          <p:nvPr/>
        </p:nvSpPr>
        <p:spPr>
          <a:xfrm>
            <a:off x="3045432" y="3429000"/>
            <a:ext cx="461665" cy="165094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/>
              <a:t>Synchronisation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xmlns="" id="{EE1E7B97-FBF8-4222-8044-126C8DA8215C}"/>
              </a:ext>
            </a:extLst>
          </p:cNvPr>
          <p:cNvSpPr txBox="1"/>
          <p:nvPr/>
        </p:nvSpPr>
        <p:spPr>
          <a:xfrm>
            <a:off x="2930836" y="4735062"/>
            <a:ext cx="738664" cy="17471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/>
              <a:t>Requête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39C0010B-65FC-425D-ADD9-320BF453FA62}"/>
              </a:ext>
            </a:extLst>
          </p:cNvPr>
          <p:cNvSpPr txBox="1"/>
          <p:nvPr/>
        </p:nvSpPr>
        <p:spPr>
          <a:xfrm>
            <a:off x="6309558" y="3394466"/>
            <a:ext cx="2937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/>
              <a:t>Payload</a:t>
            </a:r>
            <a:r>
              <a:rPr lang="fr-FR" sz="1050" b="1" dirty="0"/>
              <a:t> A peut être chiffré avec </a:t>
            </a:r>
            <a:r>
              <a:rPr lang="fr-FR" sz="1050" b="1" dirty="0" err="1"/>
              <a:t>AppKey</a:t>
            </a:r>
            <a:r>
              <a:rPr lang="fr-FR" sz="1050" b="1" dirty="0"/>
              <a:t> A, par A </a:t>
            </a:r>
          </a:p>
        </p:txBody>
      </p:sp>
    </p:spTree>
    <p:extLst>
      <p:ext uri="{BB962C8B-B14F-4D97-AF65-F5344CB8AC3E}">
        <p14:creationId xmlns:p14="http://schemas.microsoft.com/office/powerpoint/2010/main" val="386613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6B7483E-10CB-4F0D-8DDB-B314E11C035C}"/>
              </a:ext>
            </a:extLst>
          </p:cNvPr>
          <p:cNvSpPr txBox="1"/>
          <p:nvPr/>
        </p:nvSpPr>
        <p:spPr>
          <a:xfrm>
            <a:off x="1298983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02272F3-DAF1-4FD0-983C-200FD90B53DB}"/>
              </a:ext>
            </a:extLst>
          </p:cNvPr>
          <p:cNvSpPr txBox="1"/>
          <p:nvPr/>
        </p:nvSpPr>
        <p:spPr>
          <a:xfrm>
            <a:off x="7440690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GW LoRa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93F2844-946C-47FC-8E60-66129953BF7F}"/>
              </a:ext>
            </a:extLst>
          </p:cNvPr>
          <p:cNvSpPr txBox="1"/>
          <p:nvPr/>
        </p:nvSpPr>
        <p:spPr>
          <a:xfrm>
            <a:off x="9683282" y="36456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SPOT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6412157D-41B0-42F8-B9CF-AE881F4EC8A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95127" y="549232"/>
            <a:ext cx="484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F236E7B3-B30F-4648-909C-FC416E5399B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736834" y="549232"/>
            <a:ext cx="94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049E29DD-363B-4070-A6E3-DBCC781C023F}"/>
              </a:ext>
            </a:extLst>
          </p:cNvPr>
          <p:cNvCxnSpPr/>
          <p:nvPr/>
        </p:nvCxnSpPr>
        <p:spPr>
          <a:xfrm>
            <a:off x="0" y="1468077"/>
            <a:ext cx="12192000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9277A135-0761-4790-982A-BBA8353D81F7}"/>
              </a:ext>
            </a:extLst>
          </p:cNvPr>
          <p:cNvSpPr txBox="1"/>
          <p:nvPr/>
        </p:nvSpPr>
        <p:spPr>
          <a:xfrm>
            <a:off x="1298983" y="190280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701322D-2333-4C43-92BD-91E51CFE534A}"/>
              </a:ext>
            </a:extLst>
          </p:cNvPr>
          <p:cNvSpPr txBox="1"/>
          <p:nvPr/>
        </p:nvSpPr>
        <p:spPr>
          <a:xfrm>
            <a:off x="4528862" y="1758791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Relais </a:t>
            </a:r>
          </a:p>
          <a:p>
            <a:pPr algn="ctr"/>
            <a:r>
              <a:rPr lang="fr-FR" dirty="0"/>
              <a:t>+ </a:t>
            </a:r>
            <a:r>
              <a:rPr lang="fr-FR" dirty="0" err="1"/>
              <a:t>device</a:t>
            </a:r>
            <a:r>
              <a:rPr lang="fr-FR" dirty="0"/>
              <a:t> 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6B3A94F-FD3C-4459-98C8-BC1E8F0A9274}"/>
              </a:ext>
            </a:extLst>
          </p:cNvPr>
          <p:cNvSpPr txBox="1"/>
          <p:nvPr/>
        </p:nvSpPr>
        <p:spPr>
          <a:xfrm>
            <a:off x="7440690" y="190280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GW LoRa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9BCCABE0-573D-4614-8466-80CD265BF970}"/>
              </a:ext>
            </a:extLst>
          </p:cNvPr>
          <p:cNvSpPr txBox="1"/>
          <p:nvPr/>
        </p:nvSpPr>
        <p:spPr>
          <a:xfrm>
            <a:off x="9683282" y="190280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SPOT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65D7C6F3-526B-497F-80F7-60904EEE09D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595127" y="2081957"/>
            <a:ext cx="1933735" cy="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3EF6D488-DBD7-406F-A326-48B34FF3D14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825006" y="2081957"/>
            <a:ext cx="1615684" cy="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xmlns="" id="{8725D18C-DF8A-4F70-B49B-D2E2CF84AF0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736834" y="2087473"/>
            <a:ext cx="94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B76E64B9-BC99-47CC-9044-001710C04110}"/>
              </a:ext>
            </a:extLst>
          </p:cNvPr>
          <p:cNvSpPr txBox="1"/>
          <p:nvPr/>
        </p:nvSpPr>
        <p:spPr>
          <a:xfrm>
            <a:off x="1437049" y="716112"/>
            <a:ext cx="1059904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DevEUI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AppKey</a:t>
            </a:r>
            <a:r>
              <a:rPr lang="fr-FR" sz="1100" dirty="0"/>
              <a:t>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579C4C96-EAA2-4B9A-A0FA-123A0F3F87E9}"/>
              </a:ext>
            </a:extLst>
          </p:cNvPr>
          <p:cNvSpPr txBox="1"/>
          <p:nvPr/>
        </p:nvSpPr>
        <p:spPr>
          <a:xfrm>
            <a:off x="4105803" y="621897"/>
            <a:ext cx="200743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Payload</a:t>
            </a:r>
            <a:r>
              <a:rPr lang="fr-FR" sz="1400" dirty="0"/>
              <a:t> = f(</a:t>
            </a:r>
            <a:r>
              <a:rPr lang="fr-FR" sz="1400" dirty="0" err="1"/>
              <a:t>AppKey</a:t>
            </a:r>
            <a:r>
              <a:rPr lang="fr-FR" sz="1400" dirty="0"/>
              <a:t> A)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8D944A4A-4A2A-4D5B-83B4-302E47F71A27}"/>
              </a:ext>
            </a:extLst>
          </p:cNvPr>
          <p:cNvSpPr txBox="1"/>
          <p:nvPr/>
        </p:nvSpPr>
        <p:spPr>
          <a:xfrm>
            <a:off x="9533178" y="797695"/>
            <a:ext cx="200743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Payload</a:t>
            </a:r>
            <a:r>
              <a:rPr lang="fr-FR" sz="1400" dirty="0"/>
              <a:t> = f(</a:t>
            </a:r>
            <a:r>
              <a:rPr lang="fr-FR" sz="1400" dirty="0" err="1"/>
              <a:t>AppKey</a:t>
            </a:r>
            <a:r>
              <a:rPr lang="fr-FR" sz="1400" dirty="0"/>
              <a:t> A)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CDD74C66-5E25-4ED6-A88D-85AB2E4D992A}"/>
              </a:ext>
            </a:extLst>
          </p:cNvPr>
          <p:cNvSpPr txBox="1"/>
          <p:nvPr/>
        </p:nvSpPr>
        <p:spPr>
          <a:xfrm>
            <a:off x="1535223" y="2323180"/>
            <a:ext cx="1059904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DevEUI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AppEUI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AppKey</a:t>
            </a:r>
            <a:r>
              <a:rPr lang="fr-FR" sz="1100" dirty="0"/>
              <a:t> 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67FD61BD-FDBB-4A09-9898-6593B25DD4BB}"/>
              </a:ext>
            </a:extLst>
          </p:cNvPr>
          <p:cNvSpPr txBox="1"/>
          <p:nvPr/>
        </p:nvSpPr>
        <p:spPr>
          <a:xfrm>
            <a:off x="4741227" y="2462865"/>
            <a:ext cx="1059904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DevEUI</a:t>
            </a:r>
            <a:r>
              <a:rPr lang="fr-FR" sz="1100" dirty="0"/>
              <a:t> B</a:t>
            </a:r>
          </a:p>
          <a:p>
            <a:r>
              <a:rPr lang="fr-FR" sz="1100" dirty="0" err="1"/>
              <a:t>AppEUI</a:t>
            </a:r>
            <a:r>
              <a:rPr lang="fr-FR" sz="1100" dirty="0"/>
              <a:t> B</a:t>
            </a:r>
          </a:p>
          <a:p>
            <a:r>
              <a:rPr lang="fr-FR" sz="1100" dirty="0" err="1"/>
              <a:t>AppKey</a:t>
            </a:r>
            <a:r>
              <a:rPr lang="fr-FR" sz="1100" dirty="0"/>
              <a:t> 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3045B462-EFA7-4CD9-BC9C-8A1222B3133F}"/>
              </a:ext>
            </a:extLst>
          </p:cNvPr>
          <p:cNvSpPr txBox="1"/>
          <p:nvPr/>
        </p:nvSpPr>
        <p:spPr>
          <a:xfrm>
            <a:off x="0" y="3367536"/>
            <a:ext cx="16451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Cas </a:t>
            </a:r>
            <a:r>
              <a:rPr lang="fr-FR" sz="1400" dirty="0" err="1"/>
              <a:t>JoinRequest</a:t>
            </a:r>
            <a:r>
              <a:rPr lang="fr-FR" sz="1400" dirty="0"/>
              <a:t> 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277A8382-DE9A-4FC4-A027-2B515EA36051}"/>
              </a:ext>
            </a:extLst>
          </p:cNvPr>
          <p:cNvSpPr txBox="1"/>
          <p:nvPr/>
        </p:nvSpPr>
        <p:spPr>
          <a:xfrm>
            <a:off x="587691" y="3986931"/>
            <a:ext cx="14005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JoinRequest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CD71448A-4673-4DB0-95B0-702D7CCEC171}"/>
              </a:ext>
            </a:extLst>
          </p:cNvPr>
          <p:cNvSpPr txBox="1"/>
          <p:nvPr/>
        </p:nvSpPr>
        <p:spPr>
          <a:xfrm>
            <a:off x="91393" y="4427285"/>
            <a:ext cx="108306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sz="14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xmlns="" id="{6720060F-B303-48F2-A30F-5F3545831134}"/>
              </a:ext>
            </a:extLst>
          </p:cNvPr>
          <p:cNvCxnSpPr>
            <a:cxnSpLocks/>
          </p:cNvCxnSpPr>
          <p:nvPr/>
        </p:nvCxnSpPr>
        <p:spPr>
          <a:xfrm>
            <a:off x="5825006" y="4135303"/>
            <a:ext cx="161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xmlns="" id="{F921832D-45C7-4FDB-A46E-9B82704278F5}"/>
              </a:ext>
            </a:extLst>
          </p:cNvPr>
          <p:cNvCxnSpPr>
            <a:cxnSpLocks/>
          </p:cNvCxnSpPr>
          <p:nvPr/>
        </p:nvCxnSpPr>
        <p:spPr>
          <a:xfrm>
            <a:off x="8684904" y="4135303"/>
            <a:ext cx="998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42B3E6B5-8A64-4CCC-A128-6F732B771DE7}"/>
              </a:ext>
            </a:extLst>
          </p:cNvPr>
          <p:cNvSpPr txBox="1"/>
          <p:nvPr/>
        </p:nvSpPr>
        <p:spPr>
          <a:xfrm>
            <a:off x="587691" y="4462933"/>
            <a:ext cx="128305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JoinResponse</a:t>
            </a:r>
            <a:r>
              <a:rPr lang="fr-FR" sz="1400" dirty="0"/>
              <a:t> (</a:t>
            </a:r>
            <a:r>
              <a:rPr lang="fr-FR" sz="1400" dirty="0" err="1"/>
              <a:t>JoinAccept</a:t>
            </a:r>
            <a:r>
              <a:rPr lang="fr-FR" sz="1400" dirty="0"/>
              <a:t>)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xmlns="" id="{1AE55E74-865A-499E-A323-B23D85686C8E}"/>
              </a:ext>
            </a:extLst>
          </p:cNvPr>
          <p:cNvCxnSpPr>
            <a:cxnSpLocks/>
          </p:cNvCxnSpPr>
          <p:nvPr/>
        </p:nvCxnSpPr>
        <p:spPr>
          <a:xfrm flipH="1">
            <a:off x="5825006" y="4616821"/>
            <a:ext cx="1600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xmlns="" id="{8319F18D-4716-4814-BB6F-586CFF889CF4}"/>
              </a:ext>
            </a:extLst>
          </p:cNvPr>
          <p:cNvSpPr txBox="1"/>
          <p:nvPr/>
        </p:nvSpPr>
        <p:spPr>
          <a:xfrm>
            <a:off x="-16566" y="5179257"/>
            <a:ext cx="129898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Cas </a:t>
            </a:r>
            <a:r>
              <a:rPr lang="fr-FR" sz="1400" dirty="0" err="1"/>
              <a:t>UpLink</a:t>
            </a:r>
            <a:r>
              <a:rPr lang="fr-FR" sz="1400" dirty="0"/>
              <a:t> B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AFC849E3-07FE-4FAC-9802-481C6C5319D4}"/>
              </a:ext>
            </a:extLst>
          </p:cNvPr>
          <p:cNvCxnSpPr/>
          <p:nvPr/>
        </p:nvCxnSpPr>
        <p:spPr>
          <a:xfrm>
            <a:off x="0" y="5068352"/>
            <a:ext cx="12192000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xmlns="" id="{59A5471B-2388-41BA-9FA8-B28848331D8C}"/>
              </a:ext>
            </a:extLst>
          </p:cNvPr>
          <p:cNvSpPr txBox="1"/>
          <p:nvPr/>
        </p:nvSpPr>
        <p:spPr>
          <a:xfrm>
            <a:off x="592312" y="5635627"/>
            <a:ext cx="14005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UpLink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xmlns="" id="{4D269B1B-8603-4F37-AC60-0A5994D6E28E}"/>
              </a:ext>
            </a:extLst>
          </p:cNvPr>
          <p:cNvSpPr txBox="1"/>
          <p:nvPr/>
        </p:nvSpPr>
        <p:spPr>
          <a:xfrm>
            <a:off x="96014" y="6075981"/>
            <a:ext cx="108306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sz="1400" dirty="0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xmlns="" id="{A6A6665D-E9C8-4E03-AA28-52B4CD5F94CA}"/>
              </a:ext>
            </a:extLst>
          </p:cNvPr>
          <p:cNvCxnSpPr>
            <a:cxnSpLocks/>
          </p:cNvCxnSpPr>
          <p:nvPr/>
        </p:nvCxnSpPr>
        <p:spPr>
          <a:xfrm>
            <a:off x="5829627" y="5783999"/>
            <a:ext cx="161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xmlns="" id="{9D7F30DF-9AE5-4B64-9440-09BF61760978}"/>
              </a:ext>
            </a:extLst>
          </p:cNvPr>
          <p:cNvCxnSpPr>
            <a:cxnSpLocks/>
          </p:cNvCxnSpPr>
          <p:nvPr/>
        </p:nvCxnSpPr>
        <p:spPr>
          <a:xfrm>
            <a:off x="8689525" y="5783999"/>
            <a:ext cx="998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xmlns="" id="{EA3B41A7-8832-44F9-9D6C-41FF8DEEF7AC}"/>
              </a:ext>
            </a:extLst>
          </p:cNvPr>
          <p:cNvSpPr txBox="1"/>
          <p:nvPr/>
        </p:nvSpPr>
        <p:spPr>
          <a:xfrm>
            <a:off x="592312" y="6111629"/>
            <a:ext cx="128305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DownLink</a:t>
            </a:r>
            <a:endParaRPr lang="fr-FR" sz="1400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xmlns="" id="{93F525F0-0A80-4B2E-A22A-7EB491BCBDB1}"/>
              </a:ext>
            </a:extLst>
          </p:cNvPr>
          <p:cNvCxnSpPr>
            <a:cxnSpLocks/>
          </p:cNvCxnSpPr>
          <p:nvPr/>
        </p:nvCxnSpPr>
        <p:spPr>
          <a:xfrm flipH="1">
            <a:off x="5829627" y="6265517"/>
            <a:ext cx="1600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xmlns="" id="{37C452B2-ED17-4297-8215-310526858C25}"/>
              </a:ext>
            </a:extLst>
          </p:cNvPr>
          <p:cNvCxnSpPr>
            <a:cxnSpLocks/>
          </p:cNvCxnSpPr>
          <p:nvPr/>
        </p:nvCxnSpPr>
        <p:spPr>
          <a:xfrm flipH="1">
            <a:off x="8736834" y="6265517"/>
            <a:ext cx="1019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xmlns="" id="{32EAA798-6A8B-45BF-9286-53464CF912DD}"/>
              </a:ext>
            </a:extLst>
          </p:cNvPr>
          <p:cNvSpPr txBox="1"/>
          <p:nvPr/>
        </p:nvSpPr>
        <p:spPr>
          <a:xfrm>
            <a:off x="0" y="22821"/>
            <a:ext cx="108009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La référence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xmlns="" id="{9DB951C5-CA0B-4053-8675-D7D769711ED6}"/>
              </a:ext>
            </a:extLst>
          </p:cNvPr>
          <p:cNvSpPr txBox="1"/>
          <p:nvPr/>
        </p:nvSpPr>
        <p:spPr>
          <a:xfrm>
            <a:off x="4809619" y="3827186"/>
            <a:ext cx="3127749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DevEUI</a:t>
            </a:r>
            <a:r>
              <a:rPr lang="fr-FR" sz="1050" dirty="0"/>
              <a:t> B, </a:t>
            </a:r>
            <a:r>
              <a:rPr lang="fr-FR" sz="1050" dirty="0" err="1"/>
              <a:t>AppEUI</a:t>
            </a:r>
            <a:r>
              <a:rPr lang="fr-FR" sz="1050" dirty="0"/>
              <a:t> B, </a:t>
            </a:r>
            <a:r>
              <a:rPr lang="fr-FR" sz="1050" dirty="0" err="1"/>
              <a:t>DevNonce</a:t>
            </a:r>
            <a:r>
              <a:rPr lang="fr-FR" sz="1050" dirty="0"/>
              <a:t> B, MIC = f(</a:t>
            </a:r>
            <a:r>
              <a:rPr lang="fr-FR" sz="1050" dirty="0" err="1"/>
              <a:t>AppKey</a:t>
            </a:r>
            <a:r>
              <a:rPr lang="fr-FR" sz="1050" dirty="0"/>
              <a:t> 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1B55672-41F9-4A65-A1F9-3DE4EAF11F98}"/>
              </a:ext>
            </a:extLst>
          </p:cNvPr>
          <p:cNvSpPr/>
          <p:nvPr/>
        </p:nvSpPr>
        <p:spPr>
          <a:xfrm>
            <a:off x="3354507" y="4341042"/>
            <a:ext cx="46594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err="1"/>
              <a:t>AppNonce</a:t>
            </a:r>
            <a:r>
              <a:rPr lang="fr-FR" sz="1050" dirty="0"/>
              <a:t> B, </a:t>
            </a:r>
            <a:r>
              <a:rPr lang="fr-FR" sz="1050" dirty="0" err="1"/>
              <a:t>DevAddr</a:t>
            </a:r>
            <a:r>
              <a:rPr lang="fr-FR" sz="1050" dirty="0"/>
              <a:t> B,  DL settings B,  </a:t>
            </a:r>
            <a:r>
              <a:rPr lang="fr-FR" sz="1050" dirty="0" err="1"/>
              <a:t>Rx</a:t>
            </a:r>
            <a:r>
              <a:rPr lang="fr-FR" sz="1050" dirty="0"/>
              <a:t> Delay B, CF </a:t>
            </a:r>
            <a:r>
              <a:rPr lang="fr-FR" sz="1050" dirty="0" err="1"/>
              <a:t>Litst</a:t>
            </a:r>
            <a:r>
              <a:rPr lang="fr-FR" sz="1050" dirty="0"/>
              <a:t> B,   MIC = f(</a:t>
            </a:r>
            <a:r>
              <a:rPr lang="fr-FR" sz="1050" dirty="0" err="1"/>
              <a:t>AppKey</a:t>
            </a:r>
            <a:r>
              <a:rPr lang="fr-FR" sz="1050" dirty="0"/>
              <a:t> 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242DAF-5D87-4561-8444-06FAC0DB86FE}"/>
              </a:ext>
            </a:extLst>
          </p:cNvPr>
          <p:cNvSpPr/>
          <p:nvPr/>
        </p:nvSpPr>
        <p:spPr>
          <a:xfrm>
            <a:off x="3795799" y="5433831"/>
            <a:ext cx="512031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/>
              <a:t>DevAddr</a:t>
            </a:r>
            <a:r>
              <a:rPr lang="fr-FR" sz="1050" dirty="0"/>
              <a:t> B, </a:t>
            </a:r>
            <a:r>
              <a:rPr lang="fr-FR" sz="1050" dirty="0" err="1"/>
              <a:t>Payload</a:t>
            </a:r>
            <a:r>
              <a:rPr lang="fr-FR" sz="1050" dirty="0"/>
              <a:t> B ( </a:t>
            </a:r>
            <a:r>
              <a:rPr lang="fr-FR" sz="1050" dirty="0" err="1"/>
              <a:t>encrypt</a:t>
            </a:r>
            <a:r>
              <a:rPr lang="fr-FR" sz="1050" dirty="0"/>
              <a:t>(</a:t>
            </a:r>
            <a:r>
              <a:rPr lang="fr-FR" sz="1050" dirty="0" err="1"/>
              <a:t>AppKey</a:t>
            </a:r>
            <a:r>
              <a:rPr lang="fr-FR" sz="1050" dirty="0"/>
              <a:t> B)(</a:t>
            </a:r>
            <a:r>
              <a:rPr lang="fr-FR" sz="1050" b="1" dirty="0" err="1">
                <a:solidFill>
                  <a:srgbClr val="FF0000"/>
                </a:solidFill>
              </a:rPr>
              <a:t>OpCode</a:t>
            </a:r>
            <a:r>
              <a:rPr lang="fr-FR" sz="1050" b="1" dirty="0">
                <a:solidFill>
                  <a:srgbClr val="FF0000"/>
                </a:solidFill>
              </a:rPr>
              <a:t> : </a:t>
            </a:r>
            <a:r>
              <a:rPr lang="fr-FR" sz="1050" b="1" dirty="0" err="1">
                <a:solidFill>
                  <a:srgbClr val="FF0000"/>
                </a:solidFill>
              </a:rPr>
              <a:t>DevEUI</a:t>
            </a:r>
            <a:r>
              <a:rPr lang="fr-FR" sz="1050" b="1" dirty="0">
                <a:solidFill>
                  <a:srgbClr val="FF0000"/>
                </a:solidFill>
              </a:rPr>
              <a:t> B : </a:t>
            </a:r>
            <a:r>
              <a:rPr lang="fr-FR" sz="1050" b="1" dirty="0" err="1">
                <a:solidFill>
                  <a:srgbClr val="FF0000"/>
                </a:solidFill>
              </a:rPr>
              <a:t>Payload</a:t>
            </a:r>
            <a:r>
              <a:rPr lang="fr-FR" sz="1050" b="1" dirty="0">
                <a:solidFill>
                  <a:srgbClr val="FF0000"/>
                </a:solidFill>
              </a:rPr>
              <a:t> B)</a:t>
            </a:r>
            <a:r>
              <a:rPr lang="fr-FR" sz="1050" dirty="0"/>
              <a:t>) , </a:t>
            </a:r>
            <a:r>
              <a:rPr lang="fr-FR" sz="1050" dirty="0" err="1"/>
              <a:t>Fcrtl</a:t>
            </a:r>
            <a:r>
              <a:rPr lang="fr-FR" sz="1050" dirty="0"/>
              <a:t> B, </a:t>
            </a:r>
            <a:r>
              <a:rPr lang="fr-FR" sz="1050" dirty="0" err="1"/>
              <a:t>Fcnt</a:t>
            </a:r>
            <a:r>
              <a:rPr lang="fr-FR" sz="1050" dirty="0"/>
              <a:t> B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xmlns="" id="{3CC418B1-8270-44ED-8ADC-28432848BA2D}"/>
              </a:ext>
            </a:extLst>
          </p:cNvPr>
          <p:cNvSpPr txBox="1"/>
          <p:nvPr/>
        </p:nvSpPr>
        <p:spPr>
          <a:xfrm>
            <a:off x="3795799" y="5946480"/>
            <a:ext cx="4810873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err="1"/>
              <a:t>DevAddr</a:t>
            </a:r>
            <a:r>
              <a:rPr lang="fr-FR" sz="1050" dirty="0"/>
              <a:t> B, </a:t>
            </a:r>
            <a:r>
              <a:rPr lang="fr-FR" sz="1050" dirty="0" err="1"/>
              <a:t>Payload</a:t>
            </a:r>
            <a:r>
              <a:rPr lang="fr-FR" sz="1050" dirty="0"/>
              <a:t> B (</a:t>
            </a:r>
            <a:r>
              <a:rPr lang="fr-FR" sz="1050" dirty="0" err="1"/>
              <a:t>encrypt</a:t>
            </a:r>
            <a:r>
              <a:rPr lang="fr-FR" sz="1050" dirty="0"/>
              <a:t> (</a:t>
            </a:r>
            <a:r>
              <a:rPr lang="fr-FR" sz="1050" dirty="0" err="1"/>
              <a:t>AppKey</a:t>
            </a:r>
            <a:r>
              <a:rPr lang="fr-FR" sz="1050" dirty="0"/>
              <a:t> B) (</a:t>
            </a:r>
            <a:r>
              <a:rPr lang="fr-FR" sz="1050" b="1" dirty="0" err="1">
                <a:solidFill>
                  <a:srgbClr val="FF0000"/>
                </a:solidFill>
              </a:rPr>
              <a:t>OpCode</a:t>
            </a:r>
            <a:r>
              <a:rPr lang="fr-FR" sz="1050" b="1" dirty="0">
                <a:solidFill>
                  <a:srgbClr val="FF0000"/>
                </a:solidFill>
              </a:rPr>
              <a:t> : </a:t>
            </a:r>
            <a:r>
              <a:rPr lang="fr-FR" sz="1050" b="1" dirty="0" err="1">
                <a:solidFill>
                  <a:srgbClr val="FF0000"/>
                </a:solidFill>
              </a:rPr>
              <a:t>DevEUI</a:t>
            </a:r>
            <a:r>
              <a:rPr lang="fr-FR" sz="1050" b="1" dirty="0">
                <a:solidFill>
                  <a:srgbClr val="FF0000"/>
                </a:solidFill>
              </a:rPr>
              <a:t> B : </a:t>
            </a:r>
            <a:r>
              <a:rPr lang="fr-FR" sz="1050" b="1" dirty="0" err="1">
                <a:solidFill>
                  <a:srgbClr val="FF0000"/>
                </a:solidFill>
              </a:rPr>
              <a:t>Payload</a:t>
            </a:r>
            <a:r>
              <a:rPr lang="fr-FR" sz="1050" b="1" dirty="0">
                <a:solidFill>
                  <a:srgbClr val="FF0000"/>
                </a:solidFill>
              </a:rPr>
              <a:t> B</a:t>
            </a:r>
            <a:r>
              <a:rPr lang="fr-FR" sz="1050" dirty="0"/>
              <a:t>) , </a:t>
            </a:r>
            <a:r>
              <a:rPr lang="fr-FR" sz="1050" dirty="0" err="1"/>
              <a:t>Fcnt</a:t>
            </a:r>
            <a:r>
              <a:rPr lang="fr-FR" sz="1050" dirty="0"/>
              <a:t>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153871F-4218-4263-BD4B-F46A425F0F36}"/>
              </a:ext>
            </a:extLst>
          </p:cNvPr>
          <p:cNvSpPr/>
          <p:nvPr/>
        </p:nvSpPr>
        <p:spPr>
          <a:xfrm>
            <a:off x="4725144" y="5068352"/>
            <a:ext cx="375936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dirty="0"/>
              <a:t>Nous considérons sur SPOT, la définition d’une application Relai</a:t>
            </a:r>
          </a:p>
          <a:p>
            <a:r>
              <a:rPr lang="fr-FR" sz="1050" b="1" dirty="0"/>
              <a:t>Equivalent à un codec spécifique</a:t>
            </a:r>
          </a:p>
        </p:txBody>
      </p:sp>
    </p:spTree>
    <p:extLst>
      <p:ext uri="{BB962C8B-B14F-4D97-AF65-F5344CB8AC3E}">
        <p14:creationId xmlns:p14="http://schemas.microsoft.com/office/powerpoint/2010/main" val="345128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89" y="526507"/>
            <a:ext cx="9513458" cy="5872731"/>
          </a:xfrm>
        </p:spPr>
      </p:pic>
    </p:spTree>
    <p:extLst>
      <p:ext uri="{BB962C8B-B14F-4D97-AF65-F5344CB8AC3E}">
        <p14:creationId xmlns:p14="http://schemas.microsoft.com/office/powerpoint/2010/main" val="190213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80"/>
          <a:stretch/>
        </p:blipFill>
        <p:spPr>
          <a:xfrm>
            <a:off x="730834" y="1052689"/>
            <a:ext cx="11154599" cy="4715064"/>
          </a:xfrm>
        </p:spPr>
      </p:pic>
    </p:spTree>
    <p:extLst>
      <p:ext uri="{BB962C8B-B14F-4D97-AF65-F5344CB8AC3E}">
        <p14:creationId xmlns:p14="http://schemas.microsoft.com/office/powerpoint/2010/main" val="1347019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470</Words>
  <Application>Microsoft Macintosh PowerPoint</Application>
  <PresentationFormat>Grand écran</PresentationFormat>
  <Paragraphs>93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COLA, Philippe (Bouygtel)</dc:creator>
  <cp:lastModifiedBy>Joffrey Hérard</cp:lastModifiedBy>
  <cp:revision>35</cp:revision>
  <dcterms:created xsi:type="dcterms:W3CDTF">2018-05-28T10:03:50Z</dcterms:created>
  <dcterms:modified xsi:type="dcterms:W3CDTF">2018-05-28T13:28:50Z</dcterms:modified>
</cp:coreProperties>
</file>