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8" r:id="rId3"/>
    <p:sldId id="294" r:id="rId4"/>
    <p:sldId id="297" r:id="rId5"/>
    <p:sldId id="295" r:id="rId6"/>
    <p:sldId id="296" r:id="rId7"/>
    <p:sldId id="293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77265" autoAdjust="0"/>
  </p:normalViewPr>
  <p:slideViewPr>
    <p:cSldViewPr>
      <p:cViewPr>
        <p:scale>
          <a:sx n="80" d="100"/>
          <a:sy n="80" d="100"/>
        </p:scale>
        <p:origin x="-1098" y="9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5D2A4-22CC-466C-954F-18CD74C8971F}" type="datetimeFigureOut">
              <a:rPr lang="es-ES" smtClean="0"/>
              <a:t>11/02/2015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B0B7B-0748-475E-BB3E-40B944EDEC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294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B0B7B-0748-475E-BB3E-40B944EDEC4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794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B0B7B-0748-475E-BB3E-40B944EDEC4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794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count</a:t>
            </a:r>
            <a:r>
              <a:rPr lang="es-ES" dirty="0" smtClean="0"/>
              <a:t>(/clase/alumnos/alumno)</a:t>
            </a:r>
          </a:p>
          <a:p>
            <a:r>
              <a:rPr lang="es-ES" dirty="0" err="1" smtClean="0"/>
              <a:t>string-join</a:t>
            </a:r>
            <a:r>
              <a:rPr lang="es-ES" dirty="0" smtClean="0"/>
              <a:t>(//nombre,",")</a:t>
            </a:r>
          </a:p>
          <a:p>
            <a:r>
              <a:rPr lang="es-ES" dirty="0" smtClean="0"/>
              <a:t>/clase/alumnos/alumno[</a:t>
            </a:r>
            <a:r>
              <a:rPr lang="es-ES" dirty="0" err="1" smtClean="0"/>
              <a:t>starts-with</a:t>
            </a:r>
            <a:r>
              <a:rPr lang="es-ES" dirty="0" smtClean="0"/>
              <a:t>(</a:t>
            </a:r>
            <a:r>
              <a:rPr lang="es-ES" dirty="0" err="1" smtClean="0"/>
              <a:t>nombre,"E</a:t>
            </a:r>
            <a:r>
              <a:rPr lang="es-ES" dirty="0" smtClean="0"/>
              <a:t>")]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B0B7B-0748-475E-BB3E-40B944EDEC4A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794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B0B7B-0748-475E-BB3E-40B944EDEC4A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794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B0B7B-0748-475E-BB3E-40B944EDEC4A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794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B0B7B-0748-475E-BB3E-40B944EDEC4A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794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BaseX</a:t>
            </a:r>
            <a:r>
              <a:rPr lang="en-US" dirty="0" smtClean="0"/>
              <a:t> is a native XML database and XPath/XQuery processor written entirely in Java.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B0B7B-0748-475E-BB3E-40B944EDEC4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794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Ací</a:t>
            </a:r>
            <a:r>
              <a:rPr lang="es-ES" dirty="0" smtClean="0"/>
              <a:t> que </a:t>
            </a:r>
            <a:r>
              <a:rPr lang="es-ES" dirty="0" err="1" smtClean="0"/>
              <a:t>vagen</a:t>
            </a:r>
            <a:r>
              <a:rPr lang="es-ES" dirty="0" smtClean="0"/>
              <a:t> a la web i se la </a:t>
            </a:r>
            <a:r>
              <a:rPr lang="es-ES" dirty="0" err="1" smtClean="0"/>
              <a:t>descarreguen</a:t>
            </a:r>
            <a:endParaRPr lang="es-ES" dirty="0" smtClean="0"/>
          </a:p>
          <a:p>
            <a:r>
              <a:rPr lang="es-ES" dirty="0" smtClean="0"/>
              <a:t>Entrar</a:t>
            </a:r>
            <a:r>
              <a:rPr lang="es-ES" baseline="0" dirty="0" smtClean="0"/>
              <a:t> en la web i revisar </a:t>
            </a:r>
            <a:r>
              <a:rPr lang="es-ES" baseline="0" dirty="0" err="1" smtClean="0"/>
              <a:t>els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subapartats</a:t>
            </a:r>
            <a:r>
              <a:rPr lang="es-ES" baseline="0" dirty="0" smtClean="0"/>
              <a:t> de </a:t>
            </a:r>
            <a:r>
              <a:rPr lang="es-ES" baseline="0" dirty="0" err="1" smtClean="0"/>
              <a:t>Xquery</a:t>
            </a:r>
            <a:r>
              <a:rPr lang="es-ES" baseline="0" dirty="0" smtClean="0"/>
              <a:t>, GUI… </a:t>
            </a:r>
            <a:r>
              <a:rPr lang="es-ES" baseline="0" dirty="0" err="1" smtClean="0"/>
              <a:t>fer</a:t>
            </a:r>
            <a:r>
              <a:rPr lang="es-ES" baseline="0" dirty="0" smtClean="0"/>
              <a:t> un </a:t>
            </a:r>
            <a:r>
              <a:rPr lang="es-ES" baseline="0" dirty="0" err="1" smtClean="0"/>
              <a:t>poc</a:t>
            </a:r>
            <a:r>
              <a:rPr lang="es-ES" baseline="0" dirty="0" smtClean="0"/>
              <a:t> de </a:t>
            </a:r>
            <a:r>
              <a:rPr lang="es-ES" baseline="0" dirty="0" err="1" smtClean="0"/>
              <a:t>navegació</a:t>
            </a:r>
            <a:r>
              <a:rPr lang="es-ES" baseline="0" dirty="0" smtClean="0"/>
              <a:t> per la web, </a:t>
            </a:r>
            <a:r>
              <a:rPr lang="es-ES" baseline="0" dirty="0" err="1" smtClean="0"/>
              <a:t>però</a:t>
            </a:r>
            <a:r>
              <a:rPr lang="es-ES" baseline="0" dirty="0" smtClean="0"/>
              <a:t> en un </a:t>
            </a:r>
            <a:r>
              <a:rPr lang="es-ES" baseline="0" dirty="0" err="1" smtClean="0"/>
              <a:t>futur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podria</a:t>
            </a:r>
            <a:r>
              <a:rPr lang="es-ES" baseline="0" dirty="0" smtClean="0"/>
              <a:t> posar-</a:t>
            </a:r>
            <a:r>
              <a:rPr lang="es-ES" baseline="0" dirty="0" err="1" smtClean="0"/>
              <a:t>ho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com</a:t>
            </a:r>
            <a:r>
              <a:rPr lang="es-ES" baseline="0" dirty="0" smtClean="0"/>
              <a:t> a </a:t>
            </a:r>
            <a:r>
              <a:rPr lang="es-ES" baseline="0" dirty="0" err="1" smtClean="0"/>
              <a:t>traspes</a:t>
            </a:r>
            <a:endParaRPr lang="es-ES" baseline="0" dirty="0" smtClean="0"/>
          </a:p>
          <a:p>
            <a:endParaRPr lang="es-ES" baseline="0" dirty="0" smtClean="0"/>
          </a:p>
          <a:p>
            <a:r>
              <a:rPr lang="es-ES" dirty="0" smtClean="0"/>
              <a:t>http://docs.basex.org/wiki/Graphical_User_Interface</a:t>
            </a:r>
          </a:p>
          <a:p>
            <a:endParaRPr lang="es-ES" dirty="0" smtClean="0"/>
          </a:p>
          <a:p>
            <a:r>
              <a:rPr lang="es-ES" dirty="0" err="1" smtClean="0"/>
              <a:t>Database</a:t>
            </a:r>
            <a:r>
              <a:rPr lang="es-ES" dirty="0" smtClean="0"/>
              <a:t>-&gt; open and </a:t>
            </a:r>
            <a:r>
              <a:rPr lang="es-ES" dirty="0" err="1" smtClean="0"/>
              <a:t>manage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Si se li fa new es </a:t>
            </a:r>
            <a:r>
              <a:rPr lang="es-ES" dirty="0" err="1" smtClean="0"/>
              <a:t>sobreescriu</a:t>
            </a:r>
            <a:r>
              <a:rPr lang="es-ES" dirty="0" smtClean="0"/>
              <a:t> </a:t>
            </a:r>
            <a:r>
              <a:rPr lang="es-ES" dirty="0" err="1" smtClean="0"/>
              <a:t>amb</a:t>
            </a:r>
            <a:r>
              <a:rPr lang="es-ES" dirty="0" smtClean="0"/>
              <a:t> </a:t>
            </a:r>
            <a:r>
              <a:rPr lang="es-ES" dirty="0" err="1" smtClean="0"/>
              <a:t>els</a:t>
            </a:r>
            <a:r>
              <a:rPr lang="es-ES" dirty="0" smtClean="0"/>
              <a:t> </a:t>
            </a:r>
            <a:r>
              <a:rPr lang="es-ES" dirty="0" err="1" smtClean="0"/>
              <a:t>canvis</a:t>
            </a:r>
            <a:r>
              <a:rPr lang="es-ES" dirty="0" smtClean="0"/>
              <a:t> que hi </a:t>
            </a:r>
            <a:r>
              <a:rPr lang="es-ES" dirty="0" err="1" smtClean="0"/>
              <a:t>haja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Mirar vista </a:t>
            </a:r>
            <a:r>
              <a:rPr lang="es-ES" dirty="0" err="1" smtClean="0"/>
              <a:t>arbre</a:t>
            </a:r>
            <a:r>
              <a:rPr lang="es-ES" dirty="0" smtClean="0"/>
              <a:t> I EXPLICAR QUE XPATH</a:t>
            </a:r>
            <a:r>
              <a:rPr lang="es-ES" baseline="0" dirty="0" smtClean="0"/>
              <a:t> CONSIDERA UNA / QUE ÉS EL DOCUMENT, I NO L’ELEMENT ARREL I QUE A PARTIR D’AHÍ HI HA NODES, CONTINGUTS…</a:t>
            </a:r>
            <a:endParaRPr lang="es-ES" dirty="0" smtClean="0"/>
          </a:p>
          <a:p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B0B7B-0748-475E-BB3E-40B944EDEC4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060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 smtClean="0"/>
              <a:t>Carreguem</a:t>
            </a:r>
            <a:r>
              <a:rPr lang="es-ES" dirty="0" smtClean="0"/>
              <a:t> en </a:t>
            </a:r>
            <a:r>
              <a:rPr lang="es-ES" dirty="0" err="1" smtClean="0"/>
              <a:t>BaseX</a:t>
            </a:r>
            <a:r>
              <a:rPr lang="es-ES" baseline="0" dirty="0" smtClean="0"/>
              <a:t> i </a:t>
            </a:r>
            <a:r>
              <a:rPr lang="es-ES" baseline="0" dirty="0" err="1" smtClean="0"/>
              <a:t>mostrem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arbre</a:t>
            </a:r>
            <a:r>
              <a:rPr lang="es-ES" baseline="0" dirty="0" smtClean="0"/>
              <a:t> de </a:t>
            </a:r>
            <a:r>
              <a:rPr lang="es-ES" baseline="0" dirty="0" err="1" smtClean="0"/>
              <a:t>nodes</a:t>
            </a:r>
            <a:endParaRPr lang="es-ES" baseline="0" dirty="0" smtClean="0"/>
          </a:p>
          <a:p>
            <a:pPr marL="171450" indent="-171450">
              <a:buFontTx/>
              <a:buChar char="-"/>
            </a:pPr>
            <a:r>
              <a:rPr lang="es-ES" baseline="0" dirty="0" smtClean="0"/>
              <a:t>En </a:t>
            </a:r>
            <a:r>
              <a:rPr lang="es-ES" baseline="0" dirty="0" err="1" smtClean="0"/>
              <a:t>Xpath</a:t>
            </a:r>
            <a:r>
              <a:rPr lang="es-ES" baseline="0" dirty="0" smtClean="0"/>
              <a:t> </a:t>
            </a:r>
            <a:r>
              <a:rPr lang="es-ES" baseline="0" dirty="0" err="1" smtClean="0"/>
              <a:t>els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atributs</a:t>
            </a:r>
            <a:r>
              <a:rPr lang="es-ES" baseline="0" dirty="0" smtClean="0"/>
              <a:t> no </a:t>
            </a:r>
            <a:r>
              <a:rPr lang="es-ES" baseline="0" dirty="0" err="1" smtClean="0"/>
              <a:t>són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nodes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fills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sinó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propietats</a:t>
            </a:r>
            <a:r>
              <a:rPr lang="es-ES" baseline="0" dirty="0" smtClean="0"/>
              <a:t> del </a:t>
            </a:r>
            <a:r>
              <a:rPr lang="es-ES" baseline="0" dirty="0" err="1" smtClean="0"/>
              <a:t>node</a:t>
            </a:r>
            <a:endParaRPr lang="es-ES" baseline="0" dirty="0" smtClean="0"/>
          </a:p>
          <a:p>
            <a:pPr marL="171450" indent="-171450">
              <a:buFontTx/>
              <a:buChar char="-"/>
            </a:pPr>
            <a:r>
              <a:rPr lang="es-ES" baseline="0" dirty="0" err="1" smtClean="0"/>
              <a:t>Els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nodes</a:t>
            </a:r>
            <a:r>
              <a:rPr lang="es-ES" baseline="0" dirty="0" smtClean="0"/>
              <a:t> de </a:t>
            </a:r>
            <a:r>
              <a:rPr lang="es-ES" baseline="0" dirty="0" err="1" smtClean="0"/>
              <a:t>dades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són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nodes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sense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nom</a:t>
            </a:r>
            <a:r>
              <a:rPr lang="es-ES" baseline="0" dirty="0" smtClean="0"/>
              <a:t> que </a:t>
            </a:r>
            <a:r>
              <a:rPr lang="es-ES" baseline="0" dirty="0" err="1" smtClean="0"/>
              <a:t>només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tenen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contingut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B0B7B-0748-475E-BB3E-40B944EDEC4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9404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tenir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compte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l’hora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crear una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expressió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XPath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saber el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el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està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procés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s-E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s-E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ja que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d’aquest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s’avaluarà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l’expressió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El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principi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l’arrel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però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va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movent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mesura que es van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avaluant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les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 per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podem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expressar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camins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XPath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maneres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fontAlgn="base"/>
            <a:r>
              <a:rPr lang="es-E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Camins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absoluts</a:t>
            </a:r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s-E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Camins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relatius</a:t>
            </a:r>
            <a:endParaRPr lang="es-E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s-E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camins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absoluts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són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camins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sempre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comencen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l’arrel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l’arbre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Es poden identificar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perquè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primer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caràcter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l’expressió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sempre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serà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l’arrel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”/”. No importa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quin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sigui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 es fan servir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camins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absoluts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perquè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resultat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sempre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serà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mateix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canvi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camins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relatius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parteixen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del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el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estem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situats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tenir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compte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el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resultat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d’aquesta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expressió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només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contingut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l’element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sinó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l’element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" dirty="0" smtClean="0"/>
              <a:t>&lt;</a:t>
            </a:r>
            <a:r>
              <a:rPr lang="es-ES" dirty="0" err="1" smtClean="0"/>
              <a:t>nom</a:t>
            </a:r>
            <a:r>
              <a:rPr lang="es-ES" dirty="0" smtClean="0"/>
              <a:t>&gt;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se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sap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una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expressió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retornarà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diversos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resultats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però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només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se’n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d’específic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servir un nombre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envoltat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claudàtors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quadrats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”[]” per indicar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quin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que es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aconseguir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Per retornar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només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primer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alumne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podeu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següent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fontAlgn="base"/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B0B7B-0748-475E-BB3E-40B944EDEC4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794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B0B7B-0748-475E-BB3E-40B944EDEC4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794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Tot</a:t>
            </a:r>
            <a:r>
              <a:rPr lang="es-ES" dirty="0" smtClean="0"/>
              <a:t> lo que hi ha </a:t>
            </a:r>
            <a:r>
              <a:rPr lang="es-ES" dirty="0" err="1" smtClean="0"/>
              <a:t>dins</a:t>
            </a:r>
            <a:r>
              <a:rPr lang="es-ES" dirty="0" smtClean="0"/>
              <a:t> de profesor:</a:t>
            </a:r>
          </a:p>
          <a:p>
            <a:r>
              <a:rPr lang="es-ES" dirty="0" smtClean="0"/>
              <a:t>/clase/profesor/* </a:t>
            </a:r>
          </a:p>
          <a:p>
            <a:endParaRPr lang="es-ES" dirty="0" smtClean="0"/>
          </a:p>
          <a:p>
            <a:r>
              <a:rPr lang="es-ES" dirty="0" err="1" smtClean="0"/>
              <a:t>Tots</a:t>
            </a:r>
            <a:r>
              <a:rPr lang="es-ES" dirty="0" smtClean="0"/>
              <a:t> </a:t>
            </a:r>
            <a:r>
              <a:rPr lang="es-ES" dirty="0" err="1" smtClean="0"/>
              <a:t>els</a:t>
            </a:r>
            <a:r>
              <a:rPr lang="es-ES" dirty="0" smtClean="0"/>
              <a:t> </a:t>
            </a:r>
            <a:r>
              <a:rPr lang="es-ES" dirty="0" err="1" smtClean="0"/>
              <a:t>elements</a:t>
            </a:r>
            <a:r>
              <a:rPr lang="es-ES" dirty="0" smtClean="0"/>
              <a:t> “nombre” del </a:t>
            </a:r>
            <a:r>
              <a:rPr lang="es-ES" dirty="0" err="1" smtClean="0"/>
              <a:t>fitxer</a:t>
            </a:r>
            <a:r>
              <a:rPr lang="es-ES" dirty="0" smtClean="0"/>
              <a:t>, </a:t>
            </a:r>
            <a:r>
              <a:rPr lang="es-ES" dirty="0" err="1" smtClean="0"/>
              <a:t>independentement</a:t>
            </a:r>
            <a:r>
              <a:rPr lang="es-ES" baseline="0" dirty="0" smtClean="0"/>
              <a:t> del </a:t>
            </a:r>
            <a:r>
              <a:rPr lang="es-ES" baseline="0" dirty="0" err="1" smtClean="0"/>
              <a:t>lloc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estiguen</a:t>
            </a:r>
            <a:r>
              <a:rPr lang="es-ES" baseline="0" dirty="0" smtClean="0"/>
              <a:t>:</a:t>
            </a:r>
          </a:p>
          <a:p>
            <a:r>
              <a:rPr lang="es-ES" dirty="0" smtClean="0"/>
              <a:t>//nombre</a:t>
            </a:r>
          </a:p>
          <a:p>
            <a:endParaRPr lang="es-ES" dirty="0" smtClean="0"/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poden posar les dobles barres en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qualsevol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lloc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l’expressió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indicar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haver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qualsevol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cosa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enmig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partir del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lloc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apareguen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ES" dirty="0" smtClean="0"/>
              <a:t>/clase/alumnos//nombre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B0B7B-0748-475E-BB3E-40B944EDEC4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794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ESTES LES PODRIA</a:t>
            </a:r>
            <a:r>
              <a:rPr lang="es-ES" baseline="0" dirty="0" smtClean="0"/>
              <a:t> FER SENSE ENSENYAR EL RESULTAT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B0B7B-0748-475E-BB3E-40B944EDEC4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794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Valor</a:t>
            </a:r>
            <a:r>
              <a:rPr lang="es-ES" baseline="0" dirty="0" smtClean="0"/>
              <a:t> del apellido del alumno con nombre David y que tenga de profesor “</a:t>
            </a:r>
            <a:r>
              <a:rPr lang="es-ES" baseline="0" dirty="0" err="1" smtClean="0"/>
              <a:t>Juanmi</a:t>
            </a:r>
            <a:r>
              <a:rPr lang="es-ES" baseline="0" dirty="0" smtClean="0"/>
              <a:t>” dentro del grupo de clase de 1º de DAW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B0B7B-0748-475E-BB3E-40B944EDEC4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79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19B64F-568F-44E7-B64D-73228A918677}" type="datetimeFigureOut">
              <a:rPr lang="es-ES" smtClean="0"/>
              <a:pPr/>
              <a:t>11/02/2015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A2B512-72F1-47CB-A99D-82E778CAA25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19B64F-568F-44E7-B64D-73228A918677}" type="datetimeFigureOut">
              <a:rPr lang="es-ES" smtClean="0"/>
              <a:pPr/>
              <a:t>11/02/2015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A2B512-72F1-47CB-A99D-82E778CAA2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19B64F-568F-44E7-B64D-73228A918677}" type="datetimeFigureOut">
              <a:rPr lang="es-ES" smtClean="0"/>
              <a:pPr/>
              <a:t>11/02/2015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A2B512-72F1-47CB-A99D-82E778CAA2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19B64F-568F-44E7-B64D-73228A918677}" type="datetimeFigureOut">
              <a:rPr lang="es-ES" smtClean="0"/>
              <a:pPr/>
              <a:t>11/02/2015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A2B512-72F1-47CB-A99D-82E778CAA2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19B64F-568F-44E7-B64D-73228A918677}" type="datetimeFigureOut">
              <a:rPr lang="es-ES" smtClean="0"/>
              <a:pPr/>
              <a:t>11/02/2015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A2B512-72F1-47CB-A99D-82E778CAA25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19B64F-568F-44E7-B64D-73228A918677}" type="datetimeFigureOut">
              <a:rPr lang="es-ES" smtClean="0"/>
              <a:pPr/>
              <a:t>11/02/2015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A2B512-72F1-47CB-A99D-82E778CAA2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19B64F-568F-44E7-B64D-73228A918677}" type="datetimeFigureOut">
              <a:rPr lang="es-ES" smtClean="0"/>
              <a:pPr/>
              <a:t>11/02/2015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A2B512-72F1-47CB-A99D-82E778CAA2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19B64F-568F-44E7-B64D-73228A918677}" type="datetimeFigureOut">
              <a:rPr lang="es-ES" smtClean="0"/>
              <a:pPr/>
              <a:t>11/02/2015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A2B512-72F1-47CB-A99D-82E778CAA2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19B64F-568F-44E7-B64D-73228A918677}" type="datetimeFigureOut">
              <a:rPr lang="es-ES" smtClean="0"/>
              <a:pPr/>
              <a:t>11/02/2015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A2B512-72F1-47CB-A99D-82E778CAA25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19B64F-568F-44E7-B64D-73228A918677}" type="datetimeFigureOut">
              <a:rPr lang="es-ES" smtClean="0"/>
              <a:pPr/>
              <a:t>11/02/2015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A2B512-72F1-47CB-A99D-82E778CAA2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19B64F-568F-44E7-B64D-73228A918677}" type="datetimeFigureOut">
              <a:rPr lang="es-ES" smtClean="0"/>
              <a:pPr/>
              <a:t>11/02/2015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A2B512-72F1-47CB-A99D-82E778CAA25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619B64F-568F-44E7-B64D-73228A918677}" type="datetimeFigureOut">
              <a:rPr lang="es-ES" smtClean="0"/>
              <a:pPr/>
              <a:t>11/02/2015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A2B512-72F1-47CB-A99D-82E778CAA25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-function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asex.org/products/download/all-download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Schema%20XML.jp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 rot="19607607">
            <a:off x="3345238" y="1626175"/>
            <a:ext cx="3733236" cy="373323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XPath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Comodines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573780"/>
              </p:ext>
            </p:extLst>
          </p:nvPr>
        </p:nvGraphicFramePr>
        <p:xfrm>
          <a:off x="1403648" y="2492896"/>
          <a:ext cx="749935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748"/>
                <a:gridCol w="57306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Comodín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Significado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*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smtClean="0"/>
                        <a:t>Todos los elementos de un determinado nivel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smtClean="0"/>
                        <a:t>Nodo actual (igual que en SSOO)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..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smtClean="0"/>
                        <a:t>Nodo padre 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//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smtClean="0"/>
                        <a:t>Cualquier cosa</a:t>
                      </a:r>
                      <a:r>
                        <a:rPr lang="es-ES" baseline="0" dirty="0" smtClean="0"/>
                        <a:t> desde el nodo en que estemos (elemento o árbol)</a:t>
                      </a:r>
                    </a:p>
                    <a:p>
                      <a:pPr algn="l"/>
                      <a:r>
                        <a:rPr lang="es-ES" baseline="0" dirty="0" smtClean="0"/>
                        <a:t>No se recomienda abusar de su uso por eficiencia (se requieren muchos cálculos para evaluar las expresiones)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1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Condiciones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" dirty="0" smtClean="0"/>
              <a:t>Elemento “nombre” hijo de “alumno”:</a:t>
            </a:r>
          </a:p>
          <a:p>
            <a:pPr marL="82296" indent="0" algn="just">
              <a:buNone/>
            </a:pPr>
            <a:r>
              <a:rPr lang="es-ES" sz="2500" dirty="0">
                <a:latin typeface="Consolas" panose="020B0609020204030204" pitchFamily="49" charset="0"/>
                <a:cs typeface="Consolas" panose="020B0609020204030204" pitchFamily="49" charset="0"/>
              </a:rPr>
              <a:t>	/clase/alumnos/alumno[nombre]</a:t>
            </a:r>
          </a:p>
          <a:p>
            <a:pPr algn="just"/>
            <a:r>
              <a:rPr lang="es-ES" dirty="0" smtClean="0"/>
              <a:t>Elemento “profesor” si tiene “alumnos”:</a:t>
            </a:r>
          </a:p>
          <a:p>
            <a:pPr marL="82296" indent="0" algn="just">
              <a:buNone/>
            </a:pPr>
            <a:r>
              <a:rPr lang="es-ES" sz="2500" dirty="0">
                <a:latin typeface="Consolas" panose="020B0609020204030204" pitchFamily="49" charset="0"/>
                <a:cs typeface="Consolas" panose="020B0609020204030204" pitchFamily="49" charset="0"/>
              </a:rPr>
              <a:t>	/clase/profesor[../alumnos/alumno]</a:t>
            </a:r>
            <a:endParaRPr lang="es-ES" sz="2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ES" dirty="0" smtClean="0"/>
              <a:t>Elemento “profesor” con valor de “nombre” </a:t>
            </a:r>
            <a:r>
              <a:rPr lang="es-ES" dirty="0" err="1" smtClean="0"/>
              <a:t>Juanmi</a:t>
            </a:r>
            <a:r>
              <a:rPr lang="es-ES" dirty="0" smtClean="0"/>
              <a:t>:</a:t>
            </a:r>
          </a:p>
          <a:p>
            <a:pPr marL="82296" indent="0" algn="just">
              <a:buNone/>
            </a:pPr>
            <a:r>
              <a:rPr lang="es-ES" sz="2100" dirty="0">
                <a:latin typeface="Consolas" panose="020B0609020204030204" pitchFamily="49" charset="0"/>
                <a:cs typeface="Consolas" panose="020B0609020204030204" pitchFamily="49" charset="0"/>
              </a:rPr>
              <a:t>	/clase/profesor[nombre="</a:t>
            </a:r>
            <a:r>
              <a:rPr lang="es-E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Juanmi</a:t>
            </a:r>
            <a:r>
              <a:rPr lang="es-E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  <a:endParaRPr lang="es-E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ES" dirty="0" smtClean="0"/>
              <a:t>Apellido del profesor con nombre </a:t>
            </a:r>
            <a:r>
              <a:rPr lang="es-ES" dirty="0" err="1" smtClean="0"/>
              <a:t>Juanmi</a:t>
            </a:r>
            <a:r>
              <a:rPr lang="es-ES" dirty="0" smtClean="0"/>
              <a:t>:</a:t>
            </a:r>
            <a:endParaRPr lang="es-ES" dirty="0"/>
          </a:p>
          <a:p>
            <a:pPr marL="82296" indent="0" algn="just">
              <a:buNone/>
            </a:pPr>
            <a:r>
              <a:rPr lang="es-ES" sz="2100" dirty="0">
                <a:latin typeface="Consolas" panose="020B0609020204030204" pitchFamily="49" charset="0"/>
                <a:cs typeface="Consolas" panose="020B0609020204030204" pitchFamily="49" charset="0"/>
              </a:rPr>
              <a:t>	/clase/profesor[nombre="</a:t>
            </a:r>
            <a:r>
              <a:rPr lang="es-E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Juanmi</a:t>
            </a:r>
            <a:r>
              <a:rPr lang="es-ES" sz="2100" dirty="0">
                <a:latin typeface="Consolas" panose="020B0609020204030204" pitchFamily="49" charset="0"/>
                <a:cs typeface="Consolas" panose="020B0609020204030204" pitchFamily="49" charset="0"/>
              </a:rPr>
              <a:t>"]/</a:t>
            </a:r>
            <a:r>
              <a:rPr lang="es-E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apellido</a:t>
            </a:r>
            <a:endParaRPr lang="es-E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ES" dirty="0" smtClean="0"/>
              <a:t>Alumnos que tengan atributo “cargo”:</a:t>
            </a:r>
          </a:p>
          <a:p>
            <a:pPr marL="82296" indent="0" algn="just">
              <a:buNone/>
            </a:pPr>
            <a:r>
              <a:rPr lang="es-ES" sz="2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" sz="2100" dirty="0">
                <a:latin typeface="Consolas" panose="020B0609020204030204" pitchFamily="49" charset="0"/>
                <a:cs typeface="Consolas" panose="020B0609020204030204" pitchFamily="49" charset="0"/>
              </a:rPr>
              <a:t>clase/alumnos/alumno[@cargo]</a:t>
            </a:r>
          </a:p>
        </p:txBody>
      </p:sp>
    </p:spTree>
    <p:extLst>
      <p:ext uri="{BB962C8B-B14F-4D97-AF65-F5344CB8AC3E}">
        <p14:creationId xmlns:p14="http://schemas.microsoft.com/office/powerpoint/2010/main" val="201486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Condiciones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dirty="0" smtClean="0"/>
              <a:t>Alumno que sea “delegado”:</a:t>
            </a:r>
          </a:p>
          <a:p>
            <a:pPr marL="82296" indent="0" algn="just">
              <a:buNone/>
            </a:pPr>
            <a:r>
              <a:rPr lang="es-E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2100" dirty="0">
                <a:latin typeface="Consolas" panose="020B0609020204030204" pitchFamily="49" charset="0"/>
                <a:cs typeface="Consolas" panose="020B0609020204030204" pitchFamily="49" charset="0"/>
              </a:rPr>
              <a:t>/clase/alumnos/alumno[@cargo="delegado"]</a:t>
            </a:r>
          </a:p>
          <a:p>
            <a:pPr algn="just"/>
            <a:r>
              <a:rPr lang="es-ES" dirty="0" smtClean="0"/>
              <a:t>Mezcla de expresiones:</a:t>
            </a:r>
          </a:p>
          <a:p>
            <a:pPr marL="82296" indent="0" algn="just">
              <a:buNone/>
            </a:pPr>
            <a:r>
              <a:rPr lang="es-E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2100" dirty="0">
                <a:latin typeface="Consolas" panose="020B0609020204030204" pitchFamily="49" charset="0"/>
                <a:cs typeface="Consolas" panose="020B0609020204030204" pitchFamily="49" charset="0"/>
              </a:rPr>
              <a:t>/clase/alumnos/alumno[@cargo="delegado"][nombre="Esteban"]</a:t>
            </a:r>
          </a:p>
          <a:p>
            <a:pPr algn="just"/>
            <a:r>
              <a:rPr lang="es-ES" dirty="0" err="1"/>
              <a:t>n</a:t>
            </a:r>
            <a:r>
              <a:rPr lang="es-ES" dirty="0" err="1" smtClean="0"/>
              <a:t>ot</a:t>
            </a:r>
            <a:r>
              <a:rPr lang="es-ES" dirty="0" smtClean="0"/>
              <a:t>() para negar:</a:t>
            </a:r>
          </a:p>
          <a:p>
            <a:pPr marL="82296" indent="0" algn="just">
              <a:buNone/>
            </a:pPr>
            <a:r>
              <a:rPr lang="es-ES" sz="2100" dirty="0">
                <a:latin typeface="Consolas" panose="020B0609020204030204" pitchFamily="49" charset="0"/>
                <a:cs typeface="Consolas" panose="020B0609020204030204" pitchFamily="49" charset="0"/>
              </a:rPr>
              <a:t>	/clase/alumnos/alumno[</a:t>
            </a:r>
            <a:r>
              <a:rPr lang="es-E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s-ES" sz="2100" dirty="0">
                <a:latin typeface="Consolas" panose="020B0609020204030204" pitchFamily="49" charset="0"/>
                <a:cs typeface="Consolas" panose="020B0609020204030204" pitchFamily="49" charset="0"/>
              </a:rPr>
              <a:t>(@cargo="delegado")]</a:t>
            </a:r>
            <a:endParaRPr lang="es-E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ES" dirty="0" smtClean="0"/>
              <a:t>Puede ser complejo:</a:t>
            </a:r>
          </a:p>
          <a:p>
            <a:pPr marL="82296" indent="0" algn="just">
              <a:buNone/>
            </a:pPr>
            <a:r>
              <a:rPr lang="es-ES" sz="2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" sz="2100" dirty="0">
                <a:latin typeface="Consolas" panose="020B0609020204030204" pitchFamily="49" charset="0"/>
                <a:cs typeface="Consolas" panose="020B0609020204030204" pitchFamily="49" charset="0"/>
              </a:rPr>
              <a:t>clase[@grupo="1 DAW"]/profesor[nombre="</a:t>
            </a:r>
            <a:r>
              <a:rPr lang="es-E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Juanmi</a:t>
            </a:r>
            <a:r>
              <a:rPr lang="es-ES" sz="2100" dirty="0">
                <a:latin typeface="Consolas" panose="020B0609020204030204" pitchFamily="49" charset="0"/>
                <a:cs typeface="Consolas" panose="020B0609020204030204" pitchFamily="49" charset="0"/>
              </a:rPr>
              <a:t>"]//../alumnos/alumno[nombre="David"]/apellido/</a:t>
            </a:r>
            <a:r>
              <a:rPr lang="es-E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s-E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s-E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05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Secuencias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smtClean="0"/>
              <a:t>Expresión que retorna más de un elemento:</a:t>
            </a:r>
          </a:p>
          <a:p>
            <a:pPr lvl="1" algn="just"/>
            <a:r>
              <a:rPr lang="es-ES" dirty="0" smtClean="0"/>
              <a:t>Tienen orden</a:t>
            </a:r>
          </a:p>
          <a:p>
            <a:pPr lvl="1" algn="just"/>
            <a:r>
              <a:rPr lang="es-ES" dirty="0" smtClean="0"/>
              <a:t>Permiten duplicados</a:t>
            </a:r>
          </a:p>
          <a:p>
            <a:pPr lvl="1" algn="just"/>
            <a:r>
              <a:rPr lang="es-ES" dirty="0" smtClean="0"/>
              <a:t>Pueden contener valores de tipo diferente</a:t>
            </a:r>
          </a:p>
          <a:p>
            <a:pPr marL="402336" lvl="1" indent="0" algn="just">
              <a:buNone/>
            </a:pPr>
            <a:r>
              <a:rPr lang="es-ES" sz="1900" dirty="0">
                <a:latin typeface="Consolas" panose="020B0609020204030204" pitchFamily="49" charset="0"/>
                <a:cs typeface="Consolas" panose="020B0609020204030204" pitchFamily="49" charset="0"/>
              </a:rPr>
              <a:t>(/clase/alumnos/alumno/nombre/</a:t>
            </a:r>
            <a:r>
              <a:rPr lang="es-E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1900" dirty="0">
                <a:latin typeface="Consolas" panose="020B0609020204030204" pitchFamily="49" charset="0"/>
                <a:cs typeface="Consolas" panose="020B0609020204030204" pitchFamily="49" charset="0"/>
              </a:rPr>
              <a:t>(), /clase/alumnos/alumno/apellido/</a:t>
            </a:r>
            <a:r>
              <a:rPr lang="es-E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19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es-E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 algn="just">
              <a:buNone/>
            </a:pPr>
            <a:r>
              <a:rPr lang="es-E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s-E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85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dirty="0">
                <a:hlinkClick r:id="rId3"/>
              </a:rPr>
              <a:t>http://www.w3.org/TR/xpath-functions</a:t>
            </a:r>
            <a:r>
              <a:rPr lang="es-ES" dirty="0" smtClean="0">
                <a:hlinkClick r:id="rId3"/>
              </a:rPr>
              <a:t>/</a:t>
            </a:r>
            <a:endParaRPr lang="es-ES" dirty="0" smtClean="0"/>
          </a:p>
          <a:p>
            <a:pPr lvl="1" algn="just"/>
            <a:r>
              <a:rPr lang="es-ES" dirty="0" err="1" smtClean="0"/>
              <a:t>name</a:t>
            </a:r>
            <a:r>
              <a:rPr lang="es-ES" dirty="0"/>
              <a:t>()</a:t>
            </a:r>
          </a:p>
          <a:p>
            <a:pPr lvl="1" algn="just"/>
            <a:r>
              <a:rPr lang="es-ES" dirty="0" smtClean="0"/>
              <a:t>sum</a:t>
            </a:r>
            <a:r>
              <a:rPr lang="es-ES" dirty="0"/>
              <a:t>()</a:t>
            </a:r>
          </a:p>
          <a:p>
            <a:pPr lvl="1" algn="just"/>
            <a:r>
              <a:rPr lang="es-ES" dirty="0" err="1" smtClean="0"/>
              <a:t>count</a:t>
            </a:r>
            <a:r>
              <a:rPr lang="es-ES" dirty="0"/>
              <a:t>()</a:t>
            </a:r>
          </a:p>
          <a:p>
            <a:pPr lvl="1" algn="just"/>
            <a:r>
              <a:rPr lang="es-ES" dirty="0" err="1" smtClean="0"/>
              <a:t>last</a:t>
            </a:r>
            <a:r>
              <a:rPr lang="es-ES" dirty="0"/>
              <a:t>()</a:t>
            </a:r>
          </a:p>
          <a:p>
            <a:pPr lvl="1" algn="just"/>
            <a:r>
              <a:rPr lang="es-ES" dirty="0" err="1" smtClean="0"/>
              <a:t>max</a:t>
            </a:r>
            <a:r>
              <a:rPr lang="es-ES" dirty="0"/>
              <a:t>()</a:t>
            </a:r>
          </a:p>
          <a:p>
            <a:pPr lvl="1" algn="just"/>
            <a:r>
              <a:rPr lang="es-ES" dirty="0" smtClean="0"/>
              <a:t>min</a:t>
            </a:r>
            <a:r>
              <a:rPr lang="es-ES" dirty="0"/>
              <a:t>()</a:t>
            </a:r>
          </a:p>
          <a:p>
            <a:pPr lvl="1" algn="just"/>
            <a:r>
              <a:rPr lang="es-ES" dirty="0" err="1" smtClean="0"/>
              <a:t>starts-with</a:t>
            </a:r>
            <a:r>
              <a:rPr lang="es-ES" dirty="0"/>
              <a:t>()</a:t>
            </a:r>
          </a:p>
          <a:p>
            <a:pPr lvl="1" algn="just"/>
            <a:r>
              <a:rPr lang="es-ES" dirty="0"/>
              <a:t>….</a:t>
            </a:r>
          </a:p>
          <a:p>
            <a:pPr marL="82296" indent="0" algn="just">
              <a:buNone/>
            </a:pPr>
            <a:r>
              <a:rPr lang="es-E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9331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 “notas_centro.xml”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sz="2800" dirty="0" smtClean="0"/>
              <a:t>Ciclos que se imparten en el centro</a:t>
            </a:r>
          </a:p>
          <a:p>
            <a:pPr algn="just"/>
            <a:r>
              <a:rPr lang="es-ES" sz="2800" dirty="0" smtClean="0"/>
              <a:t>Ciclos de grado medio que se imparten</a:t>
            </a:r>
          </a:p>
          <a:p>
            <a:pPr algn="just"/>
            <a:r>
              <a:rPr lang="es-ES" sz="2800" dirty="0" smtClean="0"/>
              <a:t>Nombre de los alumnos suspendidos</a:t>
            </a:r>
          </a:p>
          <a:p>
            <a:pPr algn="just"/>
            <a:r>
              <a:rPr lang="es-ES" sz="2800" dirty="0" smtClean="0"/>
              <a:t>Mujeres de DAW</a:t>
            </a:r>
          </a:p>
          <a:p>
            <a:pPr algn="just"/>
            <a:r>
              <a:rPr lang="es-ES" sz="2800" dirty="0" smtClean="0"/>
              <a:t>Alumnos suspendidos que tienen cuenta </a:t>
            </a:r>
            <a:r>
              <a:rPr lang="es-ES" sz="2800" dirty="0" err="1" smtClean="0"/>
              <a:t>hotmail</a:t>
            </a:r>
            <a:endParaRPr lang="es-ES" sz="2800" dirty="0" smtClean="0"/>
          </a:p>
          <a:p>
            <a:pPr algn="just"/>
            <a:r>
              <a:rPr lang="es-ES" sz="2800" dirty="0" smtClean="0"/>
              <a:t>Lista de clase TSMR</a:t>
            </a:r>
          </a:p>
          <a:p>
            <a:pPr algn="just"/>
            <a:r>
              <a:rPr lang="es-ES" sz="2800" dirty="0" smtClean="0"/>
              <a:t>Ciclos en los que haya alumnos con un 10</a:t>
            </a:r>
          </a:p>
          <a:p>
            <a:pPr algn="just"/>
            <a:r>
              <a:rPr lang="es-ES" sz="2800" dirty="0" smtClean="0"/>
              <a:t>Alumnos que han aprobado DAW</a:t>
            </a:r>
          </a:p>
          <a:p>
            <a:pPr algn="just"/>
            <a:r>
              <a:rPr lang="es-ES" sz="2800" dirty="0" smtClean="0"/>
              <a:t>Porcentaje de aprobados del centro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64260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 “liga.xml”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ES" sz="2800" dirty="0" smtClean="0"/>
              <a:t>Cuántos partidos que ha jugado el Barcelona</a:t>
            </a:r>
          </a:p>
          <a:p>
            <a:pPr algn="just"/>
            <a:r>
              <a:rPr lang="es-ES" sz="2800" dirty="0" smtClean="0"/>
              <a:t>Qué partidos ha jugado en casa el Real Madrid</a:t>
            </a:r>
          </a:p>
          <a:p>
            <a:pPr algn="just"/>
            <a:r>
              <a:rPr lang="es-ES" sz="2800" dirty="0" smtClean="0"/>
              <a:t>Cuántos jugadores han marcado goles antes del minuto 45 jugando como locales</a:t>
            </a:r>
          </a:p>
          <a:p>
            <a:pPr algn="just"/>
            <a:r>
              <a:rPr lang="es-ES" sz="2800" dirty="0" smtClean="0"/>
              <a:t>Cuantos partidos en los que jugaba el Real Madrid han terminado con empate</a:t>
            </a:r>
          </a:p>
          <a:p>
            <a:pPr algn="just"/>
            <a:r>
              <a:rPr lang="es-ES" sz="2800" dirty="0" smtClean="0"/>
              <a:t>En qué jornadas el Valencia ha jugado en casa</a:t>
            </a:r>
          </a:p>
          <a:p>
            <a:pPr algn="just"/>
            <a:r>
              <a:rPr lang="es-ES" sz="2800" dirty="0" smtClean="0"/>
              <a:t>En qué jornada se han marcado más goles</a:t>
            </a:r>
          </a:p>
          <a:p>
            <a:pPr algn="just"/>
            <a:r>
              <a:rPr lang="es-ES" sz="2800" dirty="0" smtClean="0"/>
              <a:t>Cuál es la media de goles por partido del Barcelona</a:t>
            </a:r>
          </a:p>
          <a:p>
            <a:pPr algn="just"/>
            <a:r>
              <a:rPr lang="es-ES" sz="2800" dirty="0" smtClean="0"/>
              <a:t>Cuántos puntos ha hecho el Sevilla</a:t>
            </a:r>
          </a:p>
          <a:p>
            <a:pPr algn="just"/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09128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 “prevision.xml”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sz="2800" dirty="0" smtClean="0"/>
              <a:t>Qué tiempo hará en </a:t>
            </a:r>
            <a:r>
              <a:rPr lang="es-ES" sz="2800" dirty="0" err="1" smtClean="0"/>
              <a:t>Catarroja</a:t>
            </a:r>
            <a:r>
              <a:rPr lang="es-ES" sz="2800" dirty="0" smtClean="0"/>
              <a:t> el 23 de mayo</a:t>
            </a:r>
          </a:p>
          <a:p>
            <a:pPr algn="just"/>
            <a:r>
              <a:rPr lang="es-ES" sz="2800" dirty="0" smtClean="0"/>
              <a:t>Qué cantidad de lluvia caerá en </a:t>
            </a:r>
            <a:r>
              <a:rPr lang="es-ES" sz="2800" dirty="0" err="1" smtClean="0"/>
              <a:t>Alboraia</a:t>
            </a:r>
            <a:r>
              <a:rPr lang="es-ES" sz="2800" dirty="0" smtClean="0"/>
              <a:t> el 22 de mayo</a:t>
            </a:r>
          </a:p>
          <a:p>
            <a:pPr algn="just"/>
            <a:r>
              <a:rPr lang="es-ES" sz="2800" dirty="0" smtClean="0"/>
              <a:t>Qué días lloverá en </a:t>
            </a:r>
            <a:r>
              <a:rPr lang="es-ES" sz="2800" dirty="0" err="1" smtClean="0"/>
              <a:t>Quatretonda</a:t>
            </a:r>
            <a:endParaRPr lang="es-ES" sz="2800" dirty="0" smtClean="0"/>
          </a:p>
          <a:p>
            <a:pPr algn="just"/>
            <a:r>
              <a:rPr lang="es-ES" sz="2800" dirty="0" smtClean="0"/>
              <a:t>En qué poblaciones lloverá durante estos días</a:t>
            </a:r>
          </a:p>
          <a:p>
            <a:pPr algn="just"/>
            <a:r>
              <a:rPr lang="es-ES" sz="2800" dirty="0" smtClean="0"/>
              <a:t>Cuáles son las </a:t>
            </a:r>
            <a:r>
              <a:rPr lang="es-ES" sz="2800" dirty="0" err="1" smtClean="0"/>
              <a:t>temperatures</a:t>
            </a:r>
            <a:r>
              <a:rPr lang="es-ES" sz="2800" dirty="0" smtClean="0"/>
              <a:t> previstas para las 8 de la mañana en </a:t>
            </a:r>
            <a:r>
              <a:rPr lang="es-ES" sz="2800" dirty="0" err="1" smtClean="0"/>
              <a:t>Aielo</a:t>
            </a:r>
            <a:r>
              <a:rPr lang="es-ES" sz="2800" dirty="0" smtClean="0"/>
              <a:t> de </a:t>
            </a:r>
            <a:r>
              <a:rPr lang="es-ES" sz="2800" dirty="0" err="1" smtClean="0"/>
              <a:t>Malferit</a:t>
            </a:r>
            <a:endParaRPr lang="es-ES" sz="2800" dirty="0" smtClean="0"/>
          </a:p>
          <a:p>
            <a:pPr algn="just"/>
            <a:r>
              <a:rPr lang="es-ES" sz="2800" dirty="0" smtClean="0"/>
              <a:t>En qué población habrá 24 grados a las 8 de la mañana</a:t>
            </a:r>
          </a:p>
          <a:p>
            <a:pPr algn="just"/>
            <a:r>
              <a:rPr lang="es-ES" sz="2800" dirty="0" smtClean="0"/>
              <a:t>Cuál es la media de temperaturas de La Ribera</a:t>
            </a:r>
          </a:p>
          <a:p>
            <a:pPr algn="just"/>
            <a:r>
              <a:rPr lang="es-ES" sz="2800" dirty="0" smtClean="0"/>
              <a:t>En qué población se registrará la </a:t>
            </a:r>
            <a:r>
              <a:rPr lang="es-ES" sz="2800" smtClean="0"/>
              <a:t>temperatura más alta</a:t>
            </a:r>
            <a:endParaRPr lang="es-ES" sz="2800" dirty="0" smtClean="0"/>
          </a:p>
          <a:p>
            <a:pPr algn="just"/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06890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smtClean="0"/>
              <a:t>XML está pensado para almacenar</a:t>
            </a:r>
          </a:p>
          <a:p>
            <a:pPr algn="just"/>
            <a:r>
              <a:rPr lang="es-ES" dirty="0" smtClean="0"/>
              <a:t>Si queremos adecuar la visualización:</a:t>
            </a:r>
          </a:p>
          <a:p>
            <a:pPr lvl="1" algn="just"/>
            <a:r>
              <a:rPr lang="es-ES" dirty="0" smtClean="0"/>
              <a:t>Desarrollar un programa </a:t>
            </a:r>
          </a:p>
          <a:p>
            <a:pPr lvl="1" algn="just"/>
            <a:r>
              <a:rPr lang="es-ES" dirty="0" smtClean="0"/>
              <a:t>Utilizar CSS</a:t>
            </a:r>
          </a:p>
          <a:p>
            <a:pPr lvl="1" algn="just"/>
            <a:r>
              <a:rPr lang="es-ES" dirty="0" smtClean="0"/>
              <a:t>Transformar el documento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Transformación de documentos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smtClean="0"/>
              <a:t>XSL: más allá de lo que CSS no puede hacer (plantillas)</a:t>
            </a:r>
          </a:p>
          <a:p>
            <a:pPr algn="just"/>
            <a:r>
              <a:rPr lang="es-ES" dirty="0" smtClean="0"/>
              <a:t>Familia formada por tres lenguajes:</a:t>
            </a:r>
          </a:p>
          <a:p>
            <a:pPr lvl="1" algn="just"/>
            <a:r>
              <a:rPr lang="es-ES" dirty="0" smtClean="0"/>
              <a:t>XSL-FO</a:t>
            </a:r>
          </a:p>
          <a:p>
            <a:pPr lvl="1" algn="just"/>
            <a:r>
              <a:rPr lang="es-ES" dirty="0" err="1" smtClean="0"/>
              <a:t>XPath</a:t>
            </a:r>
            <a:endParaRPr lang="es-ES" dirty="0" smtClean="0"/>
          </a:p>
          <a:p>
            <a:pPr lvl="1" algn="just"/>
            <a:r>
              <a:rPr lang="es-ES" dirty="0" smtClean="0"/>
              <a:t>XSLT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83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XPath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smtClean="0"/>
              <a:t>Es una manera de especificar partes de un XML</a:t>
            </a:r>
          </a:p>
          <a:p>
            <a:pPr algn="just"/>
            <a:r>
              <a:rPr lang="es-ES" dirty="0" smtClean="0"/>
              <a:t>Recomendación del W3C</a:t>
            </a:r>
          </a:p>
          <a:p>
            <a:pPr algn="just"/>
            <a:r>
              <a:rPr lang="es-ES" dirty="0" smtClean="0"/>
              <a:t>No está basado en XML</a:t>
            </a:r>
          </a:p>
          <a:p>
            <a:pPr algn="just"/>
            <a:r>
              <a:rPr lang="es-ES" dirty="0" smtClean="0"/>
              <a:t>Evaluación de expresiones:</a:t>
            </a:r>
          </a:p>
          <a:p>
            <a:pPr lvl="1" algn="just"/>
            <a:r>
              <a:rPr lang="es-ES" dirty="0" err="1" smtClean="0"/>
              <a:t>Boolean</a:t>
            </a:r>
            <a:endParaRPr lang="es-ES" dirty="0" smtClean="0"/>
          </a:p>
          <a:p>
            <a:pPr lvl="1" algn="just"/>
            <a:r>
              <a:rPr lang="es-ES" dirty="0" err="1" smtClean="0"/>
              <a:t>String</a:t>
            </a:r>
            <a:endParaRPr lang="es-ES" dirty="0" smtClean="0"/>
          </a:p>
          <a:p>
            <a:pPr lvl="1" algn="just"/>
            <a:r>
              <a:rPr lang="es-ES" dirty="0" smtClean="0"/>
              <a:t>Grupo de elementos, etc.</a:t>
            </a:r>
          </a:p>
          <a:p>
            <a:pPr marL="402336" lvl="1" indent="0" algn="just">
              <a:buNone/>
            </a:pPr>
            <a:endParaRPr lang="es-ES" dirty="0" smtClean="0"/>
          </a:p>
          <a:p>
            <a:pPr marL="82296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27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XPath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smtClean="0"/>
              <a:t>Bibliotecas que pueden llamarse desde programas:</a:t>
            </a:r>
          </a:p>
          <a:p>
            <a:pPr lvl="1" algn="just"/>
            <a:r>
              <a:rPr lang="es-ES" dirty="0"/>
              <a:t>l</a:t>
            </a:r>
            <a:r>
              <a:rPr lang="es-ES" dirty="0" smtClean="0"/>
              <a:t>ibxml2: </a:t>
            </a:r>
            <a:r>
              <a:rPr lang="es-ES" dirty="0" err="1" smtClean="0"/>
              <a:t>XPath</a:t>
            </a:r>
            <a:endParaRPr lang="es-ES" dirty="0" smtClean="0"/>
          </a:p>
          <a:p>
            <a:pPr lvl="1" algn="just"/>
            <a:r>
              <a:rPr lang="es-ES" dirty="0" err="1"/>
              <a:t>l</a:t>
            </a:r>
            <a:r>
              <a:rPr lang="es-ES" dirty="0" err="1" smtClean="0"/>
              <a:t>ibxslt</a:t>
            </a:r>
            <a:r>
              <a:rPr lang="es-ES" dirty="0" smtClean="0"/>
              <a:t>: base </a:t>
            </a:r>
            <a:r>
              <a:rPr lang="es-ES" dirty="0" err="1" smtClean="0"/>
              <a:t>libxml</a:t>
            </a:r>
            <a:r>
              <a:rPr lang="es-ES" dirty="0" smtClean="0"/>
              <a:t> para transformar a XSLT</a:t>
            </a:r>
          </a:p>
          <a:p>
            <a:pPr lvl="1" algn="just"/>
            <a:r>
              <a:rPr lang="es-ES" dirty="0" err="1" smtClean="0"/>
              <a:t>Saxon</a:t>
            </a:r>
            <a:endParaRPr lang="es-ES" dirty="0" smtClean="0"/>
          </a:p>
          <a:p>
            <a:pPr lvl="1" algn="just"/>
            <a:r>
              <a:rPr lang="es-ES" dirty="0" smtClean="0"/>
              <a:t>Apache </a:t>
            </a:r>
            <a:r>
              <a:rPr lang="es-ES" dirty="0" err="1" smtClean="0"/>
              <a:t>Xalan</a:t>
            </a:r>
            <a:endParaRPr lang="es-ES" dirty="0" smtClean="0"/>
          </a:p>
          <a:p>
            <a:pPr lvl="1" algn="just"/>
            <a:r>
              <a:rPr lang="es-ES" dirty="0" err="1" smtClean="0"/>
              <a:t>BaseX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72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BaseX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6952816" cy="4213448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Es un motor de BBDD-XML nativas que tiene un procesador de </a:t>
            </a:r>
            <a:r>
              <a:rPr lang="es-ES" dirty="0" err="1" smtClean="0"/>
              <a:t>XPath</a:t>
            </a:r>
            <a:endParaRPr lang="es-ES" dirty="0" smtClean="0"/>
          </a:p>
          <a:p>
            <a:pPr lvl="1"/>
            <a:r>
              <a:rPr lang="es-ES" dirty="0" smtClean="0"/>
              <a:t>Es open </a:t>
            </a:r>
            <a:r>
              <a:rPr lang="es-ES" dirty="0" err="1" smtClean="0"/>
              <a:t>source</a:t>
            </a:r>
            <a:endParaRPr lang="es-ES" dirty="0" smtClean="0"/>
          </a:p>
          <a:p>
            <a:pPr lvl="1"/>
            <a:r>
              <a:rPr lang="es-ES" dirty="0" smtClean="0"/>
              <a:t>Multiplataforma: Linux, Mac, Windows</a:t>
            </a:r>
          </a:p>
          <a:p>
            <a:pPr lvl="1"/>
            <a:r>
              <a:rPr lang="es-ES" dirty="0">
                <a:hlinkClick r:id="rId3"/>
              </a:rPr>
              <a:t>http://basex.org/products/download/all-downloads</a:t>
            </a:r>
            <a:r>
              <a:rPr lang="es-ES" dirty="0" smtClean="0">
                <a:hlinkClick r:id="rId3"/>
              </a:rPr>
              <a:t>/</a:t>
            </a:r>
            <a:endParaRPr lang="es-ES" dirty="0" smtClean="0"/>
          </a:p>
          <a:p>
            <a:pPr marL="402336" lvl="1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09062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XPath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628800"/>
            <a:ext cx="7920880" cy="4645496"/>
          </a:xfrm>
        </p:spPr>
        <p:txBody>
          <a:bodyPr>
            <a:normAutofit lnSpcReduction="10000"/>
          </a:bodyPr>
          <a:lstStyle/>
          <a:p>
            <a:pPr marL="402336" lvl="1" indent="0" algn="just"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s-E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="1.0" </a:t>
            </a:r>
            <a:r>
              <a:rPr lang="es-E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="utf-8"?&gt;</a:t>
            </a:r>
          </a:p>
          <a:p>
            <a:pPr marL="402336" lvl="1" indent="0" algn="just"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&lt;clase grupo="1 DAW"&gt;</a:t>
            </a:r>
          </a:p>
          <a:p>
            <a:pPr marL="402336" lvl="1" indent="0" algn="just"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	&lt;asignatura&gt;Lenguaje de marcas&lt;/asignatura&gt;</a:t>
            </a:r>
          </a:p>
          <a:p>
            <a:pPr marL="402336" lvl="1" indent="0" algn="just"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	&lt;profesor&gt;</a:t>
            </a:r>
          </a:p>
          <a:p>
            <a:pPr marL="402336" lvl="1" indent="0" algn="just"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		&lt;nombre&gt;</a:t>
            </a:r>
            <a:r>
              <a:rPr lang="es-E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Juanmi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&lt;/nombre&gt;</a:t>
            </a:r>
          </a:p>
          <a:p>
            <a:pPr marL="402336" lvl="1" indent="0" algn="just"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		&lt;apellido&gt;</a:t>
            </a:r>
            <a:r>
              <a:rPr lang="es-E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Alberola</a:t>
            </a: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&lt;/apellido&gt;</a:t>
            </a:r>
          </a:p>
          <a:p>
            <a:pPr marL="402336" lvl="1" indent="0" algn="just"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	&lt;/profesor&gt;</a:t>
            </a:r>
          </a:p>
          <a:p>
            <a:pPr marL="402336" lvl="1" indent="0" algn="just"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	&lt;alumnos&gt;</a:t>
            </a:r>
          </a:p>
          <a:p>
            <a:pPr marL="402336" lvl="1" indent="0" algn="just"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		&lt;alumno cargo="delegado"&gt;</a:t>
            </a:r>
          </a:p>
          <a:p>
            <a:pPr marL="402336" lvl="1" indent="0" algn="just"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			&lt;nombre&gt;Esteban&lt;/nombre&gt;</a:t>
            </a:r>
          </a:p>
          <a:p>
            <a:pPr marL="402336" lvl="1" indent="0" algn="just"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			&lt;apellido&gt;Tolosa&lt;/apellido&gt;</a:t>
            </a:r>
          </a:p>
          <a:p>
            <a:pPr marL="402336" lvl="1" indent="0" algn="just"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		&lt;/alumno&gt;				</a:t>
            </a:r>
          </a:p>
          <a:p>
            <a:pPr marL="402336" lvl="1" indent="0" algn="just"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	&lt;/alumnos&gt;</a:t>
            </a:r>
          </a:p>
          <a:p>
            <a:pPr marL="402336" lvl="1" indent="0" algn="just">
              <a:buNone/>
            </a:pPr>
            <a:r>
              <a:rPr lang="es-E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&lt;/clase&gt;</a:t>
            </a:r>
          </a:p>
        </p:txBody>
      </p:sp>
    </p:spTree>
    <p:extLst>
      <p:ext uri="{BB962C8B-B14F-4D97-AF65-F5344CB8AC3E}">
        <p14:creationId xmlns:p14="http://schemas.microsoft.com/office/powerpoint/2010/main" val="35609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XPath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smtClean="0"/>
              <a:t>Navegación:</a:t>
            </a:r>
          </a:p>
          <a:p>
            <a:pPr lvl="1" algn="just"/>
            <a:r>
              <a:rPr lang="es-ES" dirty="0" smtClean="0"/>
              <a:t>Nodo de contexto (desde / y se va moviendo)</a:t>
            </a:r>
          </a:p>
          <a:p>
            <a:pPr lvl="1" algn="just"/>
            <a:r>
              <a:rPr lang="es-ES" dirty="0" smtClean="0"/>
              <a:t>Caminos absolutos y relativos</a:t>
            </a:r>
          </a:p>
          <a:p>
            <a:pPr marL="402336" lvl="1" indent="0" algn="just">
              <a:buNone/>
            </a:pPr>
            <a:r>
              <a:rPr lang="es-E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/clase/profesor/nombre</a:t>
            </a:r>
          </a:p>
          <a:p>
            <a:pPr lvl="1" algn="just"/>
            <a:r>
              <a:rPr lang="es-ES" dirty="0" smtClean="0"/>
              <a:t>Evalúa todos los caminos (&gt;1 resultado)</a:t>
            </a:r>
          </a:p>
          <a:p>
            <a:pPr marL="402336" lvl="1" indent="0" algn="just">
              <a:buNone/>
            </a:pPr>
            <a:r>
              <a:rPr lang="es-ES" dirty="0" smtClean="0"/>
              <a:t>	</a:t>
            </a:r>
            <a:r>
              <a:rPr lang="es-ES" sz="2500" dirty="0">
                <a:latin typeface="Consolas" panose="020B0609020204030204" pitchFamily="49" charset="0"/>
                <a:cs typeface="Consolas" panose="020B0609020204030204" pitchFamily="49" charset="0"/>
              </a:rPr>
              <a:t>/clase/alumnos/alumno/nombre</a:t>
            </a:r>
          </a:p>
          <a:p>
            <a:pPr lvl="1" algn="just"/>
            <a:r>
              <a:rPr lang="es-ES" dirty="0" smtClean="0"/>
              <a:t>Puede devolver nodos finales o intermedios</a:t>
            </a:r>
          </a:p>
          <a:p>
            <a:pPr lvl="1" algn="just"/>
            <a:r>
              <a:rPr lang="es-ES" dirty="0" smtClean="0"/>
              <a:t>Podemos especificar el nodo a recuperar:</a:t>
            </a:r>
          </a:p>
          <a:p>
            <a:pPr marL="402336" lvl="1" indent="0" algn="just">
              <a:buNone/>
            </a:pPr>
            <a:r>
              <a:rPr lang="es-ES" dirty="0" smtClean="0"/>
              <a:t>	</a:t>
            </a:r>
            <a:r>
              <a:rPr lang="es-ES" sz="2500" dirty="0">
                <a:latin typeface="Consolas" panose="020B0609020204030204" pitchFamily="49" charset="0"/>
                <a:cs typeface="Consolas" panose="020B0609020204030204" pitchFamily="49" charset="0"/>
              </a:rPr>
              <a:t>/clase/alumnos/alumno[1]</a:t>
            </a:r>
          </a:p>
          <a:p>
            <a:pPr lvl="2"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024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XPath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dirty="0" smtClean="0"/>
              <a:t>Podemos obtener el valor de un nodo:</a:t>
            </a:r>
          </a:p>
          <a:p>
            <a:pPr marL="82296" indent="0" algn="just">
              <a:buNone/>
            </a:pPr>
            <a:r>
              <a:rPr lang="es-E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/</a:t>
            </a:r>
            <a:r>
              <a:rPr lang="es-ES" sz="2500" dirty="0">
                <a:latin typeface="Consolas" panose="020B0609020204030204" pitchFamily="49" charset="0"/>
                <a:cs typeface="Consolas" panose="020B0609020204030204" pitchFamily="49" charset="0"/>
              </a:rPr>
              <a:t>clase/alumnos/alumno[1]/nombre</a:t>
            </a:r>
          </a:p>
          <a:p>
            <a:pPr algn="just"/>
            <a:r>
              <a:rPr lang="es-ES" dirty="0"/>
              <a:t>Si no existe el camino, no devuelve nada</a:t>
            </a:r>
            <a:r>
              <a:rPr lang="es-ES" dirty="0" smtClean="0"/>
              <a:t>:</a:t>
            </a:r>
          </a:p>
          <a:p>
            <a:pPr marL="82296" indent="0" algn="just">
              <a:buNone/>
            </a:pPr>
            <a:r>
              <a:rPr lang="es-ES" sz="2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/clase/nombre</a:t>
            </a:r>
          </a:p>
          <a:p>
            <a:pPr algn="just"/>
            <a:r>
              <a:rPr lang="es-ES" dirty="0"/>
              <a:t>Atributos de un elemento:</a:t>
            </a:r>
          </a:p>
          <a:p>
            <a:pPr marL="82296" indent="0" algn="just">
              <a:buNone/>
            </a:pPr>
            <a:r>
              <a:rPr lang="es-E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/</a:t>
            </a:r>
            <a:r>
              <a:rPr lang="es-ES" sz="2100" dirty="0">
                <a:latin typeface="Consolas" panose="020B0609020204030204" pitchFamily="49" charset="0"/>
                <a:cs typeface="Consolas" panose="020B0609020204030204" pitchFamily="49" charset="0"/>
              </a:rPr>
              <a:t>clase/alumnos/alumno/@cargo/</a:t>
            </a:r>
            <a:r>
              <a:rPr lang="es-E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82296" indent="0" algn="just">
              <a:buNone/>
            </a:pPr>
            <a:r>
              <a:rPr lang="es-E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/</a:t>
            </a:r>
            <a:r>
              <a:rPr lang="es-ES" sz="2100" dirty="0">
                <a:latin typeface="Consolas" panose="020B0609020204030204" pitchFamily="49" charset="0"/>
                <a:cs typeface="Consolas" panose="020B0609020204030204" pitchFamily="49" charset="0"/>
              </a:rPr>
              <a:t>clase/alumnos/alumno/</a:t>
            </a:r>
            <a:r>
              <a:rPr lang="es-E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2100" dirty="0">
                <a:latin typeface="Consolas" panose="020B0609020204030204" pitchFamily="49" charset="0"/>
                <a:cs typeface="Consolas" panose="020B0609020204030204" pitchFamily="49" charset="0"/>
              </a:rPr>
              <a:t>(@cargo</a:t>
            </a:r>
            <a:r>
              <a:rPr lang="es-E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s-E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ES" dirty="0"/>
              <a:t>Contenido de un elemento:</a:t>
            </a:r>
          </a:p>
          <a:p>
            <a:pPr marL="82296" indent="0" algn="just">
              <a:buNone/>
            </a:pPr>
            <a:r>
              <a:rPr lang="es-E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/</a:t>
            </a:r>
            <a:r>
              <a:rPr lang="es-ES" sz="2100" dirty="0">
                <a:latin typeface="Consolas" panose="020B0609020204030204" pitchFamily="49" charset="0"/>
                <a:cs typeface="Consolas" panose="020B0609020204030204" pitchFamily="49" charset="0"/>
              </a:rPr>
              <a:t>clase/alumnos/alumno/nombre/</a:t>
            </a:r>
            <a:r>
              <a:rPr lang="es-E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21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82296" indent="0" algn="just">
              <a:buNone/>
            </a:pPr>
            <a:r>
              <a:rPr lang="es-E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/</a:t>
            </a:r>
            <a:r>
              <a:rPr lang="es-ES" sz="2100" dirty="0">
                <a:latin typeface="Consolas" panose="020B0609020204030204" pitchFamily="49" charset="0"/>
                <a:cs typeface="Consolas" panose="020B0609020204030204" pitchFamily="49" charset="0"/>
              </a:rPr>
              <a:t>clase/alumnos/alumno/nombre/</a:t>
            </a:r>
            <a:r>
              <a:rPr lang="es-E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s-E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82296" indent="0" algn="just">
              <a:buNone/>
            </a:pPr>
            <a:r>
              <a:rPr lang="es-ES" sz="2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/clase/alumnos/alumno/nombre/data()</a:t>
            </a:r>
            <a:endParaRPr lang="es-E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713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1060</TotalTime>
  <Words>839</Words>
  <Application>Microsoft Office PowerPoint</Application>
  <PresentationFormat>Presentación en pantalla (4:3)</PresentationFormat>
  <Paragraphs>199</Paragraphs>
  <Slides>17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Solsticio</vt:lpstr>
      <vt:lpstr>XPath</vt:lpstr>
      <vt:lpstr>Introducción</vt:lpstr>
      <vt:lpstr>Transformación de documentos</vt:lpstr>
      <vt:lpstr>XPath</vt:lpstr>
      <vt:lpstr>XPath</vt:lpstr>
      <vt:lpstr>BaseX</vt:lpstr>
      <vt:lpstr>XPath</vt:lpstr>
      <vt:lpstr>XPath</vt:lpstr>
      <vt:lpstr>XPath</vt:lpstr>
      <vt:lpstr>Comodines</vt:lpstr>
      <vt:lpstr>Condiciones</vt:lpstr>
      <vt:lpstr>Condiciones</vt:lpstr>
      <vt:lpstr>Secuencias</vt:lpstr>
      <vt:lpstr>Funciones</vt:lpstr>
      <vt:lpstr>Ejercicios “notas_centro.xml”</vt:lpstr>
      <vt:lpstr>Ejercicios “liga.xml”</vt:lpstr>
      <vt:lpstr>Ejercicios “prevision.xml”</vt:lpstr>
    </vt:vector>
  </TitlesOfParts>
  <Company>Your Company Name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Esquemas XML</dc:title>
  <dc:creator>Your User Name</dc:creator>
  <cp:lastModifiedBy>Juan Miguel Alberola Oltra</cp:lastModifiedBy>
  <cp:revision>147</cp:revision>
  <dcterms:created xsi:type="dcterms:W3CDTF">2011-05-12T15:21:45Z</dcterms:created>
  <dcterms:modified xsi:type="dcterms:W3CDTF">2015-02-11T15:57:58Z</dcterms:modified>
</cp:coreProperties>
</file>