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59" r:id="rId4"/>
    <p:sldId id="256" r:id="rId5"/>
    <p:sldId id="257" r:id="rId6"/>
    <p:sldId id="264" r:id="rId7"/>
    <p:sldId id="265" r:id="rId8"/>
    <p:sldId id="266"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9" autoAdjust="0"/>
    <p:restoredTop sz="94660"/>
  </p:normalViewPr>
  <p:slideViewPr>
    <p:cSldViewPr snapToGrid="0">
      <p:cViewPr>
        <p:scale>
          <a:sx n="97" d="100"/>
          <a:sy n="97" d="100"/>
        </p:scale>
        <p:origin x="1024"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A9011-B15E-4112-AD74-8B2240C300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D91776-29C8-4BD4-8B51-ECD5ADDCF3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7C3ABD-FC8D-4D4B-94F3-0E132E83D057}"/>
              </a:ext>
            </a:extLst>
          </p:cNvPr>
          <p:cNvSpPr>
            <a:spLocks noGrp="1"/>
          </p:cNvSpPr>
          <p:nvPr>
            <p:ph type="dt" sz="half" idx="10"/>
          </p:nvPr>
        </p:nvSpPr>
        <p:spPr/>
        <p:txBody>
          <a:bodyPr/>
          <a:lstStyle/>
          <a:p>
            <a:fld id="{DA37D660-AB39-4336-A8B2-DD9F4E159929}" type="datetimeFigureOut">
              <a:rPr lang="en-US" smtClean="0"/>
              <a:t>3/10/22</a:t>
            </a:fld>
            <a:endParaRPr lang="en-US"/>
          </a:p>
        </p:txBody>
      </p:sp>
      <p:sp>
        <p:nvSpPr>
          <p:cNvPr id="5" name="Footer Placeholder 4">
            <a:extLst>
              <a:ext uri="{FF2B5EF4-FFF2-40B4-BE49-F238E27FC236}">
                <a16:creationId xmlns:a16="http://schemas.microsoft.com/office/drawing/2014/main" id="{E983B68D-C5A0-4BF0-BEE0-19A106DB1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BB18F-EA11-423A-A9A4-48BA6EE4AF7F}"/>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750315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4CCCB-9F1B-46AE-A3F8-01841486D4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5C9A72-6D02-49CD-A7DD-DD409E0C32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02D05D-4417-40A0-AE33-88F41D01226B}"/>
              </a:ext>
            </a:extLst>
          </p:cNvPr>
          <p:cNvSpPr>
            <a:spLocks noGrp="1"/>
          </p:cNvSpPr>
          <p:nvPr>
            <p:ph type="dt" sz="half" idx="10"/>
          </p:nvPr>
        </p:nvSpPr>
        <p:spPr/>
        <p:txBody>
          <a:bodyPr/>
          <a:lstStyle/>
          <a:p>
            <a:fld id="{DA37D660-AB39-4336-A8B2-DD9F4E159929}" type="datetimeFigureOut">
              <a:rPr lang="en-US" smtClean="0"/>
              <a:t>3/10/22</a:t>
            </a:fld>
            <a:endParaRPr lang="en-US"/>
          </a:p>
        </p:txBody>
      </p:sp>
      <p:sp>
        <p:nvSpPr>
          <p:cNvPr id="5" name="Footer Placeholder 4">
            <a:extLst>
              <a:ext uri="{FF2B5EF4-FFF2-40B4-BE49-F238E27FC236}">
                <a16:creationId xmlns:a16="http://schemas.microsoft.com/office/drawing/2014/main" id="{6A004B53-D50B-4186-ADCC-BE98E71D5D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947B7D-F796-4060-98D5-80635C860DC0}"/>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59028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912A92-B2CC-4C13-B146-969FCC9A3F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844FF1-F688-4E41-AA3E-2F771BAEF4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B344C5-6644-435E-8495-499CD715293F}"/>
              </a:ext>
            </a:extLst>
          </p:cNvPr>
          <p:cNvSpPr>
            <a:spLocks noGrp="1"/>
          </p:cNvSpPr>
          <p:nvPr>
            <p:ph type="dt" sz="half" idx="10"/>
          </p:nvPr>
        </p:nvSpPr>
        <p:spPr/>
        <p:txBody>
          <a:bodyPr/>
          <a:lstStyle/>
          <a:p>
            <a:fld id="{DA37D660-AB39-4336-A8B2-DD9F4E159929}" type="datetimeFigureOut">
              <a:rPr lang="en-US" smtClean="0"/>
              <a:t>3/10/22</a:t>
            </a:fld>
            <a:endParaRPr lang="en-US"/>
          </a:p>
        </p:txBody>
      </p:sp>
      <p:sp>
        <p:nvSpPr>
          <p:cNvPr id="5" name="Footer Placeholder 4">
            <a:extLst>
              <a:ext uri="{FF2B5EF4-FFF2-40B4-BE49-F238E27FC236}">
                <a16:creationId xmlns:a16="http://schemas.microsoft.com/office/drawing/2014/main" id="{EC9DF478-4272-4C68-B0FA-79E888A05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4C8A3A-02C2-4287-A864-91F567AEA3E9}"/>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82861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9C45-43CF-4029-9414-43260ACEF8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A20297-DF62-4134-867A-2EF0C5877F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EA0A5-2A47-4052-893F-FC6C7B00DD72}"/>
              </a:ext>
            </a:extLst>
          </p:cNvPr>
          <p:cNvSpPr>
            <a:spLocks noGrp="1"/>
          </p:cNvSpPr>
          <p:nvPr>
            <p:ph type="dt" sz="half" idx="10"/>
          </p:nvPr>
        </p:nvSpPr>
        <p:spPr/>
        <p:txBody>
          <a:bodyPr/>
          <a:lstStyle/>
          <a:p>
            <a:fld id="{DA37D660-AB39-4336-A8B2-DD9F4E159929}" type="datetimeFigureOut">
              <a:rPr lang="en-US" smtClean="0"/>
              <a:t>3/10/22</a:t>
            </a:fld>
            <a:endParaRPr lang="en-US"/>
          </a:p>
        </p:txBody>
      </p:sp>
      <p:sp>
        <p:nvSpPr>
          <p:cNvPr id="5" name="Footer Placeholder 4">
            <a:extLst>
              <a:ext uri="{FF2B5EF4-FFF2-40B4-BE49-F238E27FC236}">
                <a16:creationId xmlns:a16="http://schemas.microsoft.com/office/drawing/2014/main" id="{CA75F994-3462-4EB6-9430-88BB8EB95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BBEBB4-45F3-4306-9718-DBB448A6DAB8}"/>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647226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1CF0-B603-45F8-8C6C-6682568FA4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148096-02C1-4C45-887E-6AE4937C19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C9E910-CCC7-4FA5-9AC5-2DB1BEE23E8B}"/>
              </a:ext>
            </a:extLst>
          </p:cNvPr>
          <p:cNvSpPr>
            <a:spLocks noGrp="1"/>
          </p:cNvSpPr>
          <p:nvPr>
            <p:ph type="dt" sz="half" idx="10"/>
          </p:nvPr>
        </p:nvSpPr>
        <p:spPr/>
        <p:txBody>
          <a:bodyPr/>
          <a:lstStyle/>
          <a:p>
            <a:fld id="{DA37D660-AB39-4336-A8B2-DD9F4E159929}" type="datetimeFigureOut">
              <a:rPr lang="en-US" smtClean="0"/>
              <a:t>3/10/22</a:t>
            </a:fld>
            <a:endParaRPr lang="en-US"/>
          </a:p>
        </p:txBody>
      </p:sp>
      <p:sp>
        <p:nvSpPr>
          <p:cNvPr id="5" name="Footer Placeholder 4">
            <a:extLst>
              <a:ext uri="{FF2B5EF4-FFF2-40B4-BE49-F238E27FC236}">
                <a16:creationId xmlns:a16="http://schemas.microsoft.com/office/drawing/2014/main" id="{0F065D1E-728A-479A-BCE0-09D88A426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8E1AE7-799A-40B9-B922-5F20E9957FE3}"/>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167004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55D2C-00CD-4E76-976C-6AD5BE0D65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D2E6F3-7FF2-417A-87F3-2841140670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76FC0E-D008-4B5B-8DE7-DECEE34BB7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AC8394-1010-4F5E-A975-E254A7015785}"/>
              </a:ext>
            </a:extLst>
          </p:cNvPr>
          <p:cNvSpPr>
            <a:spLocks noGrp="1"/>
          </p:cNvSpPr>
          <p:nvPr>
            <p:ph type="dt" sz="half" idx="10"/>
          </p:nvPr>
        </p:nvSpPr>
        <p:spPr/>
        <p:txBody>
          <a:bodyPr/>
          <a:lstStyle/>
          <a:p>
            <a:fld id="{DA37D660-AB39-4336-A8B2-DD9F4E159929}" type="datetimeFigureOut">
              <a:rPr lang="en-US" smtClean="0"/>
              <a:t>3/10/22</a:t>
            </a:fld>
            <a:endParaRPr lang="en-US"/>
          </a:p>
        </p:txBody>
      </p:sp>
      <p:sp>
        <p:nvSpPr>
          <p:cNvPr id="6" name="Footer Placeholder 5">
            <a:extLst>
              <a:ext uri="{FF2B5EF4-FFF2-40B4-BE49-F238E27FC236}">
                <a16:creationId xmlns:a16="http://schemas.microsoft.com/office/drawing/2014/main" id="{AFF2EC50-FA41-4BC1-8744-509C611F7B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E14802-9D34-4B54-ABEF-06BFAD3398ED}"/>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538079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64575-3257-47E7-865D-6EF35E9FD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D9F1CB-0D67-4EE8-9D39-A049F5449C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757748-8CD6-4D23-A9FD-6EB64DB861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4FF8B-2A13-498E-8D78-715397D5D3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D7EC05-9E4F-45CA-841B-BBAA8F1D4D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3E162C-8349-4F2C-8F2E-5AE999A3870E}"/>
              </a:ext>
            </a:extLst>
          </p:cNvPr>
          <p:cNvSpPr>
            <a:spLocks noGrp="1"/>
          </p:cNvSpPr>
          <p:nvPr>
            <p:ph type="dt" sz="half" idx="10"/>
          </p:nvPr>
        </p:nvSpPr>
        <p:spPr/>
        <p:txBody>
          <a:bodyPr/>
          <a:lstStyle/>
          <a:p>
            <a:fld id="{DA37D660-AB39-4336-A8B2-DD9F4E159929}" type="datetimeFigureOut">
              <a:rPr lang="en-US" smtClean="0"/>
              <a:t>3/10/22</a:t>
            </a:fld>
            <a:endParaRPr lang="en-US"/>
          </a:p>
        </p:txBody>
      </p:sp>
      <p:sp>
        <p:nvSpPr>
          <p:cNvPr id="8" name="Footer Placeholder 7">
            <a:extLst>
              <a:ext uri="{FF2B5EF4-FFF2-40B4-BE49-F238E27FC236}">
                <a16:creationId xmlns:a16="http://schemas.microsoft.com/office/drawing/2014/main" id="{798E380D-2B91-41A8-B65C-5DA58E42D4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19FC87-33A7-4CA5-BAC7-2BA0B976C896}"/>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06291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C6BEE-EE98-4190-8DE2-1341F30E08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EE125D-BA8D-4926-84A9-684B52B0C4D5}"/>
              </a:ext>
            </a:extLst>
          </p:cNvPr>
          <p:cNvSpPr>
            <a:spLocks noGrp="1"/>
          </p:cNvSpPr>
          <p:nvPr>
            <p:ph type="dt" sz="half" idx="10"/>
          </p:nvPr>
        </p:nvSpPr>
        <p:spPr/>
        <p:txBody>
          <a:bodyPr/>
          <a:lstStyle/>
          <a:p>
            <a:fld id="{DA37D660-AB39-4336-A8B2-DD9F4E159929}" type="datetimeFigureOut">
              <a:rPr lang="en-US" smtClean="0"/>
              <a:t>3/10/22</a:t>
            </a:fld>
            <a:endParaRPr lang="en-US"/>
          </a:p>
        </p:txBody>
      </p:sp>
      <p:sp>
        <p:nvSpPr>
          <p:cNvPr id="4" name="Footer Placeholder 3">
            <a:extLst>
              <a:ext uri="{FF2B5EF4-FFF2-40B4-BE49-F238E27FC236}">
                <a16:creationId xmlns:a16="http://schemas.microsoft.com/office/drawing/2014/main" id="{207059F6-63DF-4359-92F4-0753C914B5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6DE478-7947-4521-B0B5-E08B1F7F3576}"/>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76096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C907EA-F8CE-4AD7-B4E8-EE2F13AEB54B}"/>
              </a:ext>
            </a:extLst>
          </p:cNvPr>
          <p:cNvSpPr>
            <a:spLocks noGrp="1"/>
          </p:cNvSpPr>
          <p:nvPr>
            <p:ph type="dt" sz="half" idx="10"/>
          </p:nvPr>
        </p:nvSpPr>
        <p:spPr/>
        <p:txBody>
          <a:bodyPr/>
          <a:lstStyle/>
          <a:p>
            <a:fld id="{DA37D660-AB39-4336-A8B2-DD9F4E159929}" type="datetimeFigureOut">
              <a:rPr lang="en-US" smtClean="0"/>
              <a:t>3/10/22</a:t>
            </a:fld>
            <a:endParaRPr lang="en-US"/>
          </a:p>
        </p:txBody>
      </p:sp>
      <p:sp>
        <p:nvSpPr>
          <p:cNvPr id="3" name="Footer Placeholder 2">
            <a:extLst>
              <a:ext uri="{FF2B5EF4-FFF2-40B4-BE49-F238E27FC236}">
                <a16:creationId xmlns:a16="http://schemas.microsoft.com/office/drawing/2014/main" id="{25FD54DF-C998-4692-84D9-7DD824BE65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6FB902-3625-4686-B6B5-F21E3DC9661E}"/>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0749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6BE5-3F7F-4071-8082-3F75D53B4C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E1AA93-456E-4908-8155-99C136B63B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E0E0DC-67F2-4B78-80D1-5E2B7E4C2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8D6091-5F0C-4447-8AB6-607A51096EEB}"/>
              </a:ext>
            </a:extLst>
          </p:cNvPr>
          <p:cNvSpPr>
            <a:spLocks noGrp="1"/>
          </p:cNvSpPr>
          <p:nvPr>
            <p:ph type="dt" sz="half" idx="10"/>
          </p:nvPr>
        </p:nvSpPr>
        <p:spPr/>
        <p:txBody>
          <a:bodyPr/>
          <a:lstStyle/>
          <a:p>
            <a:fld id="{DA37D660-AB39-4336-A8B2-DD9F4E159929}" type="datetimeFigureOut">
              <a:rPr lang="en-US" smtClean="0"/>
              <a:t>3/10/22</a:t>
            </a:fld>
            <a:endParaRPr lang="en-US"/>
          </a:p>
        </p:txBody>
      </p:sp>
      <p:sp>
        <p:nvSpPr>
          <p:cNvPr id="6" name="Footer Placeholder 5">
            <a:extLst>
              <a:ext uri="{FF2B5EF4-FFF2-40B4-BE49-F238E27FC236}">
                <a16:creationId xmlns:a16="http://schemas.microsoft.com/office/drawing/2014/main" id="{A8B268B6-BE90-4BB7-BA06-3FA43B0080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2C2EF0-0A34-4722-A815-7C6638D7EBC8}"/>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867159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47EF3-0BF5-4778-A863-03A257B3E0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D6830D-D86A-4333-BB42-E6DEBB9AAC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099DA5-D9A5-48AB-991B-3C8BB3B283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77C054-3081-4188-984F-273F4703BCF3}"/>
              </a:ext>
            </a:extLst>
          </p:cNvPr>
          <p:cNvSpPr>
            <a:spLocks noGrp="1"/>
          </p:cNvSpPr>
          <p:nvPr>
            <p:ph type="dt" sz="half" idx="10"/>
          </p:nvPr>
        </p:nvSpPr>
        <p:spPr/>
        <p:txBody>
          <a:bodyPr/>
          <a:lstStyle/>
          <a:p>
            <a:fld id="{DA37D660-AB39-4336-A8B2-DD9F4E159929}" type="datetimeFigureOut">
              <a:rPr lang="en-US" smtClean="0"/>
              <a:t>3/10/22</a:t>
            </a:fld>
            <a:endParaRPr lang="en-US"/>
          </a:p>
        </p:txBody>
      </p:sp>
      <p:sp>
        <p:nvSpPr>
          <p:cNvPr id="6" name="Footer Placeholder 5">
            <a:extLst>
              <a:ext uri="{FF2B5EF4-FFF2-40B4-BE49-F238E27FC236}">
                <a16:creationId xmlns:a16="http://schemas.microsoft.com/office/drawing/2014/main" id="{2773A094-8767-479B-B84A-813705649B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F9E244-43BB-4E0B-AA49-F5E816BAE229}"/>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070514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9F043F-3B6C-44AF-8BF1-31CF127D29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40F622-FD65-45F9-8DA0-A134FE255D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9BA2D5-1A2E-4A1C-8DA3-A1BEA855C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37D660-AB39-4336-A8B2-DD9F4E159929}" type="datetimeFigureOut">
              <a:rPr lang="en-US" smtClean="0"/>
              <a:t>3/10/22</a:t>
            </a:fld>
            <a:endParaRPr lang="en-US"/>
          </a:p>
        </p:txBody>
      </p:sp>
      <p:sp>
        <p:nvSpPr>
          <p:cNvPr id="5" name="Footer Placeholder 4">
            <a:extLst>
              <a:ext uri="{FF2B5EF4-FFF2-40B4-BE49-F238E27FC236}">
                <a16:creationId xmlns:a16="http://schemas.microsoft.com/office/drawing/2014/main" id="{FEF0A044-9897-4E32-A78A-EE394E4CF5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25B626-D925-4D47-94ED-C017093939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0C8BC-9C4D-4BE0-8EE1-C8F38B1D6915}" type="slidenum">
              <a:rPr lang="en-US" smtClean="0"/>
              <a:t>‹#›</a:t>
            </a:fld>
            <a:endParaRPr lang="en-US"/>
          </a:p>
        </p:txBody>
      </p:sp>
    </p:spTree>
    <p:extLst>
      <p:ext uri="{BB962C8B-B14F-4D97-AF65-F5344CB8AC3E}">
        <p14:creationId xmlns:p14="http://schemas.microsoft.com/office/powerpoint/2010/main" val="2725035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2.svg"/><Relationship Id="rId3" Type="http://schemas.openxmlformats.org/officeDocument/2006/relationships/image" Target="../media/image7.svg"/><Relationship Id="rId21" Type="http://schemas.openxmlformats.org/officeDocument/2006/relationships/image" Target="../media/image25.png"/><Relationship Id="rId7" Type="http://schemas.openxmlformats.org/officeDocument/2006/relationships/image" Target="../media/image11.svg"/><Relationship Id="rId12" Type="http://schemas.openxmlformats.org/officeDocument/2006/relationships/image" Target="../media/image16.png"/><Relationship Id="rId17" Type="http://schemas.openxmlformats.org/officeDocument/2006/relationships/image" Target="../media/image21.svg"/><Relationship Id="rId2" Type="http://schemas.openxmlformats.org/officeDocument/2006/relationships/image" Target="../media/image6.png"/><Relationship Id="rId16" Type="http://schemas.openxmlformats.org/officeDocument/2006/relationships/image" Target="../media/image20.png"/><Relationship Id="rId20" Type="http://schemas.openxmlformats.org/officeDocument/2006/relationships/image" Target="../media/image24.sv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19.sv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sv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sv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24.svg"/><Relationship Id="rId5" Type="http://schemas.openxmlformats.org/officeDocument/2006/relationships/image" Target="../media/image11.svg"/><Relationship Id="rId10" Type="http://schemas.openxmlformats.org/officeDocument/2006/relationships/image" Target="../media/image23.png"/><Relationship Id="rId4" Type="http://schemas.openxmlformats.org/officeDocument/2006/relationships/image" Target="../media/image10.png"/><Relationship Id="rId9"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E358057-9810-49E3-BFD4-A4A4999CA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550949C-F599-4B8B-933A-DC36FC28C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133600" y="685800"/>
            <a:ext cx="10058400" cy="5486400"/>
          </a:xfrm>
          <a:prstGeom prst="rect">
            <a:avLst/>
          </a:prstGeom>
          <a:solidFill>
            <a:schemeClr val="bg1">
              <a:lumMod val="9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6" name="Rectangle 5">
            <a:extLst>
              <a:ext uri="{FF2B5EF4-FFF2-40B4-BE49-F238E27FC236}">
                <a16:creationId xmlns:a16="http://schemas.microsoft.com/office/drawing/2014/main" id="{5787CE9E-1C82-46B7-9D2A-AE8160AFC668}"/>
              </a:ext>
            </a:extLst>
          </p:cNvPr>
          <p:cNvSpPr/>
          <p:nvPr/>
        </p:nvSpPr>
        <p:spPr>
          <a:xfrm>
            <a:off x="5933722" y="685797"/>
            <a:ext cx="5713502" cy="282416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000" b="1" kern="1200" cap="none" spc="0" dirty="0" err="1">
                <a:ln w="22225">
                  <a:solidFill>
                    <a:schemeClr val="accent2">
                      <a:lumMod val="75000"/>
                    </a:schemeClr>
                  </a:solidFill>
                  <a:prstDash val="solid"/>
                </a:ln>
                <a:solidFill>
                  <a:schemeClr val="tx1"/>
                </a:solidFill>
                <a:effectLst/>
                <a:latin typeface="+mj-lt"/>
                <a:ea typeface="+mj-ea"/>
                <a:cs typeface="+mj-cs"/>
              </a:rPr>
              <a:t>Firehawk</a:t>
            </a:r>
            <a:r>
              <a:rPr lang="en-US" sz="5000" b="1" kern="1200" cap="none" spc="0" dirty="0">
                <a:ln w="22225">
                  <a:solidFill>
                    <a:schemeClr val="accent2">
                      <a:lumMod val="75000"/>
                    </a:schemeClr>
                  </a:solidFill>
                  <a:prstDash val="solid"/>
                </a:ln>
                <a:solidFill>
                  <a:schemeClr val="tx1"/>
                </a:solidFill>
                <a:effectLst/>
                <a:latin typeface="+mj-lt"/>
                <a:ea typeface="+mj-ea"/>
                <a:cs typeface="+mj-cs"/>
              </a:rPr>
              <a:t> Consulting</a:t>
            </a:r>
          </a:p>
        </p:txBody>
      </p:sp>
      <p:sp>
        <p:nvSpPr>
          <p:cNvPr id="17" name="Graphic 14">
            <a:extLst>
              <a:ext uri="{FF2B5EF4-FFF2-40B4-BE49-F238E27FC236}">
                <a16:creationId xmlns:a16="http://schemas.microsoft.com/office/drawing/2014/main" id="{0EED4863-2C36-4368-8EC1-8981F71E1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7507" y="3422160"/>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solidFill>
          <a:ln w="9525" cap="flat">
            <a:noFill/>
            <a:prstDash val="solid"/>
            <a:miter/>
          </a:ln>
        </p:spPr>
        <p:txBody>
          <a:bodyPr rtlCol="0" anchor="ctr"/>
          <a:lstStyle/>
          <a:p>
            <a:endParaRPr lang="en-US"/>
          </a:p>
        </p:txBody>
      </p:sp>
      <p:pic>
        <p:nvPicPr>
          <p:cNvPr id="8" name="Content Placeholder 7" descr="Fire">
            <a:extLst>
              <a:ext uri="{FF2B5EF4-FFF2-40B4-BE49-F238E27FC236}">
                <a16:creationId xmlns:a16="http://schemas.microsoft.com/office/drawing/2014/main" id="{DF7C9929-2BC2-40E7-94B6-F322AAB792C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672" y="447739"/>
            <a:ext cx="5072883" cy="5072883"/>
          </a:xfrm>
          <a:prstGeom prst="rect">
            <a:avLst/>
          </a:prstGeom>
        </p:spPr>
      </p:pic>
      <p:sp>
        <p:nvSpPr>
          <p:cNvPr id="19" name="Rectangle 18">
            <a:extLst>
              <a:ext uri="{FF2B5EF4-FFF2-40B4-BE49-F238E27FC236}">
                <a16:creationId xmlns:a16="http://schemas.microsoft.com/office/drawing/2014/main" id="{6EBCA50A-5298-4A7E-A04A-6668F03E1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77289"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Graphic 14">
            <a:extLst>
              <a:ext uri="{FF2B5EF4-FFF2-40B4-BE49-F238E27FC236}">
                <a16:creationId xmlns:a16="http://schemas.microsoft.com/office/drawing/2014/main" id="{2929DB54-1BF0-4191-88B1-ADEBA6E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7507" y="3425580"/>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alpha val="50000"/>
            </a:schemeClr>
          </a:solidFill>
          <a:ln w="9525" cap="flat">
            <a:noFill/>
            <a:prstDash val="solid"/>
            <a:miter/>
          </a:ln>
        </p:spPr>
        <p:txBody>
          <a:bodyPr rtlCol="0" anchor="ctr"/>
          <a:lstStyle/>
          <a:p>
            <a:endParaRPr lang="en-US"/>
          </a:p>
        </p:txBody>
      </p:sp>
      <p:sp>
        <p:nvSpPr>
          <p:cNvPr id="23" name="Rectangle 22">
            <a:extLst>
              <a:ext uri="{FF2B5EF4-FFF2-40B4-BE49-F238E27FC236}">
                <a16:creationId xmlns:a16="http://schemas.microsoft.com/office/drawing/2014/main" id="{07BBE06B-52A9-428B-BA9D-8838EE1BF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B77DB28-D9BA-409E-B990-F609595BC947}"/>
              </a:ext>
            </a:extLst>
          </p:cNvPr>
          <p:cNvSpPr txBox="1"/>
          <p:nvPr/>
        </p:nvSpPr>
        <p:spPr>
          <a:xfrm>
            <a:off x="5931322" y="1753126"/>
            <a:ext cx="5558587" cy="5170646"/>
          </a:xfrm>
          <a:prstGeom prst="rect">
            <a:avLst/>
          </a:prstGeom>
          <a:noFill/>
        </p:spPr>
        <p:txBody>
          <a:bodyPr wrap="square" rtlCol="0">
            <a:spAutoFit/>
          </a:bodyPr>
          <a:lstStyle/>
          <a:p>
            <a:r>
              <a:rPr lang="en-US" sz="2000" dirty="0"/>
              <a:t>The following report was prepared on behalf of </a:t>
            </a:r>
            <a:r>
              <a:rPr lang="en-US" sz="2000" dirty="0" err="1"/>
              <a:t>SwiftTech</a:t>
            </a:r>
            <a:r>
              <a:rPr lang="en-US" sz="2000" dirty="0"/>
              <a:t>.</a:t>
            </a:r>
          </a:p>
          <a:p>
            <a:endParaRPr lang="en-US" sz="2000" dirty="0"/>
          </a:p>
          <a:p>
            <a:r>
              <a:rPr lang="en-US" sz="2000" dirty="0"/>
              <a:t>Thank you for giving </a:t>
            </a:r>
            <a:r>
              <a:rPr lang="en-US" sz="2000" dirty="0" err="1"/>
              <a:t>Firehawk</a:t>
            </a:r>
            <a:r>
              <a:rPr lang="en-US" sz="2000" dirty="0"/>
              <a:t> Consulting the opportunity to review your security posture in anticipation of performing a SOC II security assessment.  </a:t>
            </a:r>
          </a:p>
          <a:p>
            <a:endParaRPr lang="en-US" sz="2000" dirty="0"/>
          </a:p>
          <a:p>
            <a:r>
              <a:rPr lang="en-US" sz="2000" dirty="0"/>
              <a:t>We hope you find the notes below as you begin your journey.  Please do not hesitate to contact us if you have further questions.</a:t>
            </a:r>
          </a:p>
          <a:p>
            <a:endParaRPr lang="en-US" sz="2000" dirty="0"/>
          </a:p>
          <a:p>
            <a:endParaRPr lang="en-US" dirty="0"/>
          </a:p>
          <a:p>
            <a:endParaRPr lang="en-US" dirty="0"/>
          </a:p>
          <a:p>
            <a:endParaRPr lang="en-US" dirty="0"/>
          </a:p>
          <a:p>
            <a:endParaRPr lang="en-US" dirty="0"/>
          </a:p>
          <a:p>
            <a:endParaRPr lang="en-US" dirty="0"/>
          </a:p>
        </p:txBody>
      </p:sp>
      <p:sp>
        <p:nvSpPr>
          <p:cNvPr id="22" name="Title 1">
            <a:extLst>
              <a:ext uri="{FF2B5EF4-FFF2-40B4-BE49-F238E27FC236}">
                <a16:creationId xmlns:a16="http://schemas.microsoft.com/office/drawing/2014/main" id="{9FD6CC9F-CCA8-4D68-9958-3476916CC21B}"/>
              </a:ext>
            </a:extLst>
          </p:cNvPr>
          <p:cNvSpPr txBox="1">
            <a:spLocks/>
          </p:cNvSpPr>
          <p:nvPr/>
        </p:nvSpPr>
        <p:spPr>
          <a:xfrm>
            <a:off x="6190593" y="5768552"/>
            <a:ext cx="6618051"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24" name="Graphic 23" descr="Rabbit">
            <a:extLst>
              <a:ext uri="{FF2B5EF4-FFF2-40B4-BE49-F238E27FC236}">
                <a16:creationId xmlns:a16="http://schemas.microsoft.com/office/drawing/2014/main" id="{4C999368-5389-4B7E-9CC3-5F5EAE6C87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56486" y="5544561"/>
            <a:ext cx="764749" cy="764749"/>
          </a:xfrm>
          <a:prstGeom prst="rect">
            <a:avLst/>
          </a:prstGeom>
        </p:spPr>
      </p:pic>
      <p:sp>
        <p:nvSpPr>
          <p:cNvPr id="10" name="TextBox 9">
            <a:extLst>
              <a:ext uri="{FF2B5EF4-FFF2-40B4-BE49-F238E27FC236}">
                <a16:creationId xmlns:a16="http://schemas.microsoft.com/office/drawing/2014/main" id="{0326A288-13D3-4703-9CE7-0F6C15C45B48}"/>
              </a:ext>
            </a:extLst>
          </p:cNvPr>
          <p:cNvSpPr txBox="1"/>
          <p:nvPr/>
        </p:nvSpPr>
        <p:spPr>
          <a:xfrm>
            <a:off x="8196825" y="5265683"/>
            <a:ext cx="1034218" cy="369332"/>
          </a:xfrm>
          <a:prstGeom prst="rect">
            <a:avLst/>
          </a:prstGeom>
          <a:noFill/>
        </p:spPr>
        <p:txBody>
          <a:bodyPr wrap="square" rtlCol="0">
            <a:spAutoFit/>
          </a:bodyPr>
          <a:lstStyle/>
          <a:p>
            <a:pPr algn="ctr"/>
            <a:r>
              <a:rPr lang="en-US" b="1" dirty="0"/>
              <a:t>For</a:t>
            </a:r>
            <a:r>
              <a:rPr lang="en-US" dirty="0"/>
              <a:t> </a:t>
            </a:r>
          </a:p>
        </p:txBody>
      </p:sp>
    </p:spTree>
    <p:extLst>
      <p:ext uri="{BB962C8B-B14F-4D97-AF65-F5344CB8AC3E}">
        <p14:creationId xmlns:p14="http://schemas.microsoft.com/office/powerpoint/2010/main" val="1564614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787CE9E-1C82-46B7-9D2A-AE8160AFC668}"/>
              </a:ext>
            </a:extLst>
          </p:cNvPr>
          <p:cNvSpPr/>
          <p:nvPr/>
        </p:nvSpPr>
        <p:spPr>
          <a:xfrm>
            <a:off x="1293003" y="162382"/>
            <a:ext cx="5713502" cy="282416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000" b="1" kern="1200" cap="none" spc="0" dirty="0" err="1">
                <a:ln w="22225">
                  <a:solidFill>
                    <a:schemeClr val="accent2">
                      <a:lumMod val="75000"/>
                    </a:schemeClr>
                  </a:solidFill>
                  <a:prstDash val="solid"/>
                </a:ln>
                <a:solidFill>
                  <a:schemeClr val="tx1"/>
                </a:solidFill>
                <a:effectLst/>
                <a:latin typeface="+mj-lt"/>
                <a:ea typeface="+mj-ea"/>
                <a:cs typeface="+mj-cs"/>
              </a:rPr>
              <a:t>Firehawk</a:t>
            </a:r>
            <a:r>
              <a:rPr lang="en-US" sz="5000" b="1" kern="1200" cap="none" spc="0" dirty="0">
                <a:ln w="22225">
                  <a:solidFill>
                    <a:schemeClr val="accent2">
                      <a:lumMod val="75000"/>
                    </a:schemeClr>
                  </a:solidFill>
                  <a:prstDash val="solid"/>
                </a:ln>
                <a:solidFill>
                  <a:schemeClr val="tx1"/>
                </a:solidFill>
                <a:effectLst/>
                <a:latin typeface="+mj-lt"/>
                <a:ea typeface="+mj-ea"/>
                <a:cs typeface="+mj-cs"/>
              </a:rPr>
              <a:t> Consulting</a:t>
            </a:r>
          </a:p>
        </p:txBody>
      </p:sp>
      <p:pic>
        <p:nvPicPr>
          <p:cNvPr id="8" name="Content Placeholder 7" descr="Fire">
            <a:extLst>
              <a:ext uri="{FF2B5EF4-FFF2-40B4-BE49-F238E27FC236}">
                <a16:creationId xmlns:a16="http://schemas.microsoft.com/office/drawing/2014/main" id="{DF7C9929-2BC2-40E7-94B6-F322AAB792C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084" y="0"/>
            <a:ext cx="1161919" cy="1161919"/>
          </a:xfrm>
          <a:prstGeom prst="rect">
            <a:avLst/>
          </a:prstGeom>
        </p:spPr>
      </p:pic>
      <p:sp>
        <p:nvSpPr>
          <p:cNvPr id="9" name="TextBox 8">
            <a:extLst>
              <a:ext uri="{FF2B5EF4-FFF2-40B4-BE49-F238E27FC236}">
                <a16:creationId xmlns:a16="http://schemas.microsoft.com/office/drawing/2014/main" id="{4B77DB28-D9BA-409E-B990-F609595BC947}"/>
              </a:ext>
            </a:extLst>
          </p:cNvPr>
          <p:cNvSpPr txBox="1"/>
          <p:nvPr/>
        </p:nvSpPr>
        <p:spPr>
          <a:xfrm>
            <a:off x="287982" y="927013"/>
            <a:ext cx="11422644" cy="6463308"/>
          </a:xfrm>
          <a:prstGeom prst="rect">
            <a:avLst/>
          </a:prstGeom>
          <a:noFill/>
        </p:spPr>
        <p:txBody>
          <a:bodyPr wrap="square" rtlCol="0">
            <a:spAutoFit/>
          </a:bodyPr>
          <a:lstStyle/>
          <a:p>
            <a:endParaRPr lang="en-US" dirty="0"/>
          </a:p>
          <a:p>
            <a:r>
              <a:rPr lang="en-US" dirty="0"/>
              <a:t>After review, </a:t>
            </a:r>
            <a:r>
              <a:rPr lang="en-US" dirty="0" err="1"/>
              <a:t>Firehawk</a:t>
            </a:r>
            <a:r>
              <a:rPr lang="en-US" dirty="0"/>
              <a:t> has noted the following areas of concern.  You may wish to consider updating policy and security controls based on your current business goals, risk management posture, and compliance considerations.</a:t>
            </a:r>
          </a:p>
          <a:p>
            <a:endParaRPr lang="en-US" dirty="0"/>
          </a:p>
          <a:p>
            <a:r>
              <a:rPr lang="en-US" b="1" dirty="0"/>
              <a:t>Controls</a:t>
            </a:r>
          </a:p>
          <a:p>
            <a:r>
              <a:rPr lang="en-US" dirty="0"/>
              <a:t>Data Storage</a:t>
            </a:r>
          </a:p>
          <a:p>
            <a:pPr marL="285750" indent="-285750">
              <a:buFont typeface="Arial" panose="020B0604020202020204" pitchFamily="34" charset="0"/>
              <a:buChar char="•"/>
            </a:pPr>
            <a:r>
              <a:rPr lang="en-US" dirty="0"/>
              <a:t>VPC3 File storage supports only AES-128 encryption</a:t>
            </a:r>
          </a:p>
          <a:p>
            <a:pPr marL="285750" indent="-285750">
              <a:buFont typeface="Arial" panose="020B0604020202020204" pitchFamily="34" charset="0"/>
              <a:buChar char="•"/>
            </a:pPr>
            <a:r>
              <a:rPr lang="en-US" dirty="0"/>
              <a:t>Databases in production environment are unencrypted</a:t>
            </a:r>
          </a:p>
          <a:p>
            <a:r>
              <a:rPr lang="en-US" dirty="0"/>
              <a:t>End User Management</a:t>
            </a:r>
          </a:p>
          <a:p>
            <a:pPr marL="285750" indent="-285750">
              <a:buFont typeface="Arial" panose="020B0604020202020204" pitchFamily="34" charset="0"/>
              <a:buChar char="•"/>
            </a:pPr>
            <a:r>
              <a:rPr lang="en-US" dirty="0"/>
              <a:t>Internal Network users require a 7-character password</a:t>
            </a:r>
          </a:p>
          <a:p>
            <a:pPr marL="285750" indent="-285750">
              <a:buFont typeface="Arial" panose="020B0604020202020204" pitchFamily="34" charset="0"/>
              <a:buChar char="•"/>
            </a:pPr>
            <a:r>
              <a:rPr lang="en-US" dirty="0"/>
              <a:t>Passwords never expire</a:t>
            </a:r>
          </a:p>
          <a:p>
            <a:pPr marL="285750" indent="-285750">
              <a:buFont typeface="Arial" panose="020B0604020202020204" pitchFamily="34" charset="0"/>
              <a:buChar char="•"/>
            </a:pPr>
            <a:r>
              <a:rPr lang="en-US" dirty="0"/>
              <a:t>VPN access does not require MFA</a:t>
            </a:r>
          </a:p>
          <a:p>
            <a:r>
              <a:rPr lang="en-US" dirty="0"/>
              <a:t>Network Controls</a:t>
            </a:r>
          </a:p>
          <a:p>
            <a:pPr marL="285750" indent="-285750">
              <a:buFont typeface="Arial" panose="020B0604020202020204" pitchFamily="34" charset="0"/>
              <a:buChar char="•"/>
            </a:pPr>
            <a:r>
              <a:rPr lang="en-US" dirty="0"/>
              <a:t>TLS v1.1 is used between the cloud production environment and </a:t>
            </a:r>
            <a:r>
              <a:rPr lang="en-US" dirty="0" err="1"/>
              <a:t>SwiftTech’s</a:t>
            </a:r>
            <a:r>
              <a:rPr lang="en-US" dirty="0"/>
              <a:t> physical location</a:t>
            </a:r>
          </a:p>
          <a:p>
            <a:pPr marL="285750" indent="-285750">
              <a:buFont typeface="Arial" panose="020B0604020202020204" pitchFamily="34" charset="0"/>
              <a:buChar char="•"/>
            </a:pPr>
            <a:r>
              <a:rPr lang="en-US" dirty="0"/>
              <a:t>Application development Tiers are not logically segmented from Business Application servers</a:t>
            </a:r>
          </a:p>
          <a:p>
            <a:r>
              <a:rPr lang="en-US" dirty="0"/>
              <a:t>Patching and Vulnerability Management</a:t>
            </a:r>
          </a:p>
          <a:p>
            <a:pPr marL="285750" indent="-285750">
              <a:buFont typeface="Arial" panose="020B0604020202020204" pitchFamily="34" charset="0"/>
              <a:buChar char="•"/>
            </a:pPr>
            <a:r>
              <a:rPr lang="en-US" dirty="0"/>
              <a:t>Development Tier servers are unpatched and contain multiple vulnerabilities</a:t>
            </a:r>
          </a:p>
          <a:p>
            <a:r>
              <a:rPr lang="en-US" dirty="0"/>
              <a:t>Secure Software Development</a:t>
            </a:r>
          </a:p>
          <a:p>
            <a:pPr marL="285750" indent="-285750">
              <a:buFont typeface="Arial" panose="020B0604020202020204" pitchFamily="34" charset="0"/>
              <a:buChar char="•"/>
            </a:pPr>
            <a:r>
              <a:rPr lang="en-US" dirty="0"/>
              <a:t>Application code is not scanned for vulnerabilities before being published into production environment</a:t>
            </a:r>
          </a:p>
          <a:p>
            <a:pPr marL="285750" indent="-285750">
              <a:buFont typeface="Arial" panose="020B0604020202020204" pitchFamily="34" charset="0"/>
              <a:buChar char="•"/>
            </a:pPr>
            <a:endParaRPr lang="en-US" dirty="0"/>
          </a:p>
          <a:p>
            <a:pPr marL="342900" indent="-342900">
              <a:buAutoNum type="arabicParenR" startAt="2"/>
            </a:pPr>
            <a:endParaRPr lang="en-US" dirty="0"/>
          </a:p>
          <a:p>
            <a:endParaRPr lang="en-US" dirty="0"/>
          </a:p>
          <a:p>
            <a:endParaRPr lang="en-US" dirty="0"/>
          </a:p>
        </p:txBody>
      </p:sp>
    </p:spTree>
    <p:extLst>
      <p:ext uri="{BB962C8B-B14F-4D97-AF65-F5344CB8AC3E}">
        <p14:creationId xmlns:p14="http://schemas.microsoft.com/office/powerpoint/2010/main" val="49284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14">
            <a:extLst>
              <a:ext uri="{FF2B5EF4-FFF2-40B4-BE49-F238E27FC236}">
                <a16:creationId xmlns:a16="http://schemas.microsoft.com/office/drawing/2014/main" id="{6FC11E2E-9797-4FEA-90FD-894E32A2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33">
            <a:extLst>
              <a:ext uri="{FF2B5EF4-FFF2-40B4-BE49-F238E27FC236}">
                <a16:creationId xmlns:a16="http://schemas.microsoft.com/office/drawing/2014/main" id="{F8828EFD-56F8-4B00-9A0D-B623CC074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02096" y="3608996"/>
            <a:ext cx="4522796" cy="3249004"/>
          </a:xfrm>
          <a:custGeom>
            <a:avLst/>
            <a:gdLst>
              <a:gd name="connsiteX0" fmla="*/ 3018081 w 4522796"/>
              <a:gd name="connsiteY0" fmla="*/ 0 h 3249004"/>
              <a:gd name="connsiteX1" fmla="*/ 0 w 4522796"/>
              <a:gd name="connsiteY1" fmla="*/ 0 h 3249004"/>
              <a:gd name="connsiteX2" fmla="*/ 0 w 4522796"/>
              <a:gd name="connsiteY2" fmla="*/ 3249004 h 3249004"/>
              <a:gd name="connsiteX3" fmla="*/ 4522796 w 4522796"/>
              <a:gd name="connsiteY3" fmla="*/ 3249004 h 3249004"/>
            </a:gdLst>
            <a:ahLst/>
            <a:cxnLst>
              <a:cxn ang="0">
                <a:pos x="connsiteX0" y="connsiteY0"/>
              </a:cxn>
              <a:cxn ang="0">
                <a:pos x="connsiteX1" y="connsiteY1"/>
              </a:cxn>
              <a:cxn ang="0">
                <a:pos x="connsiteX2" y="connsiteY2"/>
              </a:cxn>
              <a:cxn ang="0">
                <a:pos x="connsiteX3" y="connsiteY3"/>
              </a:cxn>
            </a:cxnLst>
            <a:rect l="l" t="t" r="r" b="b"/>
            <a:pathLst>
              <a:path w="4522796" h="3249004">
                <a:moveTo>
                  <a:pt x="3018081" y="0"/>
                </a:moveTo>
                <a:lnTo>
                  <a:pt x="0" y="0"/>
                </a:lnTo>
                <a:lnTo>
                  <a:pt x="0" y="3249004"/>
                </a:lnTo>
                <a:lnTo>
                  <a:pt x="4522796" y="324900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 name="Title 1">
            <a:extLst>
              <a:ext uri="{FF2B5EF4-FFF2-40B4-BE49-F238E27FC236}">
                <a16:creationId xmlns:a16="http://schemas.microsoft.com/office/drawing/2014/main" id="{C13A8290-E24E-4BA5-B35E-6199C8243566}"/>
              </a:ext>
            </a:extLst>
          </p:cNvPr>
          <p:cNvSpPr>
            <a:spLocks noGrp="1"/>
          </p:cNvSpPr>
          <p:nvPr>
            <p:ph type="ctrTitle"/>
          </p:nvPr>
        </p:nvSpPr>
        <p:spPr>
          <a:xfrm>
            <a:off x="1524000" y="3011117"/>
            <a:ext cx="6618051" cy="1355750"/>
          </a:xfrm>
        </p:spPr>
        <p:txBody>
          <a:bodyPr>
            <a:normAutofit/>
          </a:bodyPr>
          <a:lstStyle/>
          <a:p>
            <a:pPr algn="l"/>
            <a:r>
              <a:rPr lang="en-US" sz="5400" i="1" dirty="0" err="1">
                <a:solidFill>
                  <a:schemeClr val="accent3">
                    <a:lumMod val="50000"/>
                  </a:schemeClr>
                </a:solidFill>
                <a:latin typeface="Eras Bold ITC" panose="020B0907030504020204" pitchFamily="34" charset="0"/>
              </a:rPr>
              <a:t>SwiftTech</a:t>
            </a:r>
            <a:endParaRPr lang="en-US" sz="5400" i="1" dirty="0">
              <a:solidFill>
                <a:schemeClr val="accent3">
                  <a:lumMod val="50000"/>
                </a:schemeClr>
              </a:solidFill>
              <a:latin typeface="Eras Bold ITC" panose="020B0907030504020204" pitchFamily="34" charset="0"/>
            </a:endParaRPr>
          </a:p>
        </p:txBody>
      </p:sp>
      <p:sp>
        <p:nvSpPr>
          <p:cNvPr id="3" name="Subtitle 2">
            <a:extLst>
              <a:ext uri="{FF2B5EF4-FFF2-40B4-BE49-F238E27FC236}">
                <a16:creationId xmlns:a16="http://schemas.microsoft.com/office/drawing/2014/main" id="{12BDB276-6658-4705-9E90-8C8ACA6C65EA}"/>
              </a:ext>
            </a:extLst>
          </p:cNvPr>
          <p:cNvSpPr>
            <a:spLocks noGrp="1"/>
          </p:cNvSpPr>
          <p:nvPr>
            <p:ph type="subTitle" idx="1"/>
          </p:nvPr>
        </p:nvSpPr>
        <p:spPr>
          <a:xfrm>
            <a:off x="1524000" y="4373823"/>
            <a:ext cx="6618051" cy="911117"/>
          </a:xfrm>
        </p:spPr>
        <p:txBody>
          <a:bodyPr>
            <a:normAutofit/>
          </a:bodyPr>
          <a:lstStyle/>
          <a:p>
            <a:pPr algn="l"/>
            <a:r>
              <a:rPr lang="en-US" sz="2000" i="1" dirty="0">
                <a:latin typeface="Eras Bold ITC" panose="020B0907030504020204" pitchFamily="34" charset="0"/>
              </a:rPr>
              <a:t>Speed, Flexibility, Success</a:t>
            </a:r>
          </a:p>
        </p:txBody>
      </p:sp>
      <p:sp>
        <p:nvSpPr>
          <p:cNvPr id="14" name="Freeform 24">
            <a:extLst>
              <a:ext uri="{FF2B5EF4-FFF2-40B4-BE49-F238E27FC236}">
                <a16:creationId xmlns:a16="http://schemas.microsoft.com/office/drawing/2014/main" id="{3D4697C8-4A0D-4493-B526-7CC15E0EE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Rabbit">
            <a:extLst>
              <a:ext uri="{FF2B5EF4-FFF2-40B4-BE49-F238E27FC236}">
                <a16:creationId xmlns:a16="http://schemas.microsoft.com/office/drawing/2014/main" id="{A2FB2AB9-08A1-4AAE-9B27-A5A65BFBA5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37328" y="743512"/>
            <a:ext cx="2523533" cy="2523533"/>
          </a:xfrm>
          <a:prstGeom prst="rect">
            <a:avLst/>
          </a:prstGeom>
        </p:spPr>
      </p:pic>
      <p:sp>
        <p:nvSpPr>
          <p:cNvPr id="16" name="Freeform 15">
            <a:extLst>
              <a:ext uri="{FF2B5EF4-FFF2-40B4-BE49-F238E27FC236}">
                <a16:creationId xmlns:a16="http://schemas.microsoft.com/office/drawing/2014/main" id="{A085B63A-2D2F-4B09-9BFB-E2080686C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38829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Cloud">
            <a:extLst>
              <a:ext uri="{FF2B5EF4-FFF2-40B4-BE49-F238E27FC236}">
                <a16:creationId xmlns:a16="http://schemas.microsoft.com/office/drawing/2014/main" id="{905D4C2C-4314-4712-B2F6-64009D8BC8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1168" y="-1628572"/>
            <a:ext cx="7881403" cy="8286152"/>
          </a:xfrm>
          <a:prstGeom prst="rect">
            <a:avLst/>
          </a:prstGeom>
        </p:spPr>
      </p:pic>
      <p:grpSp>
        <p:nvGrpSpPr>
          <p:cNvPr id="21" name="Group 20">
            <a:extLst>
              <a:ext uri="{FF2B5EF4-FFF2-40B4-BE49-F238E27FC236}">
                <a16:creationId xmlns:a16="http://schemas.microsoft.com/office/drawing/2014/main" id="{8284DE5B-4AF4-4D86-9158-A81293F2A2B3}"/>
              </a:ext>
            </a:extLst>
          </p:cNvPr>
          <p:cNvGrpSpPr/>
          <p:nvPr/>
        </p:nvGrpSpPr>
        <p:grpSpPr>
          <a:xfrm>
            <a:off x="2027176" y="1258001"/>
            <a:ext cx="2180034" cy="2795361"/>
            <a:chOff x="1202532" y="1892017"/>
            <a:chExt cx="2180034" cy="2795361"/>
          </a:xfrm>
        </p:grpSpPr>
        <p:pic>
          <p:nvPicPr>
            <p:cNvPr id="13" name="Graphic 12" descr="Web design">
              <a:extLst>
                <a:ext uri="{FF2B5EF4-FFF2-40B4-BE49-F238E27FC236}">
                  <a16:creationId xmlns:a16="http://schemas.microsoft.com/office/drawing/2014/main" id="{1DC16B76-518D-4BC4-8A9B-91F92985F6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68166" y="2076683"/>
              <a:ext cx="914400" cy="914400"/>
            </a:xfrm>
            <a:prstGeom prst="rect">
              <a:avLst/>
            </a:prstGeom>
          </p:spPr>
        </p:pic>
        <p:grpSp>
          <p:nvGrpSpPr>
            <p:cNvPr id="20" name="Group 19">
              <a:extLst>
                <a:ext uri="{FF2B5EF4-FFF2-40B4-BE49-F238E27FC236}">
                  <a16:creationId xmlns:a16="http://schemas.microsoft.com/office/drawing/2014/main" id="{87FFCBD1-5B8C-4348-B2FC-423A6FA8163F}"/>
                </a:ext>
              </a:extLst>
            </p:cNvPr>
            <p:cNvGrpSpPr/>
            <p:nvPr/>
          </p:nvGrpSpPr>
          <p:grpSpPr>
            <a:xfrm>
              <a:off x="1202532" y="1892017"/>
              <a:ext cx="2130026" cy="2795361"/>
              <a:chOff x="1202532" y="1892017"/>
              <a:chExt cx="2130026" cy="2795361"/>
            </a:xfrm>
          </p:grpSpPr>
          <p:pic>
            <p:nvPicPr>
              <p:cNvPr id="10" name="Graphic 9" descr="Web design">
                <a:extLst>
                  <a:ext uri="{FF2B5EF4-FFF2-40B4-BE49-F238E27FC236}">
                    <a16:creationId xmlns:a16="http://schemas.microsoft.com/office/drawing/2014/main" id="{8A1D6B6C-D4BB-4DC2-B618-A9E2DE516C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2532" y="2076683"/>
                <a:ext cx="914400" cy="914400"/>
              </a:xfrm>
              <a:prstGeom prst="rect">
                <a:avLst/>
              </a:prstGeom>
            </p:spPr>
          </p:pic>
          <p:sp>
            <p:nvSpPr>
              <p:cNvPr id="12" name="TextBox 11">
                <a:extLst>
                  <a:ext uri="{FF2B5EF4-FFF2-40B4-BE49-F238E27FC236}">
                    <a16:creationId xmlns:a16="http://schemas.microsoft.com/office/drawing/2014/main" id="{ED8123CB-A3EF-40AB-B261-5D0E6059B9EA}"/>
                  </a:ext>
                </a:extLst>
              </p:cNvPr>
              <p:cNvSpPr txBox="1"/>
              <p:nvPr/>
            </p:nvSpPr>
            <p:spPr>
              <a:xfrm>
                <a:off x="1678780" y="1892017"/>
                <a:ext cx="1478757" cy="369332"/>
              </a:xfrm>
              <a:prstGeom prst="rect">
                <a:avLst/>
              </a:prstGeom>
              <a:noFill/>
            </p:spPr>
            <p:txBody>
              <a:bodyPr wrap="square" rtlCol="0">
                <a:spAutoFit/>
              </a:bodyPr>
              <a:lstStyle/>
              <a:p>
                <a:r>
                  <a:rPr lang="en-US" dirty="0"/>
                  <a:t>Web Servers</a:t>
                </a:r>
              </a:p>
            </p:txBody>
          </p:sp>
          <p:pic>
            <p:nvPicPr>
              <p:cNvPr id="15" name="Graphic 14" descr="Database">
                <a:extLst>
                  <a:ext uri="{FF2B5EF4-FFF2-40B4-BE49-F238E27FC236}">
                    <a16:creationId xmlns:a16="http://schemas.microsoft.com/office/drawing/2014/main" id="{B4BF3714-68FF-4F1D-83E6-B0DC62DE89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02532" y="3695463"/>
                <a:ext cx="914400" cy="914400"/>
              </a:xfrm>
              <a:prstGeom prst="rect">
                <a:avLst/>
              </a:prstGeom>
            </p:spPr>
          </p:pic>
          <p:pic>
            <p:nvPicPr>
              <p:cNvPr id="16" name="Graphic 15" descr="Database">
                <a:extLst>
                  <a:ext uri="{FF2B5EF4-FFF2-40B4-BE49-F238E27FC236}">
                    <a16:creationId xmlns:a16="http://schemas.microsoft.com/office/drawing/2014/main" id="{87BBAC8A-C064-4EDA-8227-0EF66C4972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18158" y="3695463"/>
                <a:ext cx="914400" cy="914400"/>
              </a:xfrm>
              <a:prstGeom prst="rect">
                <a:avLst/>
              </a:prstGeom>
            </p:spPr>
          </p:pic>
          <p:sp>
            <p:nvSpPr>
              <p:cNvPr id="17" name="TextBox 16">
                <a:extLst>
                  <a:ext uri="{FF2B5EF4-FFF2-40B4-BE49-F238E27FC236}">
                    <a16:creationId xmlns:a16="http://schemas.microsoft.com/office/drawing/2014/main" id="{D980939E-ADC9-494E-A808-77E57E1B616F}"/>
                  </a:ext>
                </a:extLst>
              </p:cNvPr>
              <p:cNvSpPr txBox="1"/>
              <p:nvPr/>
            </p:nvSpPr>
            <p:spPr>
              <a:xfrm>
                <a:off x="1428750" y="3429000"/>
                <a:ext cx="1800225" cy="369332"/>
              </a:xfrm>
              <a:prstGeom prst="rect">
                <a:avLst/>
              </a:prstGeom>
              <a:noFill/>
            </p:spPr>
            <p:txBody>
              <a:bodyPr wrap="square" rtlCol="0">
                <a:spAutoFit/>
              </a:bodyPr>
              <a:lstStyle/>
              <a:p>
                <a:r>
                  <a:rPr lang="en-US" dirty="0"/>
                  <a:t>Database Servers</a:t>
                </a:r>
              </a:p>
            </p:txBody>
          </p:sp>
          <p:sp>
            <p:nvSpPr>
              <p:cNvPr id="18" name="TextBox 17">
                <a:extLst>
                  <a:ext uri="{FF2B5EF4-FFF2-40B4-BE49-F238E27FC236}">
                    <a16:creationId xmlns:a16="http://schemas.microsoft.com/office/drawing/2014/main" id="{9798A93E-412E-466C-9733-5D4459C4E49D}"/>
                  </a:ext>
                </a:extLst>
              </p:cNvPr>
              <p:cNvSpPr txBox="1"/>
              <p:nvPr/>
            </p:nvSpPr>
            <p:spPr>
              <a:xfrm>
                <a:off x="2051446" y="2699266"/>
                <a:ext cx="554832" cy="369332"/>
              </a:xfrm>
              <a:prstGeom prst="rect">
                <a:avLst/>
              </a:prstGeom>
              <a:noFill/>
            </p:spPr>
            <p:txBody>
              <a:bodyPr wrap="square" rtlCol="0">
                <a:spAutoFit/>
              </a:bodyPr>
              <a:lstStyle/>
              <a:p>
                <a:r>
                  <a:rPr lang="en-US" dirty="0"/>
                  <a:t>HA</a:t>
                </a:r>
              </a:p>
            </p:txBody>
          </p:sp>
          <p:sp>
            <p:nvSpPr>
              <p:cNvPr id="19" name="TextBox 18">
                <a:extLst>
                  <a:ext uri="{FF2B5EF4-FFF2-40B4-BE49-F238E27FC236}">
                    <a16:creationId xmlns:a16="http://schemas.microsoft.com/office/drawing/2014/main" id="{7C16C062-7388-43C9-BA88-E3C341A5AC06}"/>
                  </a:ext>
                </a:extLst>
              </p:cNvPr>
              <p:cNvSpPr txBox="1"/>
              <p:nvPr/>
            </p:nvSpPr>
            <p:spPr>
              <a:xfrm>
                <a:off x="1990129" y="4318046"/>
                <a:ext cx="554832" cy="369332"/>
              </a:xfrm>
              <a:prstGeom prst="rect">
                <a:avLst/>
              </a:prstGeom>
              <a:noFill/>
            </p:spPr>
            <p:txBody>
              <a:bodyPr wrap="square" rtlCol="0">
                <a:spAutoFit/>
              </a:bodyPr>
              <a:lstStyle/>
              <a:p>
                <a:r>
                  <a:rPr lang="en-US" dirty="0"/>
                  <a:t>HA</a:t>
                </a:r>
              </a:p>
            </p:txBody>
          </p:sp>
        </p:grpSp>
      </p:grpSp>
      <p:cxnSp>
        <p:nvCxnSpPr>
          <p:cNvPr id="23" name="Straight Connector 22">
            <a:extLst>
              <a:ext uri="{FF2B5EF4-FFF2-40B4-BE49-F238E27FC236}">
                <a16:creationId xmlns:a16="http://schemas.microsoft.com/office/drawing/2014/main" id="{6C69B24B-8159-4B78-9E46-2D52DF33735C}"/>
              </a:ext>
            </a:extLst>
          </p:cNvPr>
          <p:cNvCxnSpPr/>
          <p:nvPr/>
        </p:nvCxnSpPr>
        <p:spPr>
          <a:xfrm>
            <a:off x="1649286" y="1899867"/>
            <a:ext cx="0" cy="264969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D08FC8F-745D-4CDB-931C-83B7A4A4816D}"/>
              </a:ext>
            </a:extLst>
          </p:cNvPr>
          <p:cNvCxnSpPr>
            <a:cxnSpLocks/>
          </p:cNvCxnSpPr>
          <p:nvPr/>
        </p:nvCxnSpPr>
        <p:spPr>
          <a:xfrm>
            <a:off x="4340653" y="1283310"/>
            <a:ext cx="7890" cy="331673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33AC8DE-2782-4F5D-972D-1E978AD95D87}"/>
              </a:ext>
            </a:extLst>
          </p:cNvPr>
          <p:cNvSpPr txBox="1"/>
          <p:nvPr/>
        </p:nvSpPr>
        <p:spPr>
          <a:xfrm>
            <a:off x="2754596" y="576762"/>
            <a:ext cx="683200" cy="369332"/>
          </a:xfrm>
          <a:prstGeom prst="rect">
            <a:avLst/>
          </a:prstGeom>
          <a:noFill/>
        </p:spPr>
        <p:txBody>
          <a:bodyPr wrap="none" rtlCol="0">
            <a:spAutoFit/>
          </a:bodyPr>
          <a:lstStyle/>
          <a:p>
            <a:r>
              <a:rPr lang="en-US" b="1" dirty="0">
                <a:solidFill>
                  <a:schemeClr val="accent1"/>
                </a:solidFill>
              </a:rPr>
              <a:t>VPC1</a:t>
            </a:r>
          </a:p>
        </p:txBody>
      </p:sp>
      <p:sp>
        <p:nvSpPr>
          <p:cNvPr id="27" name="TextBox 26">
            <a:extLst>
              <a:ext uri="{FF2B5EF4-FFF2-40B4-BE49-F238E27FC236}">
                <a16:creationId xmlns:a16="http://schemas.microsoft.com/office/drawing/2014/main" id="{FD6B8D21-280C-41CC-A9DD-AA4903CB210D}"/>
              </a:ext>
            </a:extLst>
          </p:cNvPr>
          <p:cNvSpPr txBox="1"/>
          <p:nvPr/>
        </p:nvSpPr>
        <p:spPr>
          <a:xfrm>
            <a:off x="4714906" y="1529169"/>
            <a:ext cx="683200" cy="369332"/>
          </a:xfrm>
          <a:prstGeom prst="rect">
            <a:avLst/>
          </a:prstGeom>
          <a:noFill/>
        </p:spPr>
        <p:txBody>
          <a:bodyPr wrap="none" rtlCol="0">
            <a:spAutoFit/>
          </a:bodyPr>
          <a:lstStyle/>
          <a:p>
            <a:r>
              <a:rPr lang="en-US" b="1" dirty="0">
                <a:solidFill>
                  <a:schemeClr val="accent1"/>
                </a:solidFill>
              </a:rPr>
              <a:t>VPC2</a:t>
            </a:r>
          </a:p>
        </p:txBody>
      </p:sp>
      <p:grpSp>
        <p:nvGrpSpPr>
          <p:cNvPr id="64" name="Group 63">
            <a:extLst>
              <a:ext uri="{FF2B5EF4-FFF2-40B4-BE49-F238E27FC236}">
                <a16:creationId xmlns:a16="http://schemas.microsoft.com/office/drawing/2014/main" id="{089868CC-379D-4932-8422-AF031317C01F}"/>
              </a:ext>
            </a:extLst>
          </p:cNvPr>
          <p:cNvGrpSpPr/>
          <p:nvPr/>
        </p:nvGrpSpPr>
        <p:grpSpPr>
          <a:xfrm>
            <a:off x="2756040" y="5838478"/>
            <a:ext cx="584002" cy="557718"/>
            <a:chOff x="2800188" y="5238112"/>
            <a:chExt cx="584002" cy="557718"/>
          </a:xfrm>
        </p:grpSpPr>
        <p:sp>
          <p:nvSpPr>
            <p:cNvPr id="28" name="Oval 27">
              <a:extLst>
                <a:ext uri="{FF2B5EF4-FFF2-40B4-BE49-F238E27FC236}">
                  <a16:creationId xmlns:a16="http://schemas.microsoft.com/office/drawing/2014/main" id="{BA27ED20-52A1-4D0A-BE7A-6CBA13193DA9}"/>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453A6E48-AF31-44C7-B281-8B29271FF17C}"/>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54FAD14-1F13-463E-A2E7-AB532F2EA27F}"/>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63AABB6-324C-4492-B203-BD3A9D758EE7}"/>
                </a:ext>
              </a:extLst>
            </p:cNvPr>
            <p:cNvCxnSpPr>
              <a:cxnSpLocks/>
              <a:endCxn id="28"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7A475AC-0D7A-4278-96B6-B7C3B1A374E0}"/>
                </a:ext>
              </a:extLst>
            </p:cNvPr>
            <p:cNvCxnSpPr>
              <a:cxnSpLocks/>
              <a:endCxn id="28"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pic>
        <p:nvPicPr>
          <p:cNvPr id="45" name="Graphic 44" descr="Computer">
            <a:extLst>
              <a:ext uri="{FF2B5EF4-FFF2-40B4-BE49-F238E27FC236}">
                <a16:creationId xmlns:a16="http://schemas.microsoft.com/office/drawing/2014/main" id="{D94ECE80-DDBA-4F4A-8B98-C5C97DCA33A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43467" y="1977381"/>
            <a:ext cx="1117813" cy="1117813"/>
          </a:xfrm>
          <a:prstGeom prst="rect">
            <a:avLst/>
          </a:prstGeom>
        </p:spPr>
      </p:pic>
      <p:pic>
        <p:nvPicPr>
          <p:cNvPr id="47" name="Graphic 46" descr="Gears">
            <a:extLst>
              <a:ext uri="{FF2B5EF4-FFF2-40B4-BE49-F238E27FC236}">
                <a16:creationId xmlns:a16="http://schemas.microsoft.com/office/drawing/2014/main" id="{83503A61-0642-4E20-894A-743E187C1FF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788649" y="2249916"/>
            <a:ext cx="413724" cy="413724"/>
          </a:xfrm>
          <a:prstGeom prst="rect">
            <a:avLst/>
          </a:prstGeom>
        </p:spPr>
      </p:pic>
      <p:sp>
        <p:nvSpPr>
          <p:cNvPr id="48" name="TextBox 47">
            <a:extLst>
              <a:ext uri="{FF2B5EF4-FFF2-40B4-BE49-F238E27FC236}">
                <a16:creationId xmlns:a16="http://schemas.microsoft.com/office/drawing/2014/main" id="{612C0445-C8D9-4BB1-A02D-13117CAFC058}"/>
              </a:ext>
            </a:extLst>
          </p:cNvPr>
          <p:cNvSpPr txBox="1"/>
          <p:nvPr/>
        </p:nvSpPr>
        <p:spPr>
          <a:xfrm>
            <a:off x="4340653" y="2872316"/>
            <a:ext cx="1973657" cy="646331"/>
          </a:xfrm>
          <a:prstGeom prst="rect">
            <a:avLst/>
          </a:prstGeom>
          <a:noFill/>
        </p:spPr>
        <p:txBody>
          <a:bodyPr wrap="square" rtlCol="0">
            <a:spAutoFit/>
          </a:bodyPr>
          <a:lstStyle/>
          <a:p>
            <a:pPr algn="ctr"/>
            <a:r>
              <a:rPr lang="en-US" dirty="0"/>
              <a:t>Log Management and Monitoring</a:t>
            </a:r>
          </a:p>
        </p:txBody>
      </p:sp>
      <p:pic>
        <p:nvPicPr>
          <p:cNvPr id="49" name="Graphic 48" descr="Computer">
            <a:extLst>
              <a:ext uri="{FF2B5EF4-FFF2-40B4-BE49-F238E27FC236}">
                <a16:creationId xmlns:a16="http://schemas.microsoft.com/office/drawing/2014/main" id="{2572D656-AA46-489C-BDCB-2083261592E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359" y="2502540"/>
            <a:ext cx="1117813" cy="1117813"/>
          </a:xfrm>
          <a:prstGeom prst="rect">
            <a:avLst/>
          </a:prstGeom>
        </p:spPr>
      </p:pic>
      <p:sp>
        <p:nvSpPr>
          <p:cNvPr id="50" name="TextBox 49">
            <a:extLst>
              <a:ext uri="{FF2B5EF4-FFF2-40B4-BE49-F238E27FC236}">
                <a16:creationId xmlns:a16="http://schemas.microsoft.com/office/drawing/2014/main" id="{D69809E9-3D2D-4782-850F-B7901C8252B0}"/>
              </a:ext>
            </a:extLst>
          </p:cNvPr>
          <p:cNvSpPr txBox="1"/>
          <p:nvPr/>
        </p:nvSpPr>
        <p:spPr>
          <a:xfrm>
            <a:off x="640776" y="2294308"/>
            <a:ext cx="683200" cy="369332"/>
          </a:xfrm>
          <a:prstGeom prst="rect">
            <a:avLst/>
          </a:prstGeom>
          <a:noFill/>
        </p:spPr>
        <p:txBody>
          <a:bodyPr wrap="none" rtlCol="0">
            <a:spAutoFit/>
          </a:bodyPr>
          <a:lstStyle/>
          <a:p>
            <a:r>
              <a:rPr lang="en-US" b="1" dirty="0">
                <a:solidFill>
                  <a:schemeClr val="accent1"/>
                </a:solidFill>
              </a:rPr>
              <a:t>VPC3</a:t>
            </a:r>
          </a:p>
        </p:txBody>
      </p:sp>
      <p:pic>
        <p:nvPicPr>
          <p:cNvPr id="52" name="Graphic 51" descr="Open folder">
            <a:extLst>
              <a:ext uri="{FF2B5EF4-FFF2-40B4-BE49-F238E27FC236}">
                <a16:creationId xmlns:a16="http://schemas.microsoft.com/office/drawing/2014/main" id="{04AC3577-B30C-4676-9409-40F72C708D5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91698" y="2810451"/>
            <a:ext cx="385030" cy="385030"/>
          </a:xfrm>
          <a:prstGeom prst="rect">
            <a:avLst/>
          </a:prstGeom>
        </p:spPr>
      </p:pic>
      <p:sp>
        <p:nvSpPr>
          <p:cNvPr id="53" name="TextBox 52">
            <a:extLst>
              <a:ext uri="{FF2B5EF4-FFF2-40B4-BE49-F238E27FC236}">
                <a16:creationId xmlns:a16="http://schemas.microsoft.com/office/drawing/2014/main" id="{D502BA9F-644F-4D8A-9F15-C94CE54EADEA}"/>
              </a:ext>
            </a:extLst>
          </p:cNvPr>
          <p:cNvSpPr txBox="1"/>
          <p:nvPr/>
        </p:nvSpPr>
        <p:spPr>
          <a:xfrm>
            <a:off x="382305" y="3397832"/>
            <a:ext cx="1973657" cy="369332"/>
          </a:xfrm>
          <a:prstGeom prst="rect">
            <a:avLst/>
          </a:prstGeom>
          <a:noFill/>
        </p:spPr>
        <p:txBody>
          <a:bodyPr wrap="square" rtlCol="0">
            <a:spAutoFit/>
          </a:bodyPr>
          <a:lstStyle/>
          <a:p>
            <a:r>
              <a:rPr lang="en-US" dirty="0"/>
              <a:t>File Storage</a:t>
            </a:r>
          </a:p>
        </p:txBody>
      </p:sp>
      <p:pic>
        <p:nvPicPr>
          <p:cNvPr id="55" name="Graphic 54" descr="Flowchart">
            <a:extLst>
              <a:ext uri="{FF2B5EF4-FFF2-40B4-BE49-F238E27FC236}">
                <a16:creationId xmlns:a16="http://schemas.microsoft.com/office/drawing/2014/main" id="{A48411A9-4A58-4804-B163-217B73F9A07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42163" y="5176969"/>
            <a:ext cx="1593594" cy="1593594"/>
          </a:xfrm>
          <a:prstGeom prst="rect">
            <a:avLst/>
          </a:prstGeom>
        </p:spPr>
      </p:pic>
      <p:sp>
        <p:nvSpPr>
          <p:cNvPr id="56" name="TextBox 55">
            <a:extLst>
              <a:ext uri="{FF2B5EF4-FFF2-40B4-BE49-F238E27FC236}">
                <a16:creationId xmlns:a16="http://schemas.microsoft.com/office/drawing/2014/main" id="{D7976999-DED7-44B4-8D7E-16A18E74D1DE}"/>
              </a:ext>
            </a:extLst>
          </p:cNvPr>
          <p:cNvSpPr txBox="1"/>
          <p:nvPr/>
        </p:nvSpPr>
        <p:spPr>
          <a:xfrm>
            <a:off x="9741025" y="569955"/>
            <a:ext cx="2065495" cy="369332"/>
          </a:xfrm>
          <a:prstGeom prst="rect">
            <a:avLst/>
          </a:prstGeom>
          <a:noFill/>
        </p:spPr>
        <p:txBody>
          <a:bodyPr wrap="square" rtlCol="0">
            <a:spAutoFit/>
          </a:bodyPr>
          <a:lstStyle/>
          <a:p>
            <a:pPr algn="ctr"/>
            <a:r>
              <a:rPr lang="en-US" dirty="0"/>
              <a:t>VPN Users</a:t>
            </a:r>
          </a:p>
        </p:txBody>
      </p:sp>
      <p:grpSp>
        <p:nvGrpSpPr>
          <p:cNvPr id="67" name="Group 66">
            <a:extLst>
              <a:ext uri="{FF2B5EF4-FFF2-40B4-BE49-F238E27FC236}">
                <a16:creationId xmlns:a16="http://schemas.microsoft.com/office/drawing/2014/main" id="{065998AA-4F74-4A0A-9B45-8F41F68816E7}"/>
              </a:ext>
            </a:extLst>
          </p:cNvPr>
          <p:cNvGrpSpPr/>
          <p:nvPr/>
        </p:nvGrpSpPr>
        <p:grpSpPr>
          <a:xfrm>
            <a:off x="6823285" y="5821262"/>
            <a:ext cx="584002" cy="574934"/>
            <a:chOff x="7553257" y="5438334"/>
            <a:chExt cx="584002" cy="574934"/>
          </a:xfrm>
        </p:grpSpPr>
        <p:sp>
          <p:nvSpPr>
            <p:cNvPr id="59" name="Oval 58">
              <a:extLst>
                <a:ext uri="{FF2B5EF4-FFF2-40B4-BE49-F238E27FC236}">
                  <a16:creationId xmlns:a16="http://schemas.microsoft.com/office/drawing/2014/main" id="{5668DE22-43DA-47F5-8097-594A2D96CD3D}"/>
                </a:ext>
              </a:extLst>
            </p:cNvPr>
            <p:cNvSpPr/>
            <p:nvPr/>
          </p:nvSpPr>
          <p:spPr>
            <a:xfrm>
              <a:off x="7553257" y="5455550"/>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445E19CF-DAD8-45EF-898D-B5A2D50AECD7}"/>
                </a:ext>
              </a:extLst>
            </p:cNvPr>
            <p:cNvCxnSpPr>
              <a:cxnSpLocks/>
            </p:cNvCxnSpPr>
            <p:nvPr/>
          </p:nvCxnSpPr>
          <p:spPr>
            <a:xfrm>
              <a:off x="7630425" y="5856412"/>
              <a:ext cx="436446"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8" name="Graphic 57" descr="Fire">
              <a:extLst>
                <a:ext uri="{FF2B5EF4-FFF2-40B4-BE49-F238E27FC236}">
                  <a16:creationId xmlns:a16="http://schemas.microsoft.com/office/drawing/2014/main" id="{16D3BF0D-99CF-4A18-A5A0-324C7C334D6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644713" y="5438334"/>
              <a:ext cx="395335" cy="395335"/>
            </a:xfrm>
            <a:prstGeom prst="rect">
              <a:avLst/>
            </a:prstGeom>
          </p:spPr>
        </p:pic>
      </p:grpSp>
      <p:cxnSp>
        <p:nvCxnSpPr>
          <p:cNvPr id="69" name="Straight Arrow Connector 68">
            <a:extLst>
              <a:ext uri="{FF2B5EF4-FFF2-40B4-BE49-F238E27FC236}">
                <a16:creationId xmlns:a16="http://schemas.microsoft.com/office/drawing/2014/main" id="{51BC5001-5EEE-4572-AC63-F96F7FBC2DD4}"/>
              </a:ext>
            </a:extLst>
          </p:cNvPr>
          <p:cNvCxnSpPr>
            <a:cxnSpLocks/>
          </p:cNvCxnSpPr>
          <p:nvPr/>
        </p:nvCxnSpPr>
        <p:spPr>
          <a:xfrm>
            <a:off x="3463020" y="6117337"/>
            <a:ext cx="3240478" cy="0"/>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1D3CFD5-BA45-402A-92CF-160BCE9BC8CE}"/>
              </a:ext>
            </a:extLst>
          </p:cNvPr>
          <p:cNvCxnSpPr>
            <a:cxnSpLocks/>
          </p:cNvCxnSpPr>
          <p:nvPr/>
        </p:nvCxnSpPr>
        <p:spPr>
          <a:xfrm flipV="1">
            <a:off x="3046680" y="4704431"/>
            <a:ext cx="0" cy="1015298"/>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7" name="Group 76">
            <a:extLst>
              <a:ext uri="{FF2B5EF4-FFF2-40B4-BE49-F238E27FC236}">
                <a16:creationId xmlns:a16="http://schemas.microsoft.com/office/drawing/2014/main" id="{7766AB35-D202-479F-8F39-78A72FFAC203}"/>
              </a:ext>
            </a:extLst>
          </p:cNvPr>
          <p:cNvGrpSpPr/>
          <p:nvPr/>
        </p:nvGrpSpPr>
        <p:grpSpPr>
          <a:xfrm>
            <a:off x="7180332" y="1554074"/>
            <a:ext cx="584002" cy="574934"/>
            <a:chOff x="7553257" y="5438334"/>
            <a:chExt cx="584002" cy="574934"/>
          </a:xfrm>
        </p:grpSpPr>
        <p:sp>
          <p:nvSpPr>
            <p:cNvPr id="78" name="Oval 77">
              <a:extLst>
                <a:ext uri="{FF2B5EF4-FFF2-40B4-BE49-F238E27FC236}">
                  <a16:creationId xmlns:a16="http://schemas.microsoft.com/office/drawing/2014/main" id="{FF15C6D7-5A92-469D-953A-A5298A20EC66}"/>
                </a:ext>
              </a:extLst>
            </p:cNvPr>
            <p:cNvSpPr/>
            <p:nvPr/>
          </p:nvSpPr>
          <p:spPr>
            <a:xfrm>
              <a:off x="7553257" y="5455550"/>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9" name="Straight Arrow Connector 78">
              <a:extLst>
                <a:ext uri="{FF2B5EF4-FFF2-40B4-BE49-F238E27FC236}">
                  <a16:creationId xmlns:a16="http://schemas.microsoft.com/office/drawing/2014/main" id="{EB1C5326-A199-46D8-B207-8903827058BB}"/>
                </a:ext>
              </a:extLst>
            </p:cNvPr>
            <p:cNvCxnSpPr>
              <a:cxnSpLocks/>
            </p:cNvCxnSpPr>
            <p:nvPr/>
          </p:nvCxnSpPr>
          <p:spPr>
            <a:xfrm>
              <a:off x="7630425" y="5856412"/>
              <a:ext cx="436446"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0" name="Graphic 79" descr="Fire">
              <a:extLst>
                <a:ext uri="{FF2B5EF4-FFF2-40B4-BE49-F238E27FC236}">
                  <a16:creationId xmlns:a16="http://schemas.microsoft.com/office/drawing/2014/main" id="{9F8F4F6B-2092-4433-BBE2-AEC70581371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644713" y="5438334"/>
              <a:ext cx="395335" cy="395335"/>
            </a:xfrm>
            <a:prstGeom prst="rect">
              <a:avLst/>
            </a:prstGeom>
          </p:spPr>
        </p:pic>
      </p:grpSp>
      <p:pic>
        <p:nvPicPr>
          <p:cNvPr id="81" name="Graphic 80" descr="Cloud">
            <a:extLst>
              <a:ext uri="{FF2B5EF4-FFF2-40B4-BE49-F238E27FC236}">
                <a16:creationId xmlns:a16="http://schemas.microsoft.com/office/drawing/2014/main" id="{89AA368E-8C02-43B3-B44B-B489AC0E0FD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281242" y="245949"/>
            <a:ext cx="1758707" cy="1758707"/>
          </a:xfrm>
          <a:prstGeom prst="rect">
            <a:avLst/>
          </a:prstGeom>
        </p:spPr>
      </p:pic>
      <p:sp>
        <p:nvSpPr>
          <p:cNvPr id="82" name="TextBox 81">
            <a:extLst>
              <a:ext uri="{FF2B5EF4-FFF2-40B4-BE49-F238E27FC236}">
                <a16:creationId xmlns:a16="http://schemas.microsoft.com/office/drawing/2014/main" id="{A1B5EE37-6A79-48A7-BBFC-A71FEBE4F121}"/>
              </a:ext>
            </a:extLst>
          </p:cNvPr>
          <p:cNvSpPr txBox="1"/>
          <p:nvPr/>
        </p:nvSpPr>
        <p:spPr>
          <a:xfrm>
            <a:off x="8191167" y="1539508"/>
            <a:ext cx="1973657" cy="369332"/>
          </a:xfrm>
          <a:prstGeom prst="rect">
            <a:avLst/>
          </a:prstGeom>
          <a:noFill/>
        </p:spPr>
        <p:txBody>
          <a:bodyPr wrap="square" rtlCol="0">
            <a:spAutoFit/>
          </a:bodyPr>
          <a:lstStyle/>
          <a:p>
            <a:pPr algn="ctr"/>
            <a:r>
              <a:rPr lang="en-US" dirty="0"/>
              <a:t>Internet</a:t>
            </a:r>
          </a:p>
        </p:txBody>
      </p:sp>
      <p:cxnSp>
        <p:nvCxnSpPr>
          <p:cNvPr id="83" name="Straight Arrow Connector 82">
            <a:extLst>
              <a:ext uri="{FF2B5EF4-FFF2-40B4-BE49-F238E27FC236}">
                <a16:creationId xmlns:a16="http://schemas.microsoft.com/office/drawing/2014/main" id="{290A0D8D-A00E-4269-BC58-1E2C6C9B9AD7}"/>
              </a:ext>
            </a:extLst>
          </p:cNvPr>
          <p:cNvCxnSpPr>
            <a:cxnSpLocks/>
          </p:cNvCxnSpPr>
          <p:nvPr/>
        </p:nvCxnSpPr>
        <p:spPr>
          <a:xfrm flipV="1">
            <a:off x="7803847" y="1393673"/>
            <a:ext cx="428648" cy="160401"/>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9CCA6B41-8985-4EFA-ACAD-6C6CBD09C711}"/>
              </a:ext>
            </a:extLst>
          </p:cNvPr>
          <p:cNvGrpSpPr/>
          <p:nvPr/>
        </p:nvGrpSpPr>
        <p:grpSpPr>
          <a:xfrm>
            <a:off x="8616756" y="5848480"/>
            <a:ext cx="584002" cy="557718"/>
            <a:chOff x="2800188" y="5238112"/>
            <a:chExt cx="584002" cy="557718"/>
          </a:xfrm>
        </p:grpSpPr>
        <p:sp>
          <p:nvSpPr>
            <p:cNvPr id="86" name="Oval 85">
              <a:extLst>
                <a:ext uri="{FF2B5EF4-FFF2-40B4-BE49-F238E27FC236}">
                  <a16:creationId xmlns:a16="http://schemas.microsoft.com/office/drawing/2014/main" id="{A4D5C57C-2327-4442-BA4A-784B8F7B6F80}"/>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7" name="Straight Arrow Connector 86">
              <a:extLst>
                <a:ext uri="{FF2B5EF4-FFF2-40B4-BE49-F238E27FC236}">
                  <a16:creationId xmlns:a16="http://schemas.microsoft.com/office/drawing/2014/main" id="{9E8892E3-C958-4801-AC97-7239417ECB13}"/>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06E075AD-EEE8-44AD-922F-0254CD3136A0}"/>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056C410-6E9D-4E63-89BB-83A707989CCC}"/>
                </a:ext>
              </a:extLst>
            </p:cNvPr>
            <p:cNvCxnSpPr>
              <a:cxnSpLocks/>
              <a:endCxn id="86"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C59782F7-9E3B-4197-BA51-8D8D021BAC6C}"/>
                </a:ext>
              </a:extLst>
            </p:cNvPr>
            <p:cNvCxnSpPr>
              <a:cxnSpLocks/>
              <a:endCxn id="86"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a:extLst>
              <a:ext uri="{FF2B5EF4-FFF2-40B4-BE49-F238E27FC236}">
                <a16:creationId xmlns:a16="http://schemas.microsoft.com/office/drawing/2014/main" id="{D60FD89F-E3B8-44E5-9302-31BA819C076C}"/>
              </a:ext>
            </a:extLst>
          </p:cNvPr>
          <p:cNvCxnSpPr>
            <a:cxnSpLocks/>
          </p:cNvCxnSpPr>
          <p:nvPr/>
        </p:nvCxnSpPr>
        <p:spPr>
          <a:xfrm>
            <a:off x="9431972" y="6117337"/>
            <a:ext cx="696627" cy="0"/>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B7D7A1FF-1F5F-49C9-B8B9-D039D8FA3F30}"/>
              </a:ext>
            </a:extLst>
          </p:cNvPr>
          <p:cNvGrpSpPr/>
          <p:nvPr/>
        </p:nvGrpSpPr>
        <p:grpSpPr>
          <a:xfrm>
            <a:off x="8232495" y="2616657"/>
            <a:ext cx="584002" cy="557718"/>
            <a:chOff x="2800188" y="5238112"/>
            <a:chExt cx="584002" cy="557718"/>
          </a:xfrm>
        </p:grpSpPr>
        <p:sp>
          <p:nvSpPr>
            <p:cNvPr id="93" name="Oval 92">
              <a:extLst>
                <a:ext uri="{FF2B5EF4-FFF2-40B4-BE49-F238E27FC236}">
                  <a16:creationId xmlns:a16="http://schemas.microsoft.com/office/drawing/2014/main" id="{FD1DCE9A-0A2F-43C4-940A-EE91B04BED16}"/>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4" name="Straight Arrow Connector 93">
              <a:extLst>
                <a:ext uri="{FF2B5EF4-FFF2-40B4-BE49-F238E27FC236}">
                  <a16:creationId xmlns:a16="http://schemas.microsoft.com/office/drawing/2014/main" id="{0EFDDA39-41C3-4101-BA58-2AF10AB4C5BC}"/>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A3226880-1DF2-438F-88A5-812E2EB87CE5}"/>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97894BD-17C9-4357-B39E-952723D53785}"/>
                </a:ext>
              </a:extLst>
            </p:cNvPr>
            <p:cNvCxnSpPr>
              <a:cxnSpLocks/>
              <a:endCxn id="93"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E01967B-B41E-4427-8700-D8E1574BE161}"/>
                </a:ext>
              </a:extLst>
            </p:cNvPr>
            <p:cNvCxnSpPr>
              <a:cxnSpLocks/>
              <a:endCxn id="93"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8" name="Straight Arrow Connector 97">
            <a:extLst>
              <a:ext uri="{FF2B5EF4-FFF2-40B4-BE49-F238E27FC236}">
                <a16:creationId xmlns:a16="http://schemas.microsoft.com/office/drawing/2014/main" id="{2A586155-923E-47B1-BA03-762E52C952E1}"/>
              </a:ext>
            </a:extLst>
          </p:cNvPr>
          <p:cNvCxnSpPr>
            <a:cxnSpLocks/>
          </p:cNvCxnSpPr>
          <p:nvPr/>
        </p:nvCxnSpPr>
        <p:spPr>
          <a:xfrm>
            <a:off x="7568502" y="2181523"/>
            <a:ext cx="583817" cy="471474"/>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4" name="Graphic 103" descr="Internet">
            <a:extLst>
              <a:ext uri="{FF2B5EF4-FFF2-40B4-BE49-F238E27FC236}">
                <a16:creationId xmlns:a16="http://schemas.microsoft.com/office/drawing/2014/main" id="{05F11656-2285-4554-8C86-7A516E2387CD}"/>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741024" y="109199"/>
            <a:ext cx="605714" cy="605714"/>
          </a:xfrm>
          <a:prstGeom prst="rect">
            <a:avLst/>
          </a:prstGeom>
        </p:spPr>
      </p:pic>
      <p:pic>
        <p:nvPicPr>
          <p:cNvPr id="105" name="Graphic 104" descr="Internet">
            <a:extLst>
              <a:ext uri="{FF2B5EF4-FFF2-40B4-BE49-F238E27FC236}">
                <a16:creationId xmlns:a16="http://schemas.microsoft.com/office/drawing/2014/main" id="{C2190AA6-A6C8-4100-B0B0-E2E8680389F5}"/>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0470915" y="105166"/>
            <a:ext cx="605714" cy="605714"/>
          </a:xfrm>
          <a:prstGeom prst="rect">
            <a:avLst/>
          </a:prstGeom>
        </p:spPr>
      </p:pic>
      <p:pic>
        <p:nvPicPr>
          <p:cNvPr id="106" name="Graphic 105" descr="Internet">
            <a:extLst>
              <a:ext uri="{FF2B5EF4-FFF2-40B4-BE49-F238E27FC236}">
                <a16:creationId xmlns:a16="http://schemas.microsoft.com/office/drawing/2014/main" id="{FA4BE57D-4A9D-44E1-886D-79D02A1C628D}"/>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200806" y="105166"/>
            <a:ext cx="605714" cy="605714"/>
          </a:xfrm>
          <a:prstGeom prst="rect">
            <a:avLst/>
          </a:prstGeom>
        </p:spPr>
      </p:pic>
      <p:sp>
        <p:nvSpPr>
          <p:cNvPr id="107" name="TextBox 106">
            <a:extLst>
              <a:ext uri="{FF2B5EF4-FFF2-40B4-BE49-F238E27FC236}">
                <a16:creationId xmlns:a16="http://schemas.microsoft.com/office/drawing/2014/main" id="{A2C559FA-F0DD-45BD-877C-ECB0CA072561}"/>
              </a:ext>
            </a:extLst>
          </p:cNvPr>
          <p:cNvSpPr txBox="1"/>
          <p:nvPr/>
        </p:nvSpPr>
        <p:spPr>
          <a:xfrm>
            <a:off x="10172683" y="6488668"/>
            <a:ext cx="2167100" cy="369332"/>
          </a:xfrm>
          <a:prstGeom prst="rect">
            <a:avLst/>
          </a:prstGeom>
          <a:noFill/>
        </p:spPr>
        <p:txBody>
          <a:bodyPr wrap="square" rtlCol="0">
            <a:spAutoFit/>
          </a:bodyPr>
          <a:lstStyle/>
          <a:p>
            <a:pPr algn="ctr"/>
            <a:r>
              <a:rPr lang="en-US" dirty="0"/>
              <a:t>Internal Users</a:t>
            </a:r>
          </a:p>
        </p:txBody>
      </p:sp>
      <p:cxnSp>
        <p:nvCxnSpPr>
          <p:cNvPr id="108" name="Straight Arrow Connector 107">
            <a:extLst>
              <a:ext uri="{FF2B5EF4-FFF2-40B4-BE49-F238E27FC236}">
                <a16:creationId xmlns:a16="http://schemas.microsoft.com/office/drawing/2014/main" id="{045C7A63-B554-4ABB-B754-0C9E4F3079BE}"/>
              </a:ext>
            </a:extLst>
          </p:cNvPr>
          <p:cNvCxnSpPr>
            <a:cxnSpLocks/>
            <a:endCxn id="56" idx="2"/>
          </p:cNvCxnSpPr>
          <p:nvPr/>
        </p:nvCxnSpPr>
        <p:spPr>
          <a:xfrm flipV="1">
            <a:off x="9867758" y="939287"/>
            <a:ext cx="906015" cy="127410"/>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4" name="Group 123">
            <a:extLst>
              <a:ext uri="{FF2B5EF4-FFF2-40B4-BE49-F238E27FC236}">
                <a16:creationId xmlns:a16="http://schemas.microsoft.com/office/drawing/2014/main" id="{1876BEA3-2EF1-4F57-93B4-FC51C3259069}"/>
              </a:ext>
            </a:extLst>
          </p:cNvPr>
          <p:cNvGrpSpPr/>
          <p:nvPr/>
        </p:nvGrpSpPr>
        <p:grpSpPr>
          <a:xfrm>
            <a:off x="7540553" y="3427647"/>
            <a:ext cx="955966" cy="955966"/>
            <a:chOff x="7438957" y="3904600"/>
            <a:chExt cx="955966" cy="955966"/>
          </a:xfrm>
        </p:grpSpPr>
        <p:pic>
          <p:nvPicPr>
            <p:cNvPr id="111" name="Graphic 110" descr="Web design">
              <a:extLst>
                <a:ext uri="{FF2B5EF4-FFF2-40B4-BE49-F238E27FC236}">
                  <a16:creationId xmlns:a16="http://schemas.microsoft.com/office/drawing/2014/main" id="{0B8BA72B-385C-4ECC-9251-882401D16A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45135" y="4113970"/>
              <a:ext cx="410191" cy="410191"/>
            </a:xfrm>
            <a:prstGeom prst="rect">
              <a:avLst/>
            </a:prstGeom>
          </p:spPr>
        </p:pic>
        <p:pic>
          <p:nvPicPr>
            <p:cNvPr id="120" name="Graphic 119" descr="Computer">
              <a:extLst>
                <a:ext uri="{FF2B5EF4-FFF2-40B4-BE49-F238E27FC236}">
                  <a16:creationId xmlns:a16="http://schemas.microsoft.com/office/drawing/2014/main" id="{10B40233-3305-4D81-A536-1B8F9F63237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38957" y="3904600"/>
              <a:ext cx="955966" cy="955966"/>
            </a:xfrm>
            <a:prstGeom prst="rect">
              <a:avLst/>
            </a:prstGeom>
          </p:spPr>
        </p:pic>
      </p:grpSp>
      <p:grpSp>
        <p:nvGrpSpPr>
          <p:cNvPr id="125" name="Group 124">
            <a:extLst>
              <a:ext uri="{FF2B5EF4-FFF2-40B4-BE49-F238E27FC236}">
                <a16:creationId xmlns:a16="http://schemas.microsoft.com/office/drawing/2014/main" id="{8DB11471-AEA8-4E39-8B29-D64F138951B8}"/>
              </a:ext>
            </a:extLst>
          </p:cNvPr>
          <p:cNvGrpSpPr/>
          <p:nvPr/>
        </p:nvGrpSpPr>
        <p:grpSpPr>
          <a:xfrm>
            <a:off x="8560396" y="3427647"/>
            <a:ext cx="955966" cy="955966"/>
            <a:chOff x="8615305" y="4170310"/>
            <a:chExt cx="955966" cy="955966"/>
          </a:xfrm>
        </p:grpSpPr>
        <p:pic>
          <p:nvPicPr>
            <p:cNvPr id="115" name="Graphic 114" descr="Database">
              <a:extLst>
                <a:ext uri="{FF2B5EF4-FFF2-40B4-BE49-F238E27FC236}">
                  <a16:creationId xmlns:a16="http://schemas.microsoft.com/office/drawing/2014/main" id="{DA55F74D-45FE-4F8A-A2D2-45E9F4275D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21" name="Graphic 120" descr="Computer">
              <a:extLst>
                <a:ext uri="{FF2B5EF4-FFF2-40B4-BE49-F238E27FC236}">
                  <a16:creationId xmlns:a16="http://schemas.microsoft.com/office/drawing/2014/main" id="{EB827E79-559A-41E9-92BB-45B30F276B1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pic>
        <p:nvPicPr>
          <p:cNvPr id="123" name="Graphic 122" descr="Computer">
            <a:extLst>
              <a:ext uri="{FF2B5EF4-FFF2-40B4-BE49-F238E27FC236}">
                <a16:creationId xmlns:a16="http://schemas.microsoft.com/office/drawing/2014/main" id="{A80FF365-D056-4C5E-934C-9A77514019F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023140" y="2204257"/>
            <a:ext cx="955966" cy="955966"/>
          </a:xfrm>
          <a:prstGeom prst="rect">
            <a:avLst/>
          </a:prstGeom>
        </p:spPr>
      </p:pic>
      <p:grpSp>
        <p:nvGrpSpPr>
          <p:cNvPr id="133" name="Group 132">
            <a:extLst>
              <a:ext uri="{FF2B5EF4-FFF2-40B4-BE49-F238E27FC236}">
                <a16:creationId xmlns:a16="http://schemas.microsoft.com/office/drawing/2014/main" id="{4A30F9CF-51DB-4686-B2A9-33DB41BA6874}"/>
              </a:ext>
            </a:extLst>
          </p:cNvPr>
          <p:cNvGrpSpPr/>
          <p:nvPr/>
        </p:nvGrpSpPr>
        <p:grpSpPr>
          <a:xfrm>
            <a:off x="7540553" y="4377350"/>
            <a:ext cx="955966" cy="955966"/>
            <a:chOff x="7438957" y="3904600"/>
            <a:chExt cx="955966" cy="955966"/>
          </a:xfrm>
        </p:grpSpPr>
        <p:pic>
          <p:nvPicPr>
            <p:cNvPr id="134" name="Graphic 133" descr="Web design">
              <a:extLst>
                <a:ext uri="{FF2B5EF4-FFF2-40B4-BE49-F238E27FC236}">
                  <a16:creationId xmlns:a16="http://schemas.microsoft.com/office/drawing/2014/main" id="{93F6C419-5EE0-4EF8-9AB0-5A02472075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45135" y="4113970"/>
              <a:ext cx="410191" cy="410191"/>
            </a:xfrm>
            <a:prstGeom prst="rect">
              <a:avLst/>
            </a:prstGeom>
          </p:spPr>
        </p:pic>
        <p:pic>
          <p:nvPicPr>
            <p:cNvPr id="135" name="Graphic 134" descr="Computer">
              <a:extLst>
                <a:ext uri="{FF2B5EF4-FFF2-40B4-BE49-F238E27FC236}">
                  <a16:creationId xmlns:a16="http://schemas.microsoft.com/office/drawing/2014/main" id="{361EDD4C-15AC-452B-B132-4722A8B3E47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38957" y="3904600"/>
              <a:ext cx="955966" cy="955966"/>
            </a:xfrm>
            <a:prstGeom prst="rect">
              <a:avLst/>
            </a:prstGeom>
          </p:spPr>
        </p:pic>
      </p:grpSp>
      <p:grpSp>
        <p:nvGrpSpPr>
          <p:cNvPr id="136" name="Group 135">
            <a:extLst>
              <a:ext uri="{FF2B5EF4-FFF2-40B4-BE49-F238E27FC236}">
                <a16:creationId xmlns:a16="http://schemas.microsoft.com/office/drawing/2014/main" id="{8B3C5F3C-D623-4F88-84B4-C33B11CDB46D}"/>
              </a:ext>
            </a:extLst>
          </p:cNvPr>
          <p:cNvGrpSpPr/>
          <p:nvPr/>
        </p:nvGrpSpPr>
        <p:grpSpPr>
          <a:xfrm>
            <a:off x="8560396" y="4377350"/>
            <a:ext cx="955966" cy="955966"/>
            <a:chOff x="8615305" y="4170310"/>
            <a:chExt cx="955966" cy="955966"/>
          </a:xfrm>
        </p:grpSpPr>
        <p:pic>
          <p:nvPicPr>
            <p:cNvPr id="137" name="Graphic 136" descr="Database">
              <a:extLst>
                <a:ext uri="{FF2B5EF4-FFF2-40B4-BE49-F238E27FC236}">
                  <a16:creationId xmlns:a16="http://schemas.microsoft.com/office/drawing/2014/main" id="{B551756C-0B44-4C27-8B67-55004D339E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38" name="Graphic 137" descr="Computer">
              <a:extLst>
                <a:ext uri="{FF2B5EF4-FFF2-40B4-BE49-F238E27FC236}">
                  <a16:creationId xmlns:a16="http://schemas.microsoft.com/office/drawing/2014/main" id="{ACF00415-7929-403D-9ADA-07829E7505C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cxnSp>
        <p:nvCxnSpPr>
          <p:cNvPr id="143" name="Straight Connector 142">
            <a:extLst>
              <a:ext uri="{FF2B5EF4-FFF2-40B4-BE49-F238E27FC236}">
                <a16:creationId xmlns:a16="http://schemas.microsoft.com/office/drawing/2014/main" id="{138F727C-4140-4B21-9CE5-9A59C2CBA45B}"/>
              </a:ext>
            </a:extLst>
          </p:cNvPr>
          <p:cNvCxnSpPr>
            <a:cxnSpLocks/>
          </p:cNvCxnSpPr>
          <p:nvPr/>
        </p:nvCxnSpPr>
        <p:spPr>
          <a:xfrm flipV="1">
            <a:off x="7118317" y="2065250"/>
            <a:ext cx="0" cy="3637982"/>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DB620F96-C7FD-480F-A42E-6AFDD39F0EC6}"/>
              </a:ext>
            </a:extLst>
          </p:cNvPr>
          <p:cNvCxnSpPr>
            <a:cxnSpLocks/>
          </p:cNvCxnSpPr>
          <p:nvPr/>
        </p:nvCxnSpPr>
        <p:spPr>
          <a:xfrm flipV="1">
            <a:off x="8546861" y="3222039"/>
            <a:ext cx="1" cy="209418"/>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C34144AE-5ED5-40D3-976E-A0E77DC7A463}"/>
              </a:ext>
            </a:extLst>
          </p:cNvPr>
          <p:cNvSpPr txBox="1"/>
          <p:nvPr/>
        </p:nvSpPr>
        <p:spPr>
          <a:xfrm>
            <a:off x="7522025" y="4170330"/>
            <a:ext cx="1973657" cy="369332"/>
          </a:xfrm>
          <a:prstGeom prst="rect">
            <a:avLst/>
          </a:prstGeom>
          <a:noFill/>
        </p:spPr>
        <p:txBody>
          <a:bodyPr wrap="square" rtlCol="0">
            <a:spAutoFit/>
          </a:bodyPr>
          <a:lstStyle/>
          <a:p>
            <a:pPr algn="ctr"/>
            <a:r>
              <a:rPr lang="en-US" dirty="0"/>
              <a:t>Test</a:t>
            </a:r>
          </a:p>
        </p:txBody>
      </p:sp>
      <p:sp>
        <p:nvSpPr>
          <p:cNvPr id="155" name="TextBox 154">
            <a:extLst>
              <a:ext uri="{FF2B5EF4-FFF2-40B4-BE49-F238E27FC236}">
                <a16:creationId xmlns:a16="http://schemas.microsoft.com/office/drawing/2014/main" id="{AF71B9C5-FB9C-44BC-9EBB-55587D0BB911}"/>
              </a:ext>
            </a:extLst>
          </p:cNvPr>
          <p:cNvSpPr txBox="1"/>
          <p:nvPr/>
        </p:nvSpPr>
        <p:spPr>
          <a:xfrm>
            <a:off x="7560032" y="5101475"/>
            <a:ext cx="1973657" cy="369332"/>
          </a:xfrm>
          <a:prstGeom prst="rect">
            <a:avLst/>
          </a:prstGeom>
          <a:noFill/>
        </p:spPr>
        <p:txBody>
          <a:bodyPr wrap="square" rtlCol="0">
            <a:spAutoFit/>
          </a:bodyPr>
          <a:lstStyle/>
          <a:p>
            <a:pPr algn="ctr"/>
            <a:r>
              <a:rPr lang="en-US" dirty="0"/>
              <a:t>Dev</a:t>
            </a:r>
          </a:p>
        </p:txBody>
      </p:sp>
      <p:pic>
        <p:nvPicPr>
          <p:cNvPr id="156" name="Graphic 155" descr="Open folder">
            <a:extLst>
              <a:ext uri="{FF2B5EF4-FFF2-40B4-BE49-F238E27FC236}">
                <a16:creationId xmlns:a16="http://schemas.microsoft.com/office/drawing/2014/main" id="{6E977B24-63C5-4357-8BA1-9A36D31E9CB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166377" y="2424574"/>
            <a:ext cx="385030" cy="385030"/>
          </a:xfrm>
          <a:prstGeom prst="rect">
            <a:avLst/>
          </a:prstGeom>
        </p:spPr>
      </p:pic>
      <p:grpSp>
        <p:nvGrpSpPr>
          <p:cNvPr id="158" name="Group 157">
            <a:extLst>
              <a:ext uri="{FF2B5EF4-FFF2-40B4-BE49-F238E27FC236}">
                <a16:creationId xmlns:a16="http://schemas.microsoft.com/office/drawing/2014/main" id="{06420D6D-2CBD-4C62-9B20-C63567868FA5}"/>
              </a:ext>
            </a:extLst>
          </p:cNvPr>
          <p:cNvGrpSpPr/>
          <p:nvPr/>
        </p:nvGrpSpPr>
        <p:grpSpPr>
          <a:xfrm>
            <a:off x="11079791" y="2204257"/>
            <a:ext cx="955966" cy="955966"/>
            <a:chOff x="11079791" y="3427647"/>
            <a:chExt cx="955966" cy="955966"/>
          </a:xfrm>
        </p:grpSpPr>
        <p:pic>
          <p:nvPicPr>
            <p:cNvPr id="122" name="Graphic 121" descr="Computer">
              <a:extLst>
                <a:ext uri="{FF2B5EF4-FFF2-40B4-BE49-F238E27FC236}">
                  <a16:creationId xmlns:a16="http://schemas.microsoft.com/office/drawing/2014/main" id="{6DABABFC-FEA2-4EF8-AE1B-7C1F1A94C0C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57" name="Graphic 156" descr="Gears">
              <a:extLst>
                <a:ext uri="{FF2B5EF4-FFF2-40B4-BE49-F238E27FC236}">
                  <a16:creationId xmlns:a16="http://schemas.microsoft.com/office/drawing/2014/main" id="{795C2CA2-58F6-4A60-B048-264398E21B0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grpSp>
        <p:nvGrpSpPr>
          <p:cNvPr id="159" name="Group 158">
            <a:extLst>
              <a:ext uri="{FF2B5EF4-FFF2-40B4-BE49-F238E27FC236}">
                <a16:creationId xmlns:a16="http://schemas.microsoft.com/office/drawing/2014/main" id="{716FD513-6196-4DE3-A0E0-422C94067E53}"/>
              </a:ext>
            </a:extLst>
          </p:cNvPr>
          <p:cNvGrpSpPr/>
          <p:nvPr/>
        </p:nvGrpSpPr>
        <p:grpSpPr>
          <a:xfrm>
            <a:off x="10045284" y="2973241"/>
            <a:ext cx="955966" cy="955966"/>
            <a:chOff x="11079791" y="3427647"/>
            <a:chExt cx="955966" cy="955966"/>
          </a:xfrm>
        </p:grpSpPr>
        <p:pic>
          <p:nvPicPr>
            <p:cNvPr id="160" name="Graphic 159" descr="Computer">
              <a:extLst>
                <a:ext uri="{FF2B5EF4-FFF2-40B4-BE49-F238E27FC236}">
                  <a16:creationId xmlns:a16="http://schemas.microsoft.com/office/drawing/2014/main" id="{BE529E6D-92E1-42DA-8359-56CC5340C0E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61" name="Graphic 160" descr="Gears">
              <a:extLst>
                <a:ext uri="{FF2B5EF4-FFF2-40B4-BE49-F238E27FC236}">
                  <a16:creationId xmlns:a16="http://schemas.microsoft.com/office/drawing/2014/main" id="{173B6CB9-9E63-40AF-827A-C7C6BE03264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grpSp>
        <p:nvGrpSpPr>
          <p:cNvPr id="162" name="Group 161">
            <a:extLst>
              <a:ext uri="{FF2B5EF4-FFF2-40B4-BE49-F238E27FC236}">
                <a16:creationId xmlns:a16="http://schemas.microsoft.com/office/drawing/2014/main" id="{89906CDB-7FBE-4C7D-8EB5-42E4F516F33B}"/>
              </a:ext>
            </a:extLst>
          </p:cNvPr>
          <p:cNvGrpSpPr/>
          <p:nvPr/>
        </p:nvGrpSpPr>
        <p:grpSpPr>
          <a:xfrm>
            <a:off x="11114949" y="2979995"/>
            <a:ext cx="955966" cy="955966"/>
            <a:chOff x="11079791" y="3427647"/>
            <a:chExt cx="955966" cy="955966"/>
          </a:xfrm>
        </p:grpSpPr>
        <p:pic>
          <p:nvPicPr>
            <p:cNvPr id="163" name="Graphic 162" descr="Computer">
              <a:extLst>
                <a:ext uri="{FF2B5EF4-FFF2-40B4-BE49-F238E27FC236}">
                  <a16:creationId xmlns:a16="http://schemas.microsoft.com/office/drawing/2014/main" id="{22C58BA9-23D7-4918-BB01-C61756EF3E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64" name="Graphic 163" descr="Gears">
              <a:extLst>
                <a:ext uri="{FF2B5EF4-FFF2-40B4-BE49-F238E27FC236}">
                  <a16:creationId xmlns:a16="http://schemas.microsoft.com/office/drawing/2014/main" id="{790AEA34-02FC-4D26-85E2-08FBA50C591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sp>
        <p:nvSpPr>
          <p:cNvPr id="165" name="TextBox 164">
            <a:extLst>
              <a:ext uri="{FF2B5EF4-FFF2-40B4-BE49-F238E27FC236}">
                <a16:creationId xmlns:a16="http://schemas.microsoft.com/office/drawing/2014/main" id="{374EE87F-64E5-4543-AAF1-467A3ED746F5}"/>
              </a:ext>
            </a:extLst>
          </p:cNvPr>
          <p:cNvSpPr txBox="1"/>
          <p:nvPr/>
        </p:nvSpPr>
        <p:spPr>
          <a:xfrm>
            <a:off x="9861895" y="3743509"/>
            <a:ext cx="2393165" cy="369332"/>
          </a:xfrm>
          <a:prstGeom prst="rect">
            <a:avLst/>
          </a:prstGeom>
          <a:noFill/>
        </p:spPr>
        <p:txBody>
          <a:bodyPr wrap="square" rtlCol="0">
            <a:spAutoFit/>
          </a:bodyPr>
          <a:lstStyle/>
          <a:p>
            <a:pPr algn="ctr"/>
            <a:r>
              <a:rPr lang="en-US" dirty="0"/>
              <a:t>Internal Applications</a:t>
            </a:r>
          </a:p>
        </p:txBody>
      </p:sp>
      <p:cxnSp>
        <p:nvCxnSpPr>
          <p:cNvPr id="170" name="Straight Connector 169">
            <a:extLst>
              <a:ext uri="{FF2B5EF4-FFF2-40B4-BE49-F238E27FC236}">
                <a16:creationId xmlns:a16="http://schemas.microsoft.com/office/drawing/2014/main" id="{C3A22D3A-3AE9-48F1-8434-431504EF43A3}"/>
              </a:ext>
            </a:extLst>
          </p:cNvPr>
          <p:cNvCxnSpPr>
            <a:cxnSpLocks/>
          </p:cNvCxnSpPr>
          <p:nvPr/>
        </p:nvCxnSpPr>
        <p:spPr>
          <a:xfrm>
            <a:off x="7864488" y="1949409"/>
            <a:ext cx="4256042" cy="0"/>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02617BE4-E150-434B-AA8F-21F3B0F4C14F}"/>
              </a:ext>
            </a:extLst>
          </p:cNvPr>
          <p:cNvCxnSpPr>
            <a:cxnSpLocks/>
          </p:cNvCxnSpPr>
          <p:nvPr/>
        </p:nvCxnSpPr>
        <p:spPr>
          <a:xfrm flipV="1">
            <a:off x="8898325" y="5529859"/>
            <a:ext cx="1" cy="209418"/>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952F1E3E-345D-472A-AB30-AD4836450805}"/>
              </a:ext>
            </a:extLst>
          </p:cNvPr>
          <p:cNvCxnSpPr>
            <a:cxnSpLocks/>
          </p:cNvCxnSpPr>
          <p:nvPr/>
        </p:nvCxnSpPr>
        <p:spPr>
          <a:xfrm>
            <a:off x="7653037" y="6103481"/>
            <a:ext cx="696627" cy="0"/>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a16="http://schemas.microsoft.com/office/drawing/2014/main" id="{E62237E5-4421-4E05-8ECA-AD8D651EC5BB}"/>
              </a:ext>
            </a:extLst>
          </p:cNvPr>
          <p:cNvSpPr txBox="1"/>
          <p:nvPr/>
        </p:nvSpPr>
        <p:spPr>
          <a:xfrm>
            <a:off x="8727038" y="2001657"/>
            <a:ext cx="1973657" cy="369332"/>
          </a:xfrm>
          <a:prstGeom prst="rect">
            <a:avLst/>
          </a:prstGeom>
          <a:noFill/>
        </p:spPr>
        <p:txBody>
          <a:bodyPr wrap="square" rtlCol="0">
            <a:spAutoFit/>
          </a:bodyPr>
          <a:lstStyle/>
          <a:p>
            <a:pPr algn="ctr"/>
            <a:r>
              <a:rPr lang="en-US" dirty="0">
                <a:solidFill>
                  <a:schemeClr val="accent6">
                    <a:lumMod val="75000"/>
                  </a:schemeClr>
                </a:solidFill>
              </a:rPr>
              <a:t>192.168.1.x</a:t>
            </a:r>
          </a:p>
        </p:txBody>
      </p:sp>
      <p:sp>
        <p:nvSpPr>
          <p:cNvPr id="179" name="TextBox 178">
            <a:extLst>
              <a:ext uri="{FF2B5EF4-FFF2-40B4-BE49-F238E27FC236}">
                <a16:creationId xmlns:a16="http://schemas.microsoft.com/office/drawing/2014/main" id="{84F0C176-A08C-4F8E-9D66-802F1C61B8E5}"/>
              </a:ext>
            </a:extLst>
          </p:cNvPr>
          <p:cNvSpPr txBox="1"/>
          <p:nvPr/>
        </p:nvSpPr>
        <p:spPr>
          <a:xfrm>
            <a:off x="237799" y="5751739"/>
            <a:ext cx="1973657" cy="369332"/>
          </a:xfrm>
          <a:prstGeom prst="rect">
            <a:avLst/>
          </a:prstGeom>
          <a:noFill/>
        </p:spPr>
        <p:txBody>
          <a:bodyPr wrap="square" rtlCol="0">
            <a:spAutoFit/>
          </a:bodyPr>
          <a:lstStyle/>
          <a:p>
            <a:pPr algn="ctr"/>
            <a:r>
              <a:rPr lang="en-US" b="1" dirty="0"/>
              <a:t>Network Diagram</a:t>
            </a:r>
          </a:p>
        </p:txBody>
      </p:sp>
      <p:sp>
        <p:nvSpPr>
          <p:cNvPr id="180" name="TextBox 179">
            <a:extLst>
              <a:ext uri="{FF2B5EF4-FFF2-40B4-BE49-F238E27FC236}">
                <a16:creationId xmlns:a16="http://schemas.microsoft.com/office/drawing/2014/main" id="{885A424D-0AC5-470C-806D-155D82848B75}"/>
              </a:ext>
            </a:extLst>
          </p:cNvPr>
          <p:cNvSpPr txBox="1"/>
          <p:nvPr/>
        </p:nvSpPr>
        <p:spPr>
          <a:xfrm>
            <a:off x="187553" y="6097111"/>
            <a:ext cx="1973657" cy="646331"/>
          </a:xfrm>
          <a:prstGeom prst="rect">
            <a:avLst/>
          </a:prstGeom>
          <a:noFill/>
        </p:spPr>
        <p:txBody>
          <a:bodyPr wrap="square" rtlCol="0">
            <a:spAutoFit/>
          </a:bodyPr>
          <a:lstStyle/>
          <a:p>
            <a:pPr algn="ctr"/>
            <a:r>
              <a:rPr lang="en-US" dirty="0"/>
              <a:t>Revision:  xx/xx/xx</a:t>
            </a:r>
          </a:p>
          <a:p>
            <a:pPr algn="ctr"/>
            <a:r>
              <a:rPr lang="en-US" dirty="0"/>
              <a:t>Confidential</a:t>
            </a:r>
          </a:p>
        </p:txBody>
      </p:sp>
      <p:grpSp>
        <p:nvGrpSpPr>
          <p:cNvPr id="181" name="Group 180">
            <a:extLst>
              <a:ext uri="{FF2B5EF4-FFF2-40B4-BE49-F238E27FC236}">
                <a16:creationId xmlns:a16="http://schemas.microsoft.com/office/drawing/2014/main" id="{B65E9440-5673-4B45-ACA5-360DB9DB448F}"/>
              </a:ext>
            </a:extLst>
          </p:cNvPr>
          <p:cNvGrpSpPr/>
          <p:nvPr/>
        </p:nvGrpSpPr>
        <p:grpSpPr>
          <a:xfrm>
            <a:off x="10014314" y="4158414"/>
            <a:ext cx="955966" cy="955966"/>
            <a:chOff x="8615305" y="4170310"/>
            <a:chExt cx="955966" cy="955966"/>
          </a:xfrm>
        </p:grpSpPr>
        <p:pic>
          <p:nvPicPr>
            <p:cNvPr id="182" name="Graphic 181" descr="Database">
              <a:extLst>
                <a:ext uri="{FF2B5EF4-FFF2-40B4-BE49-F238E27FC236}">
                  <a16:creationId xmlns:a16="http://schemas.microsoft.com/office/drawing/2014/main" id="{1C0C7E31-678D-4503-8684-A8244C0886E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83" name="Graphic 182" descr="Computer">
              <a:extLst>
                <a:ext uri="{FF2B5EF4-FFF2-40B4-BE49-F238E27FC236}">
                  <a16:creationId xmlns:a16="http://schemas.microsoft.com/office/drawing/2014/main" id="{4079D073-18DA-41AE-A526-C6D4E14B41C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sp>
        <p:nvSpPr>
          <p:cNvPr id="184" name="TextBox 183">
            <a:extLst>
              <a:ext uri="{FF2B5EF4-FFF2-40B4-BE49-F238E27FC236}">
                <a16:creationId xmlns:a16="http://schemas.microsoft.com/office/drawing/2014/main" id="{45301CF2-9AAE-43C8-A016-48A7DADA7C84}"/>
              </a:ext>
            </a:extLst>
          </p:cNvPr>
          <p:cNvSpPr txBox="1"/>
          <p:nvPr/>
        </p:nvSpPr>
        <p:spPr>
          <a:xfrm>
            <a:off x="9877324" y="4993311"/>
            <a:ext cx="2393165" cy="369332"/>
          </a:xfrm>
          <a:prstGeom prst="rect">
            <a:avLst/>
          </a:prstGeom>
          <a:noFill/>
        </p:spPr>
        <p:txBody>
          <a:bodyPr wrap="square" rtlCol="0">
            <a:spAutoFit/>
          </a:bodyPr>
          <a:lstStyle/>
          <a:p>
            <a:pPr algn="ctr"/>
            <a:r>
              <a:rPr lang="en-US" dirty="0"/>
              <a:t>Backup and Analytics</a:t>
            </a:r>
          </a:p>
        </p:txBody>
      </p:sp>
      <p:grpSp>
        <p:nvGrpSpPr>
          <p:cNvPr id="185" name="Group 184">
            <a:extLst>
              <a:ext uri="{FF2B5EF4-FFF2-40B4-BE49-F238E27FC236}">
                <a16:creationId xmlns:a16="http://schemas.microsoft.com/office/drawing/2014/main" id="{9DAD8CE7-3533-461A-B744-C8A73D8145AE}"/>
              </a:ext>
            </a:extLst>
          </p:cNvPr>
          <p:cNvGrpSpPr/>
          <p:nvPr/>
        </p:nvGrpSpPr>
        <p:grpSpPr>
          <a:xfrm>
            <a:off x="11073906" y="4185110"/>
            <a:ext cx="955966" cy="955966"/>
            <a:chOff x="8615305" y="4170310"/>
            <a:chExt cx="955966" cy="955966"/>
          </a:xfrm>
        </p:grpSpPr>
        <p:pic>
          <p:nvPicPr>
            <p:cNvPr id="186" name="Graphic 185" descr="Database">
              <a:extLst>
                <a:ext uri="{FF2B5EF4-FFF2-40B4-BE49-F238E27FC236}">
                  <a16:creationId xmlns:a16="http://schemas.microsoft.com/office/drawing/2014/main" id="{2B58AE9A-6488-43ED-8941-C41182A0495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87" name="Graphic 186" descr="Computer">
              <a:extLst>
                <a:ext uri="{FF2B5EF4-FFF2-40B4-BE49-F238E27FC236}">
                  <a16:creationId xmlns:a16="http://schemas.microsoft.com/office/drawing/2014/main" id="{CAC31469-53C8-4E97-821F-A3214ACC9A5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spTree>
    <p:extLst>
      <p:ext uri="{BB962C8B-B14F-4D97-AF65-F5344CB8AC3E}">
        <p14:creationId xmlns:p14="http://schemas.microsoft.com/office/powerpoint/2010/main" val="303227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1444514-939B-45BB-8586-11B5D9868686}"/>
              </a:ext>
            </a:extLst>
          </p:cNvPr>
          <p:cNvGrpSpPr/>
          <p:nvPr/>
        </p:nvGrpSpPr>
        <p:grpSpPr>
          <a:xfrm>
            <a:off x="3553278" y="633639"/>
            <a:ext cx="2180034" cy="2795361"/>
            <a:chOff x="1202532" y="1892017"/>
            <a:chExt cx="2180034" cy="2795361"/>
          </a:xfrm>
        </p:grpSpPr>
        <p:pic>
          <p:nvPicPr>
            <p:cNvPr id="5" name="Graphic 4" descr="Web design">
              <a:extLst>
                <a:ext uri="{FF2B5EF4-FFF2-40B4-BE49-F238E27FC236}">
                  <a16:creationId xmlns:a16="http://schemas.microsoft.com/office/drawing/2014/main" id="{4E430332-DC2C-4C06-BA26-5D5041357C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8166" y="2076683"/>
              <a:ext cx="914400" cy="914400"/>
            </a:xfrm>
            <a:prstGeom prst="rect">
              <a:avLst/>
            </a:prstGeom>
          </p:spPr>
        </p:pic>
        <p:grpSp>
          <p:nvGrpSpPr>
            <p:cNvPr id="6" name="Group 5">
              <a:extLst>
                <a:ext uri="{FF2B5EF4-FFF2-40B4-BE49-F238E27FC236}">
                  <a16:creationId xmlns:a16="http://schemas.microsoft.com/office/drawing/2014/main" id="{12B96C58-923A-4488-935F-C4F68FF43455}"/>
                </a:ext>
              </a:extLst>
            </p:cNvPr>
            <p:cNvGrpSpPr/>
            <p:nvPr/>
          </p:nvGrpSpPr>
          <p:grpSpPr>
            <a:xfrm>
              <a:off x="1202532" y="1892017"/>
              <a:ext cx="2130026" cy="2795361"/>
              <a:chOff x="1202532" y="1892017"/>
              <a:chExt cx="2130026" cy="2795361"/>
            </a:xfrm>
          </p:grpSpPr>
          <p:pic>
            <p:nvPicPr>
              <p:cNvPr id="7" name="Graphic 6" descr="Web design">
                <a:extLst>
                  <a:ext uri="{FF2B5EF4-FFF2-40B4-BE49-F238E27FC236}">
                    <a16:creationId xmlns:a16="http://schemas.microsoft.com/office/drawing/2014/main" id="{2010DFD7-A544-486B-AB4B-1C0B598FEA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02532" y="2076683"/>
                <a:ext cx="914400" cy="914400"/>
              </a:xfrm>
              <a:prstGeom prst="rect">
                <a:avLst/>
              </a:prstGeom>
            </p:spPr>
          </p:pic>
          <p:sp>
            <p:nvSpPr>
              <p:cNvPr id="8" name="TextBox 7">
                <a:extLst>
                  <a:ext uri="{FF2B5EF4-FFF2-40B4-BE49-F238E27FC236}">
                    <a16:creationId xmlns:a16="http://schemas.microsoft.com/office/drawing/2014/main" id="{97AC3B2A-D141-45D2-B6B1-2C7BC410C42E}"/>
                  </a:ext>
                </a:extLst>
              </p:cNvPr>
              <p:cNvSpPr txBox="1"/>
              <p:nvPr/>
            </p:nvSpPr>
            <p:spPr>
              <a:xfrm>
                <a:off x="1678780" y="1892017"/>
                <a:ext cx="1478757" cy="369332"/>
              </a:xfrm>
              <a:prstGeom prst="rect">
                <a:avLst/>
              </a:prstGeom>
              <a:noFill/>
            </p:spPr>
            <p:txBody>
              <a:bodyPr wrap="square" rtlCol="0">
                <a:spAutoFit/>
              </a:bodyPr>
              <a:lstStyle/>
              <a:p>
                <a:r>
                  <a:rPr lang="en-US" dirty="0"/>
                  <a:t>Web Servers</a:t>
                </a:r>
              </a:p>
            </p:txBody>
          </p:sp>
          <p:pic>
            <p:nvPicPr>
              <p:cNvPr id="9" name="Graphic 8" descr="Database">
                <a:extLst>
                  <a:ext uri="{FF2B5EF4-FFF2-40B4-BE49-F238E27FC236}">
                    <a16:creationId xmlns:a16="http://schemas.microsoft.com/office/drawing/2014/main" id="{D790C93E-C048-4D14-B62F-6B065FD33D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2532" y="3695463"/>
                <a:ext cx="914400" cy="914400"/>
              </a:xfrm>
              <a:prstGeom prst="rect">
                <a:avLst/>
              </a:prstGeom>
            </p:spPr>
          </p:pic>
          <p:pic>
            <p:nvPicPr>
              <p:cNvPr id="10" name="Graphic 9" descr="Database">
                <a:extLst>
                  <a:ext uri="{FF2B5EF4-FFF2-40B4-BE49-F238E27FC236}">
                    <a16:creationId xmlns:a16="http://schemas.microsoft.com/office/drawing/2014/main" id="{9DF4C3F4-14C7-496C-8CA0-3E0C531767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18158" y="3695463"/>
                <a:ext cx="914400" cy="914400"/>
              </a:xfrm>
              <a:prstGeom prst="rect">
                <a:avLst/>
              </a:prstGeom>
            </p:spPr>
          </p:pic>
          <p:sp>
            <p:nvSpPr>
              <p:cNvPr id="11" name="TextBox 10">
                <a:extLst>
                  <a:ext uri="{FF2B5EF4-FFF2-40B4-BE49-F238E27FC236}">
                    <a16:creationId xmlns:a16="http://schemas.microsoft.com/office/drawing/2014/main" id="{2BA3AFAB-67D8-49BC-8D0C-8A51F158951E}"/>
                  </a:ext>
                </a:extLst>
              </p:cNvPr>
              <p:cNvSpPr txBox="1"/>
              <p:nvPr/>
            </p:nvSpPr>
            <p:spPr>
              <a:xfrm>
                <a:off x="1428750" y="3429000"/>
                <a:ext cx="1800225" cy="369332"/>
              </a:xfrm>
              <a:prstGeom prst="rect">
                <a:avLst/>
              </a:prstGeom>
              <a:noFill/>
            </p:spPr>
            <p:txBody>
              <a:bodyPr wrap="square" rtlCol="0">
                <a:spAutoFit/>
              </a:bodyPr>
              <a:lstStyle/>
              <a:p>
                <a:r>
                  <a:rPr lang="en-US" dirty="0"/>
                  <a:t>Database Servers</a:t>
                </a:r>
              </a:p>
            </p:txBody>
          </p:sp>
          <p:sp>
            <p:nvSpPr>
              <p:cNvPr id="12" name="TextBox 11">
                <a:extLst>
                  <a:ext uri="{FF2B5EF4-FFF2-40B4-BE49-F238E27FC236}">
                    <a16:creationId xmlns:a16="http://schemas.microsoft.com/office/drawing/2014/main" id="{50AF2E8B-24D3-472B-8DE0-24A01EE9BF31}"/>
                  </a:ext>
                </a:extLst>
              </p:cNvPr>
              <p:cNvSpPr txBox="1"/>
              <p:nvPr/>
            </p:nvSpPr>
            <p:spPr>
              <a:xfrm>
                <a:off x="2051446" y="2699266"/>
                <a:ext cx="554832" cy="369332"/>
              </a:xfrm>
              <a:prstGeom prst="rect">
                <a:avLst/>
              </a:prstGeom>
              <a:noFill/>
            </p:spPr>
            <p:txBody>
              <a:bodyPr wrap="square" rtlCol="0">
                <a:spAutoFit/>
              </a:bodyPr>
              <a:lstStyle/>
              <a:p>
                <a:r>
                  <a:rPr lang="en-US" dirty="0"/>
                  <a:t>HA</a:t>
                </a:r>
              </a:p>
            </p:txBody>
          </p:sp>
          <p:sp>
            <p:nvSpPr>
              <p:cNvPr id="13" name="TextBox 12">
                <a:extLst>
                  <a:ext uri="{FF2B5EF4-FFF2-40B4-BE49-F238E27FC236}">
                    <a16:creationId xmlns:a16="http://schemas.microsoft.com/office/drawing/2014/main" id="{1782F4A4-C623-4CC5-921F-3135060A69EB}"/>
                  </a:ext>
                </a:extLst>
              </p:cNvPr>
              <p:cNvSpPr txBox="1"/>
              <p:nvPr/>
            </p:nvSpPr>
            <p:spPr>
              <a:xfrm>
                <a:off x="1990129" y="4318046"/>
                <a:ext cx="554832" cy="369332"/>
              </a:xfrm>
              <a:prstGeom prst="rect">
                <a:avLst/>
              </a:prstGeom>
              <a:noFill/>
            </p:spPr>
            <p:txBody>
              <a:bodyPr wrap="square" rtlCol="0">
                <a:spAutoFit/>
              </a:bodyPr>
              <a:lstStyle/>
              <a:p>
                <a:r>
                  <a:rPr lang="en-US" dirty="0"/>
                  <a:t>HA</a:t>
                </a:r>
              </a:p>
            </p:txBody>
          </p:sp>
        </p:grpSp>
      </p:grpSp>
      <p:sp>
        <p:nvSpPr>
          <p:cNvPr id="14" name="TextBox 13">
            <a:extLst>
              <a:ext uri="{FF2B5EF4-FFF2-40B4-BE49-F238E27FC236}">
                <a16:creationId xmlns:a16="http://schemas.microsoft.com/office/drawing/2014/main" id="{84E483B7-C792-4F07-AA82-5F0B2631E056}"/>
              </a:ext>
            </a:extLst>
          </p:cNvPr>
          <p:cNvSpPr txBox="1"/>
          <p:nvPr/>
        </p:nvSpPr>
        <p:spPr>
          <a:xfrm>
            <a:off x="231695" y="292562"/>
            <a:ext cx="3147734" cy="4247317"/>
          </a:xfrm>
          <a:prstGeom prst="rect">
            <a:avLst/>
          </a:prstGeom>
          <a:noFill/>
        </p:spPr>
        <p:txBody>
          <a:bodyPr wrap="square" rtlCol="0">
            <a:spAutoFit/>
          </a:bodyPr>
          <a:lstStyle/>
          <a:p>
            <a:r>
              <a:rPr lang="en-US" b="1" dirty="0"/>
              <a:t>Inputs</a:t>
            </a:r>
          </a:p>
          <a:p>
            <a:r>
              <a:rPr lang="en-US" dirty="0"/>
              <a:t>Company Registration</a:t>
            </a:r>
          </a:p>
          <a:p>
            <a:r>
              <a:rPr lang="en-US" dirty="0"/>
              <a:t>  Company Name</a:t>
            </a:r>
          </a:p>
          <a:p>
            <a:r>
              <a:rPr lang="en-US" dirty="0"/>
              <a:t>  Company Contact Info</a:t>
            </a:r>
          </a:p>
          <a:p>
            <a:r>
              <a:rPr lang="en-US" dirty="0"/>
              <a:t>User Registration</a:t>
            </a:r>
          </a:p>
          <a:p>
            <a:r>
              <a:rPr lang="en-US" dirty="0"/>
              <a:t>  User Information (Private)</a:t>
            </a:r>
          </a:p>
          <a:p>
            <a:r>
              <a:rPr lang="en-US" dirty="0"/>
              <a:t>  Role Assignment</a:t>
            </a:r>
          </a:p>
          <a:p>
            <a:r>
              <a:rPr lang="en-US" dirty="0"/>
              <a:t>Data Input</a:t>
            </a:r>
          </a:p>
          <a:p>
            <a:r>
              <a:rPr lang="en-US" dirty="0"/>
              <a:t>  Project Details (Secret)</a:t>
            </a:r>
          </a:p>
          <a:p>
            <a:r>
              <a:rPr lang="en-US" dirty="0"/>
              <a:t>  Project Timelines</a:t>
            </a:r>
          </a:p>
          <a:p>
            <a:r>
              <a:rPr lang="en-US" dirty="0"/>
              <a:t>  Related Documentation</a:t>
            </a:r>
          </a:p>
          <a:p>
            <a:r>
              <a:rPr lang="en-US" dirty="0"/>
              <a:t>  </a:t>
            </a:r>
          </a:p>
          <a:p>
            <a:r>
              <a:rPr lang="en-US" dirty="0"/>
              <a:t>  </a:t>
            </a:r>
          </a:p>
          <a:p>
            <a:endParaRPr lang="en-US" dirty="0"/>
          </a:p>
          <a:p>
            <a:endParaRPr lang="en-US" dirty="0"/>
          </a:p>
        </p:txBody>
      </p:sp>
      <p:sp>
        <p:nvSpPr>
          <p:cNvPr id="15" name="TextBox 14">
            <a:extLst>
              <a:ext uri="{FF2B5EF4-FFF2-40B4-BE49-F238E27FC236}">
                <a16:creationId xmlns:a16="http://schemas.microsoft.com/office/drawing/2014/main" id="{CD09952A-9767-4E63-8CAA-940063D27D78}"/>
              </a:ext>
            </a:extLst>
          </p:cNvPr>
          <p:cNvSpPr txBox="1"/>
          <p:nvPr/>
        </p:nvSpPr>
        <p:spPr>
          <a:xfrm>
            <a:off x="231695" y="5751739"/>
            <a:ext cx="2023903" cy="369332"/>
          </a:xfrm>
          <a:prstGeom prst="rect">
            <a:avLst/>
          </a:prstGeom>
          <a:noFill/>
        </p:spPr>
        <p:txBody>
          <a:bodyPr wrap="square" rtlCol="0">
            <a:spAutoFit/>
          </a:bodyPr>
          <a:lstStyle/>
          <a:p>
            <a:pPr algn="ctr"/>
            <a:r>
              <a:rPr lang="en-US" b="1" dirty="0"/>
              <a:t>Data Flow Diagram</a:t>
            </a:r>
          </a:p>
        </p:txBody>
      </p:sp>
      <p:sp>
        <p:nvSpPr>
          <p:cNvPr id="16" name="TextBox 15">
            <a:extLst>
              <a:ext uri="{FF2B5EF4-FFF2-40B4-BE49-F238E27FC236}">
                <a16:creationId xmlns:a16="http://schemas.microsoft.com/office/drawing/2014/main" id="{096F67DB-DE9F-4774-B582-AAF33631D727}"/>
              </a:ext>
            </a:extLst>
          </p:cNvPr>
          <p:cNvSpPr txBox="1"/>
          <p:nvPr/>
        </p:nvSpPr>
        <p:spPr>
          <a:xfrm>
            <a:off x="187553" y="6097111"/>
            <a:ext cx="1973657" cy="646331"/>
          </a:xfrm>
          <a:prstGeom prst="rect">
            <a:avLst/>
          </a:prstGeom>
          <a:noFill/>
        </p:spPr>
        <p:txBody>
          <a:bodyPr wrap="square" rtlCol="0">
            <a:spAutoFit/>
          </a:bodyPr>
          <a:lstStyle/>
          <a:p>
            <a:pPr algn="ctr"/>
            <a:r>
              <a:rPr lang="en-US" dirty="0"/>
              <a:t>Revision:  xx/xx/xx</a:t>
            </a:r>
          </a:p>
          <a:p>
            <a:pPr algn="ctr"/>
            <a:r>
              <a:rPr lang="en-US" dirty="0"/>
              <a:t>Confidential</a:t>
            </a:r>
          </a:p>
        </p:txBody>
      </p:sp>
      <p:sp>
        <p:nvSpPr>
          <p:cNvPr id="17" name="TextBox 16">
            <a:extLst>
              <a:ext uri="{FF2B5EF4-FFF2-40B4-BE49-F238E27FC236}">
                <a16:creationId xmlns:a16="http://schemas.microsoft.com/office/drawing/2014/main" id="{430389E1-CD0C-4C79-A970-DD2DC8B69C3C}"/>
              </a:ext>
            </a:extLst>
          </p:cNvPr>
          <p:cNvSpPr txBox="1"/>
          <p:nvPr/>
        </p:nvSpPr>
        <p:spPr>
          <a:xfrm>
            <a:off x="3666413" y="292562"/>
            <a:ext cx="2241937" cy="369332"/>
          </a:xfrm>
          <a:prstGeom prst="rect">
            <a:avLst/>
          </a:prstGeom>
          <a:noFill/>
        </p:spPr>
        <p:txBody>
          <a:bodyPr wrap="square" rtlCol="0">
            <a:spAutoFit/>
          </a:bodyPr>
          <a:lstStyle/>
          <a:p>
            <a:r>
              <a:rPr lang="en-US" b="1" dirty="0"/>
              <a:t>Multi-tenant Service</a:t>
            </a:r>
          </a:p>
        </p:txBody>
      </p:sp>
      <p:cxnSp>
        <p:nvCxnSpPr>
          <p:cNvPr id="19" name="Straight Connector 18">
            <a:extLst>
              <a:ext uri="{FF2B5EF4-FFF2-40B4-BE49-F238E27FC236}">
                <a16:creationId xmlns:a16="http://schemas.microsoft.com/office/drawing/2014/main" id="{4307AFA5-2020-4B69-90D1-FF13EF44EA30}"/>
              </a:ext>
            </a:extLst>
          </p:cNvPr>
          <p:cNvCxnSpPr/>
          <p:nvPr/>
        </p:nvCxnSpPr>
        <p:spPr>
          <a:xfrm>
            <a:off x="6055969" y="195492"/>
            <a:ext cx="0" cy="4231465"/>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C65747-FF06-4CBB-8696-A31B5FFE2F75}"/>
              </a:ext>
            </a:extLst>
          </p:cNvPr>
          <p:cNvCxnSpPr/>
          <p:nvPr/>
        </p:nvCxnSpPr>
        <p:spPr>
          <a:xfrm>
            <a:off x="3357266" y="195492"/>
            <a:ext cx="0" cy="4231465"/>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1" name="Arrow: Right 20">
            <a:extLst>
              <a:ext uri="{FF2B5EF4-FFF2-40B4-BE49-F238E27FC236}">
                <a16:creationId xmlns:a16="http://schemas.microsoft.com/office/drawing/2014/main" id="{3DFD9B48-FAE7-4276-A178-A1D0FC955E6C}"/>
              </a:ext>
            </a:extLst>
          </p:cNvPr>
          <p:cNvSpPr/>
          <p:nvPr/>
        </p:nvSpPr>
        <p:spPr>
          <a:xfrm>
            <a:off x="2174544" y="3595982"/>
            <a:ext cx="2303830" cy="722865"/>
          </a:xfrm>
          <a:prstGeom prst="rightArrow">
            <a:avLst/>
          </a:prstGeom>
          <a:solidFill>
            <a:schemeClr val="bg1"/>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cxnSp>
        <p:nvCxnSpPr>
          <p:cNvPr id="22" name="Straight Connector 21">
            <a:extLst>
              <a:ext uri="{FF2B5EF4-FFF2-40B4-BE49-F238E27FC236}">
                <a16:creationId xmlns:a16="http://schemas.microsoft.com/office/drawing/2014/main" id="{D5F24306-C649-4EC7-85E8-1B298CE55BCC}"/>
              </a:ext>
            </a:extLst>
          </p:cNvPr>
          <p:cNvCxnSpPr/>
          <p:nvPr/>
        </p:nvCxnSpPr>
        <p:spPr>
          <a:xfrm>
            <a:off x="6889439" y="195491"/>
            <a:ext cx="0" cy="4231465"/>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C1C8146B-DA17-4465-A40A-AD9B41F04D56}"/>
              </a:ext>
            </a:extLst>
          </p:cNvPr>
          <p:cNvGrpSpPr/>
          <p:nvPr/>
        </p:nvGrpSpPr>
        <p:grpSpPr>
          <a:xfrm>
            <a:off x="7059678" y="2170622"/>
            <a:ext cx="2393165" cy="1116343"/>
            <a:chOff x="7216232" y="628974"/>
            <a:chExt cx="2393165" cy="1116343"/>
          </a:xfrm>
        </p:grpSpPr>
        <p:grpSp>
          <p:nvGrpSpPr>
            <p:cNvPr id="23" name="Group 22">
              <a:extLst>
                <a:ext uri="{FF2B5EF4-FFF2-40B4-BE49-F238E27FC236}">
                  <a16:creationId xmlns:a16="http://schemas.microsoft.com/office/drawing/2014/main" id="{43CBB769-A64F-451C-9020-1EB2D8F06A02}"/>
                </a:ext>
              </a:extLst>
            </p:cNvPr>
            <p:cNvGrpSpPr/>
            <p:nvPr/>
          </p:nvGrpSpPr>
          <p:grpSpPr>
            <a:xfrm>
              <a:off x="7331967" y="762655"/>
              <a:ext cx="955966" cy="955966"/>
              <a:chOff x="8615305" y="4170310"/>
              <a:chExt cx="955966" cy="955966"/>
            </a:xfrm>
          </p:grpSpPr>
          <p:pic>
            <p:nvPicPr>
              <p:cNvPr id="24" name="Graphic 23" descr="Database">
                <a:extLst>
                  <a:ext uri="{FF2B5EF4-FFF2-40B4-BE49-F238E27FC236}">
                    <a16:creationId xmlns:a16="http://schemas.microsoft.com/office/drawing/2014/main" id="{5B4E8BA4-1EE8-4F70-B759-9115316E3D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25" name="Graphic 24" descr="Computer">
                <a:extLst>
                  <a:ext uri="{FF2B5EF4-FFF2-40B4-BE49-F238E27FC236}">
                    <a16:creationId xmlns:a16="http://schemas.microsoft.com/office/drawing/2014/main" id="{6CCED36A-8CB2-4698-A451-539B44E61C7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sp>
          <p:nvSpPr>
            <p:cNvPr id="26" name="TextBox 25">
              <a:extLst>
                <a:ext uri="{FF2B5EF4-FFF2-40B4-BE49-F238E27FC236}">
                  <a16:creationId xmlns:a16="http://schemas.microsoft.com/office/drawing/2014/main" id="{59B85C18-3184-435F-92CA-E33CCEF66B50}"/>
                </a:ext>
              </a:extLst>
            </p:cNvPr>
            <p:cNvSpPr txBox="1"/>
            <p:nvPr/>
          </p:nvSpPr>
          <p:spPr>
            <a:xfrm>
              <a:off x="7216232" y="628974"/>
              <a:ext cx="2393165" cy="369332"/>
            </a:xfrm>
            <a:prstGeom prst="rect">
              <a:avLst/>
            </a:prstGeom>
            <a:noFill/>
          </p:spPr>
          <p:txBody>
            <a:bodyPr wrap="square" rtlCol="0">
              <a:spAutoFit/>
            </a:bodyPr>
            <a:lstStyle/>
            <a:p>
              <a:pPr algn="ctr"/>
              <a:r>
                <a:rPr lang="en-US" dirty="0"/>
                <a:t>Backup and Analytics</a:t>
              </a:r>
            </a:p>
          </p:txBody>
        </p:sp>
        <p:grpSp>
          <p:nvGrpSpPr>
            <p:cNvPr id="27" name="Group 26">
              <a:extLst>
                <a:ext uri="{FF2B5EF4-FFF2-40B4-BE49-F238E27FC236}">
                  <a16:creationId xmlns:a16="http://schemas.microsoft.com/office/drawing/2014/main" id="{10726C22-E43D-41F3-8551-41F441BA13A1}"/>
                </a:ext>
              </a:extLst>
            </p:cNvPr>
            <p:cNvGrpSpPr/>
            <p:nvPr/>
          </p:nvGrpSpPr>
          <p:grpSpPr>
            <a:xfrm>
              <a:off x="8391559" y="789351"/>
              <a:ext cx="955966" cy="955966"/>
              <a:chOff x="8615305" y="4170310"/>
              <a:chExt cx="955966" cy="955966"/>
            </a:xfrm>
          </p:grpSpPr>
          <p:pic>
            <p:nvPicPr>
              <p:cNvPr id="28" name="Graphic 27" descr="Database">
                <a:extLst>
                  <a:ext uri="{FF2B5EF4-FFF2-40B4-BE49-F238E27FC236}">
                    <a16:creationId xmlns:a16="http://schemas.microsoft.com/office/drawing/2014/main" id="{400314D0-1A45-421B-B10D-6DB31142F2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29" name="Graphic 28" descr="Computer">
                <a:extLst>
                  <a:ext uri="{FF2B5EF4-FFF2-40B4-BE49-F238E27FC236}">
                    <a16:creationId xmlns:a16="http://schemas.microsoft.com/office/drawing/2014/main" id="{0F2C05A0-D3B2-426A-93A4-5FFE33FE82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grpSp>
      <p:sp>
        <p:nvSpPr>
          <p:cNvPr id="32" name="TextBox 31">
            <a:extLst>
              <a:ext uri="{FF2B5EF4-FFF2-40B4-BE49-F238E27FC236}">
                <a16:creationId xmlns:a16="http://schemas.microsoft.com/office/drawing/2014/main" id="{F654CB42-DA9C-4D0D-94AD-29E99F8C4321}"/>
              </a:ext>
            </a:extLst>
          </p:cNvPr>
          <p:cNvSpPr txBox="1"/>
          <p:nvPr/>
        </p:nvSpPr>
        <p:spPr>
          <a:xfrm>
            <a:off x="7282737" y="292562"/>
            <a:ext cx="2241937" cy="369332"/>
          </a:xfrm>
          <a:prstGeom prst="rect">
            <a:avLst/>
          </a:prstGeom>
          <a:noFill/>
        </p:spPr>
        <p:txBody>
          <a:bodyPr wrap="square" rtlCol="0">
            <a:spAutoFit/>
          </a:bodyPr>
          <a:lstStyle/>
          <a:p>
            <a:r>
              <a:rPr lang="en-US" b="1" dirty="0"/>
              <a:t>Internal Processing</a:t>
            </a:r>
          </a:p>
        </p:txBody>
      </p:sp>
      <p:sp>
        <p:nvSpPr>
          <p:cNvPr id="33" name="Arrow: Right 32">
            <a:extLst>
              <a:ext uri="{FF2B5EF4-FFF2-40B4-BE49-F238E27FC236}">
                <a16:creationId xmlns:a16="http://schemas.microsoft.com/office/drawing/2014/main" id="{A5FAF8C4-6A00-4211-AEFB-4AEF30568E71}"/>
              </a:ext>
            </a:extLst>
          </p:cNvPr>
          <p:cNvSpPr/>
          <p:nvPr/>
        </p:nvSpPr>
        <p:spPr>
          <a:xfrm>
            <a:off x="5741321" y="2417773"/>
            <a:ext cx="1322140" cy="766861"/>
          </a:xfrm>
          <a:prstGeom prst="rightArrow">
            <a:avLst/>
          </a:prstGeom>
          <a:solidFill>
            <a:schemeClr val="bg1"/>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36" name="Arrow: Right 35">
            <a:extLst>
              <a:ext uri="{FF2B5EF4-FFF2-40B4-BE49-F238E27FC236}">
                <a16:creationId xmlns:a16="http://schemas.microsoft.com/office/drawing/2014/main" id="{F66CCFBB-6AC4-4F46-980A-6162E2553F0B}"/>
              </a:ext>
            </a:extLst>
          </p:cNvPr>
          <p:cNvSpPr/>
          <p:nvPr/>
        </p:nvSpPr>
        <p:spPr>
          <a:xfrm flipH="1">
            <a:off x="5707714" y="965844"/>
            <a:ext cx="1322141"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Code</a:t>
            </a:r>
          </a:p>
        </p:txBody>
      </p:sp>
      <p:grpSp>
        <p:nvGrpSpPr>
          <p:cNvPr id="37" name="Group 36">
            <a:extLst>
              <a:ext uri="{FF2B5EF4-FFF2-40B4-BE49-F238E27FC236}">
                <a16:creationId xmlns:a16="http://schemas.microsoft.com/office/drawing/2014/main" id="{491C8A55-4585-4913-927F-A151E30A77DD}"/>
              </a:ext>
            </a:extLst>
          </p:cNvPr>
          <p:cNvGrpSpPr/>
          <p:nvPr/>
        </p:nvGrpSpPr>
        <p:grpSpPr>
          <a:xfrm>
            <a:off x="7289675" y="744795"/>
            <a:ext cx="955966" cy="955966"/>
            <a:chOff x="7438957" y="3904600"/>
            <a:chExt cx="955966" cy="955966"/>
          </a:xfrm>
        </p:grpSpPr>
        <p:pic>
          <p:nvPicPr>
            <p:cNvPr id="38" name="Graphic 37" descr="Web design">
              <a:extLst>
                <a:ext uri="{FF2B5EF4-FFF2-40B4-BE49-F238E27FC236}">
                  <a16:creationId xmlns:a16="http://schemas.microsoft.com/office/drawing/2014/main" id="{5837725C-B0F2-4ED8-AA03-30AC1D4959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45135" y="4113970"/>
              <a:ext cx="410191" cy="410191"/>
            </a:xfrm>
            <a:prstGeom prst="rect">
              <a:avLst/>
            </a:prstGeom>
          </p:spPr>
        </p:pic>
        <p:pic>
          <p:nvPicPr>
            <p:cNvPr id="39" name="Graphic 38" descr="Computer">
              <a:extLst>
                <a:ext uri="{FF2B5EF4-FFF2-40B4-BE49-F238E27FC236}">
                  <a16:creationId xmlns:a16="http://schemas.microsoft.com/office/drawing/2014/main" id="{0C1E06DF-8FF4-4529-8CC1-DD4576D2F4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38957" y="3904600"/>
              <a:ext cx="955966" cy="955966"/>
            </a:xfrm>
            <a:prstGeom prst="rect">
              <a:avLst/>
            </a:prstGeom>
          </p:spPr>
        </p:pic>
      </p:grpSp>
      <p:grpSp>
        <p:nvGrpSpPr>
          <p:cNvPr id="40" name="Group 39">
            <a:extLst>
              <a:ext uri="{FF2B5EF4-FFF2-40B4-BE49-F238E27FC236}">
                <a16:creationId xmlns:a16="http://schemas.microsoft.com/office/drawing/2014/main" id="{A9153610-6311-4CBF-831C-9B14664495EC}"/>
              </a:ext>
            </a:extLst>
          </p:cNvPr>
          <p:cNvGrpSpPr/>
          <p:nvPr/>
        </p:nvGrpSpPr>
        <p:grpSpPr>
          <a:xfrm>
            <a:off x="8309518" y="744795"/>
            <a:ext cx="955966" cy="955966"/>
            <a:chOff x="8615305" y="4170310"/>
            <a:chExt cx="955966" cy="955966"/>
          </a:xfrm>
        </p:grpSpPr>
        <p:pic>
          <p:nvPicPr>
            <p:cNvPr id="41" name="Graphic 40" descr="Database">
              <a:extLst>
                <a:ext uri="{FF2B5EF4-FFF2-40B4-BE49-F238E27FC236}">
                  <a16:creationId xmlns:a16="http://schemas.microsoft.com/office/drawing/2014/main" id="{4247646F-2342-43B5-A89A-0730DEB306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42" name="Graphic 41" descr="Computer">
              <a:extLst>
                <a:ext uri="{FF2B5EF4-FFF2-40B4-BE49-F238E27FC236}">
                  <a16:creationId xmlns:a16="http://schemas.microsoft.com/office/drawing/2014/main" id="{70B4ABA8-127D-41A3-BF0E-115744FBA8D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sp>
        <p:nvSpPr>
          <p:cNvPr id="43" name="TextBox 42">
            <a:extLst>
              <a:ext uri="{FF2B5EF4-FFF2-40B4-BE49-F238E27FC236}">
                <a16:creationId xmlns:a16="http://schemas.microsoft.com/office/drawing/2014/main" id="{B9CD8E73-6EA5-49D5-9605-F469E1F659F3}"/>
              </a:ext>
            </a:extLst>
          </p:cNvPr>
          <p:cNvSpPr txBox="1"/>
          <p:nvPr/>
        </p:nvSpPr>
        <p:spPr>
          <a:xfrm>
            <a:off x="7302862" y="1475562"/>
            <a:ext cx="1973657" cy="369332"/>
          </a:xfrm>
          <a:prstGeom prst="rect">
            <a:avLst/>
          </a:prstGeom>
          <a:noFill/>
        </p:spPr>
        <p:txBody>
          <a:bodyPr wrap="square" rtlCol="0">
            <a:spAutoFit/>
          </a:bodyPr>
          <a:lstStyle/>
          <a:p>
            <a:pPr algn="ctr"/>
            <a:r>
              <a:rPr lang="en-US" dirty="0"/>
              <a:t>Test</a:t>
            </a:r>
          </a:p>
        </p:txBody>
      </p:sp>
      <p:cxnSp>
        <p:nvCxnSpPr>
          <p:cNvPr id="44" name="Straight Connector 43">
            <a:extLst>
              <a:ext uri="{FF2B5EF4-FFF2-40B4-BE49-F238E27FC236}">
                <a16:creationId xmlns:a16="http://schemas.microsoft.com/office/drawing/2014/main" id="{0CE0348D-0B6D-49CA-BB44-9EDB0B5B9137}"/>
              </a:ext>
            </a:extLst>
          </p:cNvPr>
          <p:cNvCxnSpPr/>
          <p:nvPr/>
        </p:nvCxnSpPr>
        <p:spPr>
          <a:xfrm>
            <a:off x="9554770" y="188570"/>
            <a:ext cx="0" cy="4231465"/>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45" name="Graphic 44" descr="Computer">
            <a:extLst>
              <a:ext uri="{FF2B5EF4-FFF2-40B4-BE49-F238E27FC236}">
                <a16:creationId xmlns:a16="http://schemas.microsoft.com/office/drawing/2014/main" id="{DFA337DA-D79C-479D-A29D-0941556B59E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61676" y="2626276"/>
            <a:ext cx="955966" cy="955966"/>
          </a:xfrm>
          <a:prstGeom prst="rect">
            <a:avLst/>
          </a:prstGeom>
        </p:spPr>
      </p:pic>
      <p:grpSp>
        <p:nvGrpSpPr>
          <p:cNvPr id="46" name="Group 45">
            <a:extLst>
              <a:ext uri="{FF2B5EF4-FFF2-40B4-BE49-F238E27FC236}">
                <a16:creationId xmlns:a16="http://schemas.microsoft.com/office/drawing/2014/main" id="{694745DF-819A-4070-BF36-54233B045636}"/>
              </a:ext>
            </a:extLst>
          </p:cNvPr>
          <p:cNvGrpSpPr/>
          <p:nvPr/>
        </p:nvGrpSpPr>
        <p:grpSpPr>
          <a:xfrm>
            <a:off x="10918327" y="2626276"/>
            <a:ext cx="955966" cy="955966"/>
            <a:chOff x="11079791" y="3427647"/>
            <a:chExt cx="955966" cy="955966"/>
          </a:xfrm>
        </p:grpSpPr>
        <p:pic>
          <p:nvPicPr>
            <p:cNvPr id="47" name="Graphic 46" descr="Computer">
              <a:extLst>
                <a:ext uri="{FF2B5EF4-FFF2-40B4-BE49-F238E27FC236}">
                  <a16:creationId xmlns:a16="http://schemas.microsoft.com/office/drawing/2014/main" id="{3473E802-1472-4D0A-BBF2-2BE93C9D51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48" name="Graphic 47" descr="Gears">
              <a:extLst>
                <a:ext uri="{FF2B5EF4-FFF2-40B4-BE49-F238E27FC236}">
                  <a16:creationId xmlns:a16="http://schemas.microsoft.com/office/drawing/2014/main" id="{31FD6A74-AEBF-4E00-B1B5-8F68149302D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grpSp>
        <p:nvGrpSpPr>
          <p:cNvPr id="49" name="Group 48">
            <a:extLst>
              <a:ext uri="{FF2B5EF4-FFF2-40B4-BE49-F238E27FC236}">
                <a16:creationId xmlns:a16="http://schemas.microsoft.com/office/drawing/2014/main" id="{244ADB6E-D434-4372-982F-698088B9518B}"/>
              </a:ext>
            </a:extLst>
          </p:cNvPr>
          <p:cNvGrpSpPr/>
          <p:nvPr/>
        </p:nvGrpSpPr>
        <p:grpSpPr>
          <a:xfrm>
            <a:off x="9883820" y="3395260"/>
            <a:ext cx="955966" cy="955966"/>
            <a:chOff x="11079791" y="3427647"/>
            <a:chExt cx="955966" cy="955966"/>
          </a:xfrm>
        </p:grpSpPr>
        <p:pic>
          <p:nvPicPr>
            <p:cNvPr id="50" name="Graphic 49" descr="Computer">
              <a:extLst>
                <a:ext uri="{FF2B5EF4-FFF2-40B4-BE49-F238E27FC236}">
                  <a16:creationId xmlns:a16="http://schemas.microsoft.com/office/drawing/2014/main" id="{7298A807-8B0E-4EF1-83CA-2DCECEF159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51" name="Graphic 50" descr="Gears">
              <a:extLst>
                <a:ext uri="{FF2B5EF4-FFF2-40B4-BE49-F238E27FC236}">
                  <a16:creationId xmlns:a16="http://schemas.microsoft.com/office/drawing/2014/main" id="{D8245777-7FB1-48D8-A5F7-69903CFEC45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grpSp>
        <p:nvGrpSpPr>
          <p:cNvPr id="52" name="Group 51">
            <a:extLst>
              <a:ext uri="{FF2B5EF4-FFF2-40B4-BE49-F238E27FC236}">
                <a16:creationId xmlns:a16="http://schemas.microsoft.com/office/drawing/2014/main" id="{D9325C46-EBE4-40B0-81EC-512989EB4FFD}"/>
              </a:ext>
            </a:extLst>
          </p:cNvPr>
          <p:cNvGrpSpPr/>
          <p:nvPr/>
        </p:nvGrpSpPr>
        <p:grpSpPr>
          <a:xfrm>
            <a:off x="10953485" y="3402014"/>
            <a:ext cx="955966" cy="955966"/>
            <a:chOff x="11079791" y="3427647"/>
            <a:chExt cx="955966" cy="955966"/>
          </a:xfrm>
        </p:grpSpPr>
        <p:pic>
          <p:nvPicPr>
            <p:cNvPr id="53" name="Graphic 52" descr="Computer">
              <a:extLst>
                <a:ext uri="{FF2B5EF4-FFF2-40B4-BE49-F238E27FC236}">
                  <a16:creationId xmlns:a16="http://schemas.microsoft.com/office/drawing/2014/main" id="{C1CA28C6-5C80-4AEF-9BF2-3979B730E4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54" name="Graphic 53" descr="Gears">
              <a:extLst>
                <a:ext uri="{FF2B5EF4-FFF2-40B4-BE49-F238E27FC236}">
                  <a16:creationId xmlns:a16="http://schemas.microsoft.com/office/drawing/2014/main" id="{6A09CCA1-9EA7-489D-AD2D-A12E7F8B169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sp>
        <p:nvSpPr>
          <p:cNvPr id="55" name="TextBox 54">
            <a:extLst>
              <a:ext uri="{FF2B5EF4-FFF2-40B4-BE49-F238E27FC236}">
                <a16:creationId xmlns:a16="http://schemas.microsoft.com/office/drawing/2014/main" id="{B6F227F1-9B0A-4BAC-9088-58F515FF4627}"/>
              </a:ext>
            </a:extLst>
          </p:cNvPr>
          <p:cNvSpPr txBox="1"/>
          <p:nvPr/>
        </p:nvSpPr>
        <p:spPr>
          <a:xfrm>
            <a:off x="9700431" y="4165528"/>
            <a:ext cx="2393165" cy="369332"/>
          </a:xfrm>
          <a:prstGeom prst="rect">
            <a:avLst/>
          </a:prstGeom>
          <a:noFill/>
        </p:spPr>
        <p:txBody>
          <a:bodyPr wrap="square" rtlCol="0">
            <a:spAutoFit/>
          </a:bodyPr>
          <a:lstStyle/>
          <a:p>
            <a:pPr algn="ctr"/>
            <a:r>
              <a:rPr lang="en-US" dirty="0"/>
              <a:t>Internal Applications</a:t>
            </a:r>
          </a:p>
        </p:txBody>
      </p:sp>
      <p:sp>
        <p:nvSpPr>
          <p:cNvPr id="56" name="TextBox 55">
            <a:extLst>
              <a:ext uri="{FF2B5EF4-FFF2-40B4-BE49-F238E27FC236}">
                <a16:creationId xmlns:a16="http://schemas.microsoft.com/office/drawing/2014/main" id="{3FFB3D0B-7CB0-4805-ABCA-27FA1B81A241}"/>
              </a:ext>
            </a:extLst>
          </p:cNvPr>
          <p:cNvSpPr txBox="1"/>
          <p:nvPr/>
        </p:nvSpPr>
        <p:spPr>
          <a:xfrm>
            <a:off x="9584867" y="2161911"/>
            <a:ext cx="2508724" cy="646331"/>
          </a:xfrm>
          <a:prstGeom prst="rect">
            <a:avLst/>
          </a:prstGeom>
          <a:noFill/>
        </p:spPr>
        <p:txBody>
          <a:bodyPr wrap="square" rtlCol="0">
            <a:spAutoFit/>
          </a:bodyPr>
          <a:lstStyle/>
          <a:p>
            <a:pPr algn="ctr"/>
            <a:r>
              <a:rPr lang="en-US" dirty="0"/>
              <a:t>Customer Acquisition and Communication</a:t>
            </a:r>
          </a:p>
        </p:txBody>
      </p:sp>
      <p:pic>
        <p:nvPicPr>
          <p:cNvPr id="57" name="Graphic 56" descr="Cloud">
            <a:extLst>
              <a:ext uri="{FF2B5EF4-FFF2-40B4-BE49-F238E27FC236}">
                <a16:creationId xmlns:a16="http://schemas.microsoft.com/office/drawing/2014/main" id="{40E286BC-D6D7-4F99-8C7A-9FF696FFCBA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017659" y="-279319"/>
            <a:ext cx="1758707" cy="1758707"/>
          </a:xfrm>
          <a:prstGeom prst="rect">
            <a:avLst/>
          </a:prstGeom>
        </p:spPr>
      </p:pic>
      <p:sp>
        <p:nvSpPr>
          <p:cNvPr id="58" name="Arrow: Right 57">
            <a:extLst>
              <a:ext uri="{FF2B5EF4-FFF2-40B4-BE49-F238E27FC236}">
                <a16:creationId xmlns:a16="http://schemas.microsoft.com/office/drawing/2014/main" id="{32404927-D91A-4EA3-96B5-335126F22CEF}"/>
              </a:ext>
            </a:extLst>
          </p:cNvPr>
          <p:cNvSpPr/>
          <p:nvPr/>
        </p:nvSpPr>
        <p:spPr>
          <a:xfrm rot="16200000">
            <a:off x="10375932" y="1242123"/>
            <a:ext cx="1016168"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pic>
        <p:nvPicPr>
          <p:cNvPr id="59" name="Graphic 58" descr="Open folder">
            <a:extLst>
              <a:ext uri="{FF2B5EF4-FFF2-40B4-BE49-F238E27FC236}">
                <a16:creationId xmlns:a16="http://schemas.microsoft.com/office/drawing/2014/main" id="{57FE0D05-3747-411E-8F1A-6C5AAB7F0F3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033948" y="2853395"/>
            <a:ext cx="385030" cy="385030"/>
          </a:xfrm>
          <a:prstGeom prst="rect">
            <a:avLst/>
          </a:prstGeom>
        </p:spPr>
      </p:pic>
      <p:pic>
        <p:nvPicPr>
          <p:cNvPr id="61" name="Graphic 60" descr="Gears">
            <a:extLst>
              <a:ext uri="{FF2B5EF4-FFF2-40B4-BE49-F238E27FC236}">
                <a16:creationId xmlns:a16="http://schemas.microsoft.com/office/drawing/2014/main" id="{72079103-99E4-4EE4-848D-3B989E970C0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80148" y="3414405"/>
            <a:ext cx="914400" cy="914400"/>
          </a:xfrm>
          <a:prstGeom prst="rect">
            <a:avLst/>
          </a:prstGeom>
        </p:spPr>
      </p:pic>
      <p:sp>
        <p:nvSpPr>
          <p:cNvPr id="62" name="Arrow: Right 61">
            <a:extLst>
              <a:ext uri="{FF2B5EF4-FFF2-40B4-BE49-F238E27FC236}">
                <a16:creationId xmlns:a16="http://schemas.microsoft.com/office/drawing/2014/main" id="{60895EDB-DB74-4A20-8770-8F2694285D08}"/>
              </a:ext>
            </a:extLst>
          </p:cNvPr>
          <p:cNvSpPr/>
          <p:nvPr/>
        </p:nvSpPr>
        <p:spPr>
          <a:xfrm>
            <a:off x="8420793" y="3521984"/>
            <a:ext cx="1322140"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63" name="TextBox 62">
            <a:extLst>
              <a:ext uri="{FF2B5EF4-FFF2-40B4-BE49-F238E27FC236}">
                <a16:creationId xmlns:a16="http://schemas.microsoft.com/office/drawing/2014/main" id="{013EFA66-7D5F-41B4-9F49-FC394712FAB7}"/>
              </a:ext>
            </a:extLst>
          </p:cNvPr>
          <p:cNvSpPr txBox="1"/>
          <p:nvPr/>
        </p:nvSpPr>
        <p:spPr>
          <a:xfrm>
            <a:off x="7019616" y="3152577"/>
            <a:ext cx="1973657" cy="369332"/>
          </a:xfrm>
          <a:prstGeom prst="rect">
            <a:avLst/>
          </a:prstGeom>
          <a:noFill/>
        </p:spPr>
        <p:txBody>
          <a:bodyPr wrap="square" rtlCol="0">
            <a:spAutoFit/>
          </a:bodyPr>
          <a:lstStyle/>
          <a:p>
            <a:pPr algn="ctr"/>
            <a:r>
              <a:rPr lang="en-US" dirty="0"/>
              <a:t>Processing</a:t>
            </a:r>
          </a:p>
        </p:txBody>
      </p:sp>
      <p:sp>
        <p:nvSpPr>
          <p:cNvPr id="64" name="TextBox 63">
            <a:extLst>
              <a:ext uri="{FF2B5EF4-FFF2-40B4-BE49-F238E27FC236}">
                <a16:creationId xmlns:a16="http://schemas.microsoft.com/office/drawing/2014/main" id="{A811CB7A-06EA-4631-8E51-73D7DA72B866}"/>
              </a:ext>
            </a:extLst>
          </p:cNvPr>
          <p:cNvSpPr txBox="1"/>
          <p:nvPr/>
        </p:nvSpPr>
        <p:spPr>
          <a:xfrm>
            <a:off x="7286715" y="4350194"/>
            <a:ext cx="1973657" cy="646331"/>
          </a:xfrm>
          <a:prstGeom prst="rect">
            <a:avLst/>
          </a:prstGeom>
          <a:noFill/>
        </p:spPr>
        <p:txBody>
          <a:bodyPr wrap="square" rtlCol="0">
            <a:spAutoFit/>
          </a:bodyPr>
          <a:lstStyle/>
          <a:p>
            <a:r>
              <a:rPr lang="en-US" dirty="0"/>
              <a:t>-De-identification</a:t>
            </a:r>
          </a:p>
          <a:p>
            <a:r>
              <a:rPr lang="en-US" dirty="0"/>
              <a:t>-Analysis</a:t>
            </a:r>
          </a:p>
        </p:txBody>
      </p:sp>
    </p:spTree>
    <p:extLst>
      <p:ext uri="{BB962C8B-B14F-4D97-AF65-F5344CB8AC3E}">
        <p14:creationId xmlns:p14="http://schemas.microsoft.com/office/powerpoint/2010/main" val="2131241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Security Posture (1.)</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52551"/>
            <a:ext cx="764749" cy="764749"/>
          </a:xfrm>
          <a:prstGeom prst="rect">
            <a:avLst/>
          </a:prstGeom>
        </p:spPr>
      </p:pic>
      <p:sp>
        <p:nvSpPr>
          <p:cNvPr id="9" name="Rectangle 8">
            <a:extLst>
              <a:ext uri="{FF2B5EF4-FFF2-40B4-BE49-F238E27FC236}">
                <a16:creationId xmlns:a16="http://schemas.microsoft.com/office/drawing/2014/main" id="{F4EB1AAE-00E5-4E10-8745-11CB343AA13B}"/>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B49BA9C-D7BF-9E4B-925E-312ACF08BC01}"/>
              </a:ext>
            </a:extLst>
          </p:cNvPr>
          <p:cNvSpPr txBox="1"/>
          <p:nvPr/>
        </p:nvSpPr>
        <p:spPr>
          <a:xfrm>
            <a:off x="838200" y="2024108"/>
            <a:ext cx="10649505" cy="2800767"/>
          </a:xfrm>
          <a:prstGeom prst="rect">
            <a:avLst/>
          </a:prstGeom>
          <a:noFill/>
        </p:spPr>
        <p:txBody>
          <a:bodyPr wrap="square" rtlCol="0">
            <a:spAutoFit/>
          </a:bodyPr>
          <a:lstStyle/>
          <a:p>
            <a:pPr algn="just"/>
            <a:r>
              <a:rPr lang="en-US" sz="2200" dirty="0" err="1"/>
              <a:t>SwiftTech’s</a:t>
            </a:r>
            <a:r>
              <a:rPr lang="en-US" sz="2200" dirty="0"/>
              <a:t> risk posture is Risk Neutral as a company as specified in their document that they are not afraid of innovation and fail fast. There are also good practices that are followed to avoid any security risks, like placing firewall between the servers, application development, testing and the internet. </a:t>
            </a:r>
            <a:r>
              <a:rPr lang="en-US" sz="2200" dirty="0" err="1"/>
              <a:t>SwiftTech</a:t>
            </a:r>
            <a:r>
              <a:rPr lang="en-US" sz="2200" dirty="0"/>
              <a:t> is taking many steps is overcoming the challenges, changing their policies to avoid unnecessary risks. These changes are made due to the requests of the clients, there is no assurance that these changes will be made if the clients do not make any requests and continue with the given features.  </a:t>
            </a:r>
          </a:p>
          <a:p>
            <a:pPr algn="just"/>
            <a:endParaRPr lang="en-US" sz="2200" dirty="0"/>
          </a:p>
        </p:txBody>
      </p:sp>
    </p:spTree>
    <p:extLst>
      <p:ext uri="{BB962C8B-B14F-4D97-AF65-F5344CB8AC3E}">
        <p14:creationId xmlns:p14="http://schemas.microsoft.com/office/powerpoint/2010/main" val="1656496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a:xfrm>
            <a:off x="569650" y="24291"/>
            <a:ext cx="10515600" cy="1325563"/>
          </a:xfrm>
        </p:spPr>
        <p:txBody>
          <a:bodyPr/>
          <a:lstStyle/>
          <a:p>
            <a:r>
              <a:rPr lang="en-US" dirty="0"/>
              <a:t>Relevant Frameworks (2.)</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52551"/>
            <a:ext cx="764749" cy="764749"/>
          </a:xfrm>
          <a:prstGeom prst="rect">
            <a:avLst/>
          </a:prstGeom>
        </p:spPr>
      </p:pic>
      <p:sp>
        <p:nvSpPr>
          <p:cNvPr id="7" name="Rectangle 6">
            <a:extLst>
              <a:ext uri="{FF2B5EF4-FFF2-40B4-BE49-F238E27FC236}">
                <a16:creationId xmlns:a16="http://schemas.microsoft.com/office/drawing/2014/main" id="{A845568B-D2BF-4F9B-95AA-4A05C6448F7C}"/>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0B70CB4-3B93-3041-9487-B69DFD9B5193}"/>
              </a:ext>
            </a:extLst>
          </p:cNvPr>
          <p:cNvSpPr txBox="1"/>
          <p:nvPr/>
        </p:nvSpPr>
        <p:spPr>
          <a:xfrm>
            <a:off x="392098" y="994172"/>
            <a:ext cx="11230252" cy="5847755"/>
          </a:xfrm>
          <a:prstGeom prst="rect">
            <a:avLst/>
          </a:prstGeom>
          <a:noFill/>
        </p:spPr>
        <p:txBody>
          <a:bodyPr wrap="square" rtlCol="0">
            <a:spAutoFit/>
          </a:bodyPr>
          <a:lstStyle/>
          <a:p>
            <a:pPr algn="just"/>
            <a:r>
              <a:rPr lang="en-US" sz="1700" dirty="0"/>
              <a:t>Swift tech must follow:</a:t>
            </a:r>
          </a:p>
          <a:p>
            <a:pPr marL="342900" indent="-342900" algn="just">
              <a:buFontTx/>
              <a:buAutoNum type="arabicPeriod"/>
            </a:pPr>
            <a:r>
              <a:rPr lang="en-US" sz="1700" dirty="0"/>
              <a:t>NIST security framework</a:t>
            </a:r>
          </a:p>
          <a:p>
            <a:pPr marL="342900" indent="-342900" algn="just">
              <a:buFontTx/>
              <a:buAutoNum type="arabicPeriod"/>
            </a:pPr>
            <a:r>
              <a:rPr lang="en-US" sz="1700" dirty="0"/>
              <a:t>Risk management.</a:t>
            </a:r>
          </a:p>
          <a:p>
            <a:pPr marL="342900" indent="-342900" algn="just">
              <a:buAutoNum type="arabicPeriod"/>
            </a:pPr>
            <a:r>
              <a:rPr lang="en-US" sz="1700" dirty="0"/>
              <a:t>Vendor risk management </a:t>
            </a:r>
          </a:p>
          <a:p>
            <a:pPr marL="342900" indent="-342900" algn="just">
              <a:buAutoNum type="arabicPeriod"/>
            </a:pPr>
            <a:r>
              <a:rPr lang="en-US" sz="1700" dirty="0"/>
              <a:t>Operational risk management </a:t>
            </a:r>
          </a:p>
          <a:p>
            <a:pPr marL="342900" indent="-342900" algn="just">
              <a:buAutoNum type="arabicPeriod"/>
            </a:pPr>
            <a:r>
              <a:rPr lang="en-US" sz="1700" dirty="0"/>
              <a:t>End User Management</a:t>
            </a:r>
          </a:p>
          <a:p>
            <a:pPr algn="just"/>
            <a:r>
              <a:rPr lang="en-US" sz="1700" dirty="0"/>
              <a:t>	I chose the following as they help maintain the consistency on monitoring the risks. NIST security framework provides steps to follow in order to maintain the consistency. It is a standard that is widely used in most of the companies and is one of the most precise and clear frameworks. Risk management helps in monitoring and identifying high-impact risks, improve decision making and reduce response time. This is done using risk apps, risk registers and conducting risk assessments. By conducting proper risk assessments on vendors and creating automated issue generator and using a chat application can resolve vendor problems and in case of a risk the ability to handle it increases on both sides. This can be gained using the Vendor risk management. HIPAA &amp; </a:t>
            </a:r>
            <a:r>
              <a:rPr lang="en-IN" sz="1700" dirty="0"/>
              <a:t>SOC 2 should be used. SOC 2 is an auditing procedure that ensures your service providers securely manage your data to protect the interests of your organization and the privacy of its clients. The HIPAA Security Rule specifically focuses on the safeguarding of electronic protected health information. This might come </a:t>
            </a:r>
            <a:r>
              <a:rPr lang="en-IN" sz="1700" dirty="0" err="1"/>
              <a:t>usefull</a:t>
            </a:r>
            <a:r>
              <a:rPr lang="en-IN" sz="1700" dirty="0"/>
              <a:t> as </a:t>
            </a:r>
            <a:r>
              <a:rPr lang="en-US" sz="1700" dirty="0"/>
              <a:t>a large healthcare system in the state of Minnesota has asked </a:t>
            </a:r>
            <a:r>
              <a:rPr lang="en-US" sz="1700" dirty="0" err="1"/>
              <a:t>SwiftTech</a:t>
            </a:r>
            <a:r>
              <a:rPr lang="en-US" sz="1700" dirty="0"/>
              <a:t> to participate in a Request for Proposal (RFP) process for new project management software.</a:t>
            </a:r>
            <a:r>
              <a:rPr lang="en-IN" sz="1700" dirty="0"/>
              <a:t> </a:t>
            </a:r>
            <a:r>
              <a:rPr lang="en-US" sz="1700" dirty="0"/>
              <a:t> Passwords must follow the policy of being changed every 90days and they must be at least 8 character long. MFA must be added in order to increase the security. Each Tier and servers must be decoupled which will erase the risk of both being exploited if one of then is exploited. All unpatched servers must be patched and up to date. Before sending code into production it must be scanned and tested. So I would recommend these frameworks.</a:t>
            </a:r>
          </a:p>
          <a:p>
            <a:pPr algn="just"/>
            <a:endParaRPr lang="en-US" sz="1700" dirty="0"/>
          </a:p>
        </p:txBody>
      </p:sp>
    </p:spTree>
    <p:extLst>
      <p:ext uri="{BB962C8B-B14F-4D97-AF65-F5344CB8AC3E}">
        <p14:creationId xmlns:p14="http://schemas.microsoft.com/office/powerpoint/2010/main" val="69237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Audit Against Frameworks (3.)</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132573"/>
            <a:ext cx="764749" cy="764749"/>
          </a:xfrm>
          <a:prstGeom prst="rect">
            <a:avLst/>
          </a:prstGeom>
        </p:spPr>
      </p:pic>
      <p:sp>
        <p:nvSpPr>
          <p:cNvPr id="7" name="Rectangle 6">
            <a:extLst>
              <a:ext uri="{FF2B5EF4-FFF2-40B4-BE49-F238E27FC236}">
                <a16:creationId xmlns:a16="http://schemas.microsoft.com/office/drawing/2014/main" id="{4292264A-CEBB-4B03-A35B-CAFC8C7E7636}"/>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29F4462-3770-6D45-9DFE-A7BBF45E2F26}"/>
              </a:ext>
            </a:extLst>
          </p:cNvPr>
          <p:cNvSpPr txBox="1"/>
          <p:nvPr/>
        </p:nvSpPr>
        <p:spPr>
          <a:xfrm>
            <a:off x="505691" y="1249071"/>
            <a:ext cx="11114843" cy="6063198"/>
          </a:xfrm>
          <a:prstGeom prst="rect">
            <a:avLst/>
          </a:prstGeom>
          <a:noFill/>
        </p:spPr>
        <p:txBody>
          <a:bodyPr wrap="square" rtlCol="0">
            <a:spAutoFit/>
          </a:bodyPr>
          <a:lstStyle/>
          <a:p>
            <a:pPr marL="285750" indent="-285750" algn="just">
              <a:buFont typeface="Arial" panose="020B0604020202020204" pitchFamily="34" charset="0"/>
              <a:buChar char="•"/>
            </a:pPr>
            <a:r>
              <a:rPr lang="en-US" sz="2200" dirty="0"/>
              <a:t>According to </a:t>
            </a:r>
            <a:r>
              <a:rPr lang="en-US" sz="2200" dirty="0" err="1"/>
              <a:t>Firehawk</a:t>
            </a:r>
            <a:r>
              <a:rPr lang="en-US" sz="2200" dirty="0"/>
              <a:t> report, the VPC3 file storage supports only AES-128 encryption. This needs to be changed as the Information Security Addendum specifies that the vendor must use data encryption like AES-256 or stronger. AES-256 is often preferred as it makes deciphering the content.</a:t>
            </a:r>
          </a:p>
          <a:p>
            <a:pPr marL="285750" indent="-285750" algn="just">
              <a:buFont typeface="Arial" panose="020B0604020202020204" pitchFamily="34" charset="0"/>
              <a:buChar char="•"/>
            </a:pPr>
            <a:r>
              <a:rPr lang="en-US" sz="2200" dirty="0"/>
              <a:t>NIST framework determines a step which states protect. MFA is one of the ways to protect the system. It is a layer of protect that needs to be added.</a:t>
            </a:r>
          </a:p>
          <a:p>
            <a:pPr marL="285750" indent="-285750" algn="just">
              <a:buFont typeface="Arial" panose="020B0604020202020204" pitchFamily="34" charset="0"/>
              <a:buChar char="•"/>
            </a:pPr>
            <a:r>
              <a:rPr lang="en-US" sz="2200" dirty="0"/>
              <a:t>Passwords must contain at least a minimum of 8 characters. It makes it difficult to crack passwords if they are at least 8 characters long.</a:t>
            </a:r>
          </a:p>
          <a:p>
            <a:pPr marL="285750" indent="-285750" algn="just">
              <a:buFont typeface="Arial" panose="020B0604020202020204" pitchFamily="34" charset="0"/>
              <a:buChar char="•"/>
            </a:pPr>
            <a:r>
              <a:rPr lang="en-US" sz="2200" dirty="0"/>
              <a:t>Application development Tiers and Business Application Servers need to be decoupled. </a:t>
            </a:r>
          </a:p>
          <a:p>
            <a:pPr marL="285750" indent="-285750" algn="just">
              <a:buFont typeface="Arial" panose="020B0604020202020204" pitchFamily="34" charset="0"/>
              <a:buChar char="•"/>
            </a:pPr>
            <a:r>
              <a:rPr lang="en-US" sz="2200" dirty="0"/>
              <a:t>Unpatched servers are easily vulnerable. All the servers need to be patched and up to date.</a:t>
            </a:r>
          </a:p>
          <a:p>
            <a:pPr marL="285750" indent="-285750" algn="just">
              <a:buFont typeface="Arial" panose="020B0604020202020204" pitchFamily="34" charset="0"/>
              <a:buChar char="•"/>
            </a:pPr>
            <a:r>
              <a:rPr lang="en-US" sz="2200" dirty="0"/>
              <a:t>Application code must be tested and scanned before being sent to production. </a:t>
            </a:r>
          </a:p>
          <a:p>
            <a:pPr marL="285750" indent="-285750" algn="just">
              <a:buFont typeface="Arial" panose="020B0604020202020204" pitchFamily="34" charset="0"/>
              <a:buChar char="•"/>
            </a:pPr>
            <a:r>
              <a:rPr lang="en-US" sz="2200" dirty="0"/>
              <a:t>Databases must be encrypted to maintain the privacy and confidentiality of the data. If they are not encrypted, then they can get into wrong hands.</a:t>
            </a:r>
          </a:p>
          <a:p>
            <a:pPr marL="285750" indent="-285750" algn="just">
              <a:buFont typeface="Arial" panose="020B0604020202020204" pitchFamily="34" charset="0"/>
              <a:buChar char="•"/>
            </a:pPr>
            <a:r>
              <a:rPr lang="en-US" sz="2200" dirty="0"/>
              <a:t>Passwords need to be changed every 90 days.</a:t>
            </a:r>
          </a:p>
          <a:p>
            <a:pPr marL="285750" indent="-285750" algn="just">
              <a:buFont typeface="Arial" panose="020B0604020202020204" pitchFamily="34" charset="0"/>
              <a:buChar char="•"/>
            </a:pPr>
            <a:r>
              <a:rPr lang="en-US" sz="2200" dirty="0"/>
              <a:t>Use of TLS V1.1 is not recommended, instead TLS 1.2 can be used.</a:t>
            </a:r>
          </a:p>
          <a:p>
            <a:pPr marL="285750" indent="-285750" algn="just">
              <a:buFont typeface="Arial" panose="020B0604020202020204" pitchFamily="34" charset="0"/>
              <a:buChar char="•"/>
            </a:pPr>
            <a:endParaRPr lang="en-US" sz="2200" dirty="0"/>
          </a:p>
          <a:p>
            <a:pPr marL="285750" indent="-285750" algn="just">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64727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Governance Mechanisms for End-User Management Controls (6.)</a:t>
            </a:r>
          </a:p>
        </p:txBody>
      </p:sp>
      <p:sp>
        <p:nvSpPr>
          <p:cNvPr id="5" name="Title 1">
            <a:extLst>
              <a:ext uri="{FF2B5EF4-FFF2-40B4-BE49-F238E27FC236}">
                <a16:creationId xmlns:a16="http://schemas.microsoft.com/office/drawing/2014/main" id="{4F8DEDB7-4B11-4F63-A1A7-AC6CA25B097A}"/>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6" name="Graphic 5" descr="Rabbit">
            <a:extLst>
              <a:ext uri="{FF2B5EF4-FFF2-40B4-BE49-F238E27FC236}">
                <a16:creationId xmlns:a16="http://schemas.microsoft.com/office/drawing/2014/main" id="{351C62C8-4686-433C-8B81-A0C795024F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132573"/>
            <a:ext cx="764749" cy="764749"/>
          </a:xfrm>
          <a:prstGeom prst="rect">
            <a:avLst/>
          </a:prstGeom>
        </p:spPr>
      </p:pic>
      <p:sp>
        <p:nvSpPr>
          <p:cNvPr id="3" name="Rectangle 2">
            <a:extLst>
              <a:ext uri="{FF2B5EF4-FFF2-40B4-BE49-F238E27FC236}">
                <a16:creationId xmlns:a16="http://schemas.microsoft.com/office/drawing/2014/main" id="{4531930C-8DF5-49B9-BC9B-2C2E769E1E78}"/>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67B64B5-70D5-5547-8BFC-10A243D31D4E}"/>
              </a:ext>
            </a:extLst>
          </p:cNvPr>
          <p:cNvSpPr txBox="1"/>
          <p:nvPr/>
        </p:nvSpPr>
        <p:spPr>
          <a:xfrm>
            <a:off x="783021" y="2305615"/>
            <a:ext cx="10625958" cy="1569660"/>
          </a:xfrm>
          <a:prstGeom prst="rect">
            <a:avLst/>
          </a:prstGeom>
          <a:noFill/>
        </p:spPr>
        <p:txBody>
          <a:bodyPr wrap="square" rtlCol="0">
            <a:spAutoFit/>
          </a:bodyPr>
          <a:lstStyle/>
          <a:p>
            <a:r>
              <a:rPr lang="en-US" sz="2400" dirty="0"/>
              <a:t>1.Password Length – Make sure that all the passwords are at least 8 characters long.</a:t>
            </a:r>
          </a:p>
          <a:p>
            <a:r>
              <a:rPr lang="en-US" sz="2400" dirty="0"/>
              <a:t>2. MFA – Establish Multi Factor Authentication to login</a:t>
            </a:r>
          </a:p>
          <a:p>
            <a:r>
              <a:rPr lang="en-US" sz="2400" dirty="0"/>
              <a:t>3. Limit the login attempts – Reduce the number of login attempts as it will reduce the risk pf brute force attack.</a:t>
            </a:r>
          </a:p>
        </p:txBody>
      </p:sp>
    </p:spTree>
    <p:extLst>
      <p:ext uri="{BB962C8B-B14F-4D97-AF65-F5344CB8AC3E}">
        <p14:creationId xmlns:p14="http://schemas.microsoft.com/office/powerpoint/2010/main" val="3958957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3979</TotalTime>
  <Words>1031</Words>
  <Application>Microsoft Macintosh PowerPoint</Application>
  <PresentationFormat>Widescreen</PresentationFormat>
  <Paragraphs>118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Eras Bold ITC</vt:lpstr>
      <vt:lpstr>Helvetica Neue Medium</vt:lpstr>
      <vt:lpstr>Office Theme</vt:lpstr>
      <vt:lpstr>PowerPoint Presentation</vt:lpstr>
      <vt:lpstr>PowerPoint Presentation</vt:lpstr>
      <vt:lpstr>SwiftTech</vt:lpstr>
      <vt:lpstr>PowerPoint Presentation</vt:lpstr>
      <vt:lpstr>PowerPoint Presentation</vt:lpstr>
      <vt:lpstr>Security Posture (1.)</vt:lpstr>
      <vt:lpstr>Relevant Frameworks (2.)</vt:lpstr>
      <vt:lpstr>Audit Against Frameworks (3.)</vt:lpstr>
      <vt:lpstr>Governance Mechanisms for End-User Management Controls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SwiftTech</dc:title>
  <dc:creator>Christopher Pike</dc:creator>
  <cp:lastModifiedBy>Microsoft Office User</cp:lastModifiedBy>
  <cp:revision>34</cp:revision>
  <dcterms:created xsi:type="dcterms:W3CDTF">2020-04-13T05:32:58Z</dcterms:created>
  <dcterms:modified xsi:type="dcterms:W3CDTF">2022-03-09T19:25:00Z</dcterms:modified>
</cp:coreProperties>
</file>