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Gill Sans" panose="020B0502020104020203" pitchFamily="34" charset="-79"/>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zGTgOWWw0CI8Q0XxOedrJhF9m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7AC827-4151-4DB3-8C7F-1B4AC0BAEE73}">
  <a:tblStyle styleId="{7B7AC827-4151-4DB3-8C7F-1B4AC0BAEE73}"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0F7"/>
          </a:solidFill>
        </a:fill>
      </a:tcStyle>
    </a:wholeTbl>
    <a:band1H>
      <a:tcTxStyle/>
      <a:tcStyle>
        <a:tcBdr/>
        <a:fill>
          <a:solidFill>
            <a:srgbClr val="CDDFEF"/>
          </a:solidFill>
        </a:fill>
      </a:tcStyle>
    </a:band1H>
    <a:band2H>
      <a:tcTxStyle/>
      <a:tcStyle>
        <a:tcBdr/>
      </a:tcStyle>
    </a:band2H>
    <a:band1V>
      <a:tcTxStyle/>
      <a:tcStyle>
        <a:tcBdr/>
        <a:fill>
          <a:solidFill>
            <a:srgbClr val="CDDFE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7" name="Google Shape;1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Gill Sans"/>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5" name="Google Shape;8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6" name="Google Shape;8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2" name="Google Shape;92;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2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0" name="Google Shape;40;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3" name="Google Shape;53;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1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FEFEFE"/>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FEFEFE"/>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FEFEFE"/>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9pPr>
          </a:lstStyle>
          <a:p>
            <a:endParaRPr/>
          </a:p>
        </p:txBody>
      </p:sp>
      <p:sp>
        <p:nvSpPr>
          <p:cNvPr id="8" name="Google Shape;8;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Gill Sans"/>
                <a:ea typeface="Gill Sans"/>
                <a:cs typeface="Gill Sans"/>
                <a:sym typeface="Gill Sans"/>
              </a:defRPr>
            </a:lvl1pPr>
            <a:lvl2pPr marL="0" marR="0" lvl="1" indent="0" algn="r" rtl="0">
              <a:spcBef>
                <a:spcPts val="0"/>
              </a:spcBef>
              <a:buNone/>
              <a:defRPr sz="900" b="0" i="0" u="none" strike="noStrike" cap="none">
                <a:solidFill>
                  <a:srgbClr val="FEFEFE"/>
                </a:solidFill>
                <a:latin typeface="Gill Sans"/>
                <a:ea typeface="Gill Sans"/>
                <a:cs typeface="Gill Sans"/>
                <a:sym typeface="Gill Sans"/>
              </a:defRPr>
            </a:lvl2pPr>
            <a:lvl3pPr marL="0" marR="0" lvl="2" indent="0" algn="r" rtl="0">
              <a:spcBef>
                <a:spcPts val="0"/>
              </a:spcBef>
              <a:buNone/>
              <a:defRPr sz="900" b="0" i="0" u="none" strike="noStrike" cap="none">
                <a:solidFill>
                  <a:srgbClr val="FEFEFE"/>
                </a:solidFill>
                <a:latin typeface="Gill Sans"/>
                <a:ea typeface="Gill Sans"/>
                <a:cs typeface="Gill Sans"/>
                <a:sym typeface="Gill Sans"/>
              </a:defRPr>
            </a:lvl3pPr>
            <a:lvl4pPr marL="0" marR="0" lvl="3" indent="0" algn="r" rtl="0">
              <a:spcBef>
                <a:spcPts val="0"/>
              </a:spcBef>
              <a:buNone/>
              <a:defRPr sz="900" b="0" i="0" u="none" strike="noStrike" cap="none">
                <a:solidFill>
                  <a:srgbClr val="FEFEFE"/>
                </a:solidFill>
                <a:latin typeface="Gill Sans"/>
                <a:ea typeface="Gill Sans"/>
                <a:cs typeface="Gill Sans"/>
                <a:sym typeface="Gill Sans"/>
              </a:defRPr>
            </a:lvl4pPr>
            <a:lvl5pPr marL="0" marR="0" lvl="4" indent="0" algn="r" rtl="0">
              <a:spcBef>
                <a:spcPts val="0"/>
              </a:spcBef>
              <a:buNone/>
              <a:defRPr sz="900" b="0" i="0" u="none" strike="noStrike" cap="none">
                <a:solidFill>
                  <a:srgbClr val="FEFEFE"/>
                </a:solidFill>
                <a:latin typeface="Gill Sans"/>
                <a:ea typeface="Gill Sans"/>
                <a:cs typeface="Gill Sans"/>
                <a:sym typeface="Gill Sans"/>
              </a:defRPr>
            </a:lvl5pPr>
            <a:lvl6pPr marL="0" marR="0" lvl="5" indent="0" algn="r" rtl="0">
              <a:spcBef>
                <a:spcPts val="0"/>
              </a:spcBef>
              <a:buNone/>
              <a:defRPr sz="900" b="0" i="0" u="none" strike="noStrike" cap="none">
                <a:solidFill>
                  <a:srgbClr val="FEFEFE"/>
                </a:solidFill>
                <a:latin typeface="Gill Sans"/>
                <a:ea typeface="Gill Sans"/>
                <a:cs typeface="Gill Sans"/>
                <a:sym typeface="Gill Sans"/>
              </a:defRPr>
            </a:lvl6pPr>
            <a:lvl7pPr marL="0" marR="0" lvl="6" indent="0" algn="r" rtl="0">
              <a:spcBef>
                <a:spcPts val="0"/>
              </a:spcBef>
              <a:buNone/>
              <a:defRPr sz="900" b="0" i="0" u="none" strike="noStrike" cap="none">
                <a:solidFill>
                  <a:srgbClr val="FEFEFE"/>
                </a:solidFill>
                <a:latin typeface="Gill Sans"/>
                <a:ea typeface="Gill Sans"/>
                <a:cs typeface="Gill Sans"/>
                <a:sym typeface="Gill Sans"/>
              </a:defRPr>
            </a:lvl7pPr>
            <a:lvl8pPr marL="0" marR="0" lvl="7" indent="0" algn="r" rtl="0">
              <a:spcBef>
                <a:spcPts val="0"/>
              </a:spcBef>
              <a:buNone/>
              <a:defRPr sz="900" b="0" i="0" u="none" strike="noStrike" cap="none">
                <a:solidFill>
                  <a:srgbClr val="FEFEFE"/>
                </a:solidFill>
                <a:latin typeface="Gill Sans"/>
                <a:ea typeface="Gill Sans"/>
                <a:cs typeface="Gill Sans"/>
                <a:sym typeface="Gill Sans"/>
              </a:defRPr>
            </a:lvl8pPr>
            <a:lvl9pPr marL="0" marR="0" lvl="8" indent="0" algn="r" rtl="0">
              <a:spcBef>
                <a:spcPts val="0"/>
              </a:spcBef>
              <a:buNone/>
              <a:defRPr sz="900" b="0" i="0" u="none" strike="noStrike" cap="none">
                <a:solidFill>
                  <a:srgbClr val="FEFEF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23" name="Google Shape;23;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4" name="Google Shape;24;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5" name="Google Shape;25;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a:solidFill>
                  <a:srgbClr val="FFFFFF"/>
                </a:solidFill>
                <a:latin typeface="Gill Sans"/>
                <a:ea typeface="Gill Sans"/>
                <a:cs typeface="Gill Sans"/>
                <a:sym typeface="Gill Sans"/>
              </a:rPr>
              <a:t>FINAL PROJECT </a:t>
            </a:r>
            <a:endParaRPr/>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0" y="10633"/>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a:solidFill>
                  <a:srgbClr val="FFFEFF"/>
                </a:solidFill>
                <a:latin typeface="Gill Sans"/>
                <a:ea typeface="Gill Sans"/>
                <a:cs typeface="Gill Sans"/>
                <a:sym typeface="Gill Sans"/>
              </a:rPr>
              <a:t>THREAT SUMMARY</a:t>
            </a:r>
            <a:endParaRPr/>
          </a:p>
        </p:txBody>
      </p:sp>
      <p:sp>
        <p:nvSpPr>
          <p:cNvPr id="129" name="Google Shape;129;p2"/>
          <p:cNvSpPr txBox="1">
            <a:spLocks noGrp="1"/>
          </p:cNvSpPr>
          <p:nvPr>
            <p:ph type="body" idx="1"/>
          </p:nvPr>
        </p:nvSpPr>
        <p:spPr>
          <a:xfrm>
            <a:off x="4346713" y="715617"/>
            <a:ext cx="7398753" cy="5288943"/>
          </a:xfrm>
          <a:prstGeom prst="rect">
            <a:avLst/>
          </a:prstGeom>
          <a:noFill/>
          <a:ln>
            <a:noFill/>
          </a:ln>
        </p:spPr>
        <p:txBody>
          <a:bodyPr spcFirstLastPara="1" wrap="square" lIns="91425" tIns="45700" rIns="91425" bIns="45700" anchor="ctr" anchorCtr="0">
            <a:normAutofit fontScale="92500" lnSpcReduction="10000"/>
          </a:bodyPr>
          <a:lstStyle/>
          <a:p>
            <a:pPr marL="0" indent="-93472">
              <a:spcBef>
                <a:spcPts val="0"/>
              </a:spcBef>
              <a:buFont typeface="Noto Sans Symbols"/>
              <a:buChar char="◼"/>
            </a:pPr>
            <a:r>
              <a:rPr lang="en-US" b="1" dirty="0"/>
              <a:t>Summary of Situation: </a:t>
            </a:r>
            <a:r>
              <a:rPr lang="en-US" dirty="0">
                <a:latin typeface="Calibri" panose="020F0502020204030204" pitchFamily="34" charset="0"/>
                <a:cs typeface="Calibri" panose="020F0502020204030204" pitchFamily="34" charset="0"/>
              </a:rPr>
              <a:t>In A, B, and C hospitals, a message has popped up that indicates that all the personal files are encrypted by the attacker and will only be decrypted and released when they pay some ransom in Bitcoin(BTC), so that its untraceable. It is indicated that the incident has started with a user in the technology department opening an email attachment resource. This incident has not yet been seen in Hospital X.</a:t>
            </a:r>
          </a:p>
          <a:p>
            <a:pPr marL="0" lvl="0" indent="-93472">
              <a:spcBef>
                <a:spcPts val="0"/>
              </a:spcBef>
              <a:buFont typeface="Noto Sans Symbols"/>
              <a:buChar char="◼"/>
            </a:pPr>
            <a:r>
              <a:rPr lang="en-US" b="1" dirty="0"/>
              <a:t>Asset: </a:t>
            </a:r>
            <a:r>
              <a:rPr lang="en-IN" dirty="0">
                <a:latin typeface="Calibri" panose="020F0502020204030204" pitchFamily="34" charset="0"/>
                <a:cs typeface="Calibri" panose="020F0502020204030204" pitchFamily="34" charset="0"/>
              </a:rPr>
              <a:t>Patient Records, </a:t>
            </a:r>
            <a:r>
              <a:rPr lang="en-US" dirty="0">
                <a:latin typeface="Calibri" panose="020F0502020204030204" pitchFamily="34" charset="0"/>
                <a:cs typeface="Calibri" panose="020F0502020204030204" pitchFamily="34" charset="0"/>
              </a:rPr>
              <a:t>Medical Systems, Control Systems for monitoring Patients, Log analysis tool,</a:t>
            </a:r>
            <a:r>
              <a:rPr lang="en-IN" dirty="0">
                <a:latin typeface="Calibri" panose="020F0502020204030204" pitchFamily="34" charset="0"/>
                <a:cs typeface="Calibri" panose="020F0502020204030204" pitchFamily="34" charset="0"/>
              </a:rPr>
              <a:t> Windows systems containing centralized log files and backups, Personal Documents </a:t>
            </a:r>
            <a:endParaRPr lang="en-US" dirty="0">
              <a:latin typeface="Calibri" panose="020F0502020204030204" pitchFamily="34" charset="0"/>
              <a:cs typeface="Calibri" panose="020F0502020204030204" pitchFamily="34" charset="0"/>
            </a:endParaRPr>
          </a:p>
          <a:p>
            <a:pPr marL="0" indent="-93472">
              <a:spcBef>
                <a:spcPts val="0"/>
              </a:spcBef>
              <a:buFont typeface="Noto Sans Symbols"/>
              <a:buChar char="◼"/>
            </a:pPr>
            <a:r>
              <a:rPr lang="en-US" b="1" dirty="0"/>
              <a:t>Impact: </a:t>
            </a:r>
            <a:r>
              <a:rPr lang="en-US" dirty="0">
                <a:latin typeface="Calibri" panose="020F0502020204030204" pitchFamily="34" charset="0"/>
                <a:cs typeface="Calibri" panose="020F0502020204030204" pitchFamily="34" charset="0"/>
              </a:rPr>
              <a:t>Confidentiality, Integrity and Availability.</a:t>
            </a:r>
          </a:p>
          <a:p>
            <a:pPr marL="0" indent="-93472">
              <a:spcBef>
                <a:spcPts val="0"/>
              </a:spcBef>
              <a:buFont typeface="Noto Sans Symbols"/>
              <a:buChar char="◼"/>
            </a:pPr>
            <a:r>
              <a:rPr lang="en-US" b="1" dirty="0"/>
              <a:t>Threat Actor: </a:t>
            </a:r>
          </a:p>
          <a:p>
            <a:pPr marL="0" indent="0">
              <a:spcBef>
                <a:spcPts val="0"/>
              </a:spcBef>
            </a:pPr>
            <a:r>
              <a:rPr lang="en-US" dirty="0">
                <a:latin typeface="Calibri" panose="020F0502020204030204" pitchFamily="34" charset="0"/>
                <a:cs typeface="Calibri" panose="020F0502020204030204" pitchFamily="34" charset="0"/>
              </a:rPr>
              <a:t>External threat actors – An attacker (cyber-criminals) that carried out an attack for financial reasons.</a:t>
            </a:r>
          </a:p>
          <a:p>
            <a:pPr marL="0" indent="0">
              <a:spcBef>
                <a:spcPts val="0"/>
              </a:spcBef>
            </a:pPr>
            <a:r>
              <a:rPr lang="en-US" dirty="0">
                <a:latin typeface="Calibri" panose="020F0502020204030204" pitchFamily="34" charset="0"/>
                <a:cs typeface="Calibri" panose="020F0502020204030204" pitchFamily="34" charset="0"/>
              </a:rPr>
              <a:t>Internal Threat Actor(Potential) -  Could be the employee that opened the email attachment with an intention to cause harm and is financial motivated.</a:t>
            </a:r>
          </a:p>
          <a:p>
            <a:pPr marL="0" indent="-93472">
              <a:spcBef>
                <a:spcPts val="0"/>
              </a:spcBef>
              <a:buFont typeface="Noto Sans Symbols"/>
              <a:buChar char="◼"/>
            </a:pPr>
            <a:r>
              <a:rPr lang="en-US" b="1" dirty="0"/>
              <a:t>Threat Actor Motivation: </a:t>
            </a:r>
            <a:r>
              <a:rPr lang="en-US" dirty="0">
                <a:latin typeface="Calibri" panose="020F0502020204030204" pitchFamily="34" charset="0"/>
                <a:cs typeface="Calibri" panose="020F0502020204030204" pitchFamily="34" charset="0"/>
              </a:rPr>
              <a:t>Cybercriminals who are financially motivated, which in this case (FIN4), seems to be main reason as they are demanding huge amount of money. Employees who are unhappy with the organization and seek to retaliate often through digital resources and exploitation. There could also be individuals who are terminated but steal data as they are leaving or have access after their separation from the company.</a:t>
            </a:r>
          </a:p>
          <a:p>
            <a:pPr marL="0" lvl="0" indent="-93472" algn="l" rtl="0">
              <a:lnSpc>
                <a:spcPct val="100000"/>
              </a:lnSpc>
              <a:spcBef>
                <a:spcPts val="0"/>
              </a:spcBef>
              <a:spcAft>
                <a:spcPts val="0"/>
              </a:spcAft>
              <a:buSzPts val="1472"/>
              <a:buFont typeface="Noto Sans Symbols"/>
              <a:buChar char="◼"/>
            </a:pPr>
            <a:r>
              <a:rPr lang="en-US" b="1" dirty="0"/>
              <a:t>Common Threat Actor Techniques:</a:t>
            </a:r>
          </a:p>
          <a:p>
            <a:pPr marL="457200" lvl="1" indent="-93472">
              <a:spcBef>
                <a:spcPts val="0"/>
              </a:spcBef>
              <a:buSzPts val="1472"/>
              <a:buFont typeface="Noto Sans Symbols"/>
              <a:buChar char="◼"/>
            </a:pPr>
            <a:r>
              <a:rPr lang="en-US" sz="1600" b="1" dirty="0">
                <a:latin typeface="Calibri" panose="020F0502020204030204" pitchFamily="34" charset="0"/>
                <a:cs typeface="Calibri" panose="020F0502020204030204" pitchFamily="34" charset="0"/>
              </a:rPr>
              <a:t>Intentional Threats – </a:t>
            </a:r>
            <a:r>
              <a:rPr lang="en-US" sz="1600" dirty="0">
                <a:latin typeface="Calibri" panose="020F0502020204030204" pitchFamily="34" charset="0"/>
                <a:cs typeface="Calibri" panose="020F0502020204030204" pitchFamily="34" charset="0"/>
              </a:rPr>
              <a:t>Techniques like Phishing, Spear Phishing used by attackers to acquire sensitive data through an email attachment</a:t>
            </a:r>
          </a:p>
          <a:p>
            <a:pPr marL="457200" lvl="1" indent="-93472">
              <a:spcBef>
                <a:spcPts val="0"/>
              </a:spcBef>
              <a:buSzPts val="1472"/>
              <a:buFont typeface="Noto Sans Symbols"/>
              <a:buChar char="◼"/>
            </a:pPr>
            <a:r>
              <a:rPr lang="en-US" sz="1600" b="1" dirty="0">
                <a:latin typeface="Calibri" panose="020F0502020204030204" pitchFamily="34" charset="0"/>
                <a:cs typeface="Calibri" panose="020F0502020204030204" pitchFamily="34" charset="0"/>
              </a:rPr>
              <a:t>Unintentional threats – </a:t>
            </a:r>
            <a:r>
              <a:rPr lang="en-US" sz="1600" dirty="0">
                <a:latin typeface="Calibri" panose="020F0502020204030204" pitchFamily="34" charset="0"/>
                <a:cs typeface="Calibri" panose="020F0502020204030204" pitchFamily="34" charset="0"/>
              </a:rPr>
              <a:t>Could be caused by victims like the employees who are unaware about digital security threat and are victims to social engineering.</a:t>
            </a:r>
          </a:p>
          <a:p>
            <a:pPr marL="0" lvl="0" indent="-93472" algn="l" rtl="0">
              <a:lnSpc>
                <a:spcPct val="100000"/>
              </a:lnSpc>
              <a:spcBef>
                <a:spcPts val="0"/>
              </a:spcBef>
              <a:spcAft>
                <a:spcPts val="0"/>
              </a:spcAft>
              <a:buSzPts val="1472"/>
              <a:buFont typeface="Noto Sans Symbols"/>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8" name="Google Shape;138;p3"/>
          <p:cNvSpPr txBox="1">
            <a:spLocks noGrp="1"/>
          </p:cNvSpPr>
          <p:nvPr>
            <p:ph type="title"/>
          </p:nvPr>
        </p:nvSpPr>
        <p:spPr>
          <a:xfrm>
            <a:off x="525758" y="-1326670"/>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SCANNING TARGETS</a:t>
            </a:r>
            <a:endParaRPr dirty="0"/>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txBox="1">
            <a:spLocks noGrp="1"/>
          </p:cNvSpPr>
          <p:nvPr>
            <p:ph type="body" idx="1"/>
          </p:nvPr>
        </p:nvSpPr>
        <p:spPr>
          <a:xfrm>
            <a:off x="5223716" y="-1326670"/>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t>Summary of scan targets:</a:t>
            </a:r>
            <a:endParaRPr dirty="0"/>
          </a:p>
          <a:p>
            <a:pPr marL="457200" lvl="1" indent="-70104">
              <a:spcBef>
                <a:spcPts val="840"/>
              </a:spcBef>
              <a:buFont typeface="Noto Sans Symbols"/>
              <a:buChar char="◼"/>
            </a:pPr>
            <a:r>
              <a:rPr lang="en-US" dirty="0">
                <a:latin typeface="Calibri" panose="020F0502020204030204" pitchFamily="34" charset="0"/>
                <a:cs typeface="Calibri" panose="020F0502020204030204" pitchFamily="34" charset="0"/>
              </a:rPr>
              <a:t>Number of devices scanned: 1</a:t>
            </a:r>
          </a:p>
          <a:p>
            <a:pPr marL="457200" lvl="1" indent="-70104">
              <a:spcBef>
                <a:spcPts val="840"/>
              </a:spcBef>
              <a:buFont typeface="Noto Sans Symbols"/>
              <a:buChar char="◼"/>
            </a:pPr>
            <a:r>
              <a:rPr lang="en-US" dirty="0">
                <a:latin typeface="Calibri" panose="020F0502020204030204" pitchFamily="34" charset="0"/>
                <a:cs typeface="Calibri" panose="020F0502020204030204" pitchFamily="34" charset="0"/>
              </a:rPr>
              <a:t>Device type: Virtual Machine (General Purpose)</a:t>
            </a:r>
          </a:p>
          <a:p>
            <a:pPr marL="457200" lvl="1" indent="-70104">
              <a:spcBef>
                <a:spcPts val="840"/>
              </a:spcBef>
              <a:buFont typeface="Noto Sans Symbols"/>
              <a:buChar char="◼"/>
            </a:pPr>
            <a:r>
              <a:rPr lang="en-US" dirty="0">
                <a:latin typeface="Calibri" panose="020F0502020204030204" pitchFamily="34" charset="0"/>
                <a:cs typeface="Calibri" panose="020F0502020204030204" pitchFamily="34" charset="0"/>
              </a:rPr>
              <a:t>Primary purpose of device: General purpose computer</a:t>
            </a:r>
          </a:p>
        </p:txBody>
      </p:sp>
      <p:pic>
        <p:nvPicPr>
          <p:cNvPr id="3" name="Picture 2" descr="Graphical user interface, application, Teams&#10;&#10;Description automatically generated">
            <a:extLst>
              <a:ext uri="{FF2B5EF4-FFF2-40B4-BE49-F238E27FC236}">
                <a16:creationId xmlns:a16="http://schemas.microsoft.com/office/drawing/2014/main" id="{00381BE5-F861-A843-8913-4B18794FE937}"/>
              </a:ext>
            </a:extLst>
          </p:cNvPr>
          <p:cNvPicPr>
            <a:picLocks noChangeAspect="1"/>
          </p:cNvPicPr>
          <p:nvPr/>
        </p:nvPicPr>
        <p:blipFill>
          <a:blip r:embed="rId3"/>
          <a:stretch>
            <a:fillRect/>
          </a:stretch>
        </p:blipFill>
        <p:spPr>
          <a:xfrm>
            <a:off x="208476" y="2909249"/>
            <a:ext cx="5349362" cy="349155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2B6BC4EE-0D7D-E745-B9F6-A839E69FCFBD}"/>
              </a:ext>
            </a:extLst>
          </p:cNvPr>
          <p:cNvPicPr>
            <a:picLocks noChangeAspect="1"/>
          </p:cNvPicPr>
          <p:nvPr/>
        </p:nvPicPr>
        <p:blipFill>
          <a:blip r:embed="rId4"/>
          <a:stretch>
            <a:fillRect/>
          </a:stretch>
        </p:blipFill>
        <p:spPr>
          <a:xfrm>
            <a:off x="6083596" y="2909249"/>
            <a:ext cx="5527214" cy="3491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0" name="Google Shape;150;p4"/>
          <p:cNvSpPr txBox="1">
            <a:spLocks noGrp="1"/>
          </p:cNvSpPr>
          <p:nvPr>
            <p:ph type="title"/>
          </p:nvPr>
        </p:nvSpPr>
        <p:spPr>
          <a:xfrm>
            <a:off x="511353" y="-1209772"/>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VULNERABILITY SCAN RESULTS</a:t>
            </a:r>
            <a:endParaRPr dirty="0"/>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txBox="1">
            <a:spLocks noGrp="1"/>
          </p:cNvSpPr>
          <p:nvPr>
            <p:ph type="body" idx="1"/>
          </p:nvPr>
        </p:nvSpPr>
        <p:spPr>
          <a:xfrm>
            <a:off x="7731781" y="-665693"/>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sz="2000" b="1" dirty="0"/>
              <a:t>Summary of findings:</a:t>
            </a:r>
            <a:endParaRPr sz="2000" dirty="0"/>
          </a:p>
          <a:p>
            <a:pPr marL="457200" lvl="1" indent="-70104" algn="l" rtl="0">
              <a:spcBef>
                <a:spcPts val="840"/>
              </a:spcBef>
              <a:spcAft>
                <a:spcPts val="0"/>
              </a:spcAft>
              <a:buSzPts val="1104"/>
              <a:buFont typeface="Noto Sans Symbols"/>
              <a:buChar char="◼"/>
            </a:pPr>
            <a:r>
              <a:rPr lang="en-US" sz="1600" dirty="0"/>
              <a:t>Total number of actionable findings: </a:t>
            </a:r>
            <a:endParaRPr sz="1600" dirty="0"/>
          </a:p>
          <a:p>
            <a:pPr marL="914400" lvl="2" indent="-58419" algn="l" rtl="0">
              <a:spcBef>
                <a:spcPts val="800"/>
              </a:spcBef>
              <a:spcAft>
                <a:spcPts val="0"/>
              </a:spcAft>
              <a:buSzPts val="920"/>
              <a:buFont typeface="Noto Sans Symbols"/>
              <a:buChar char="◼"/>
            </a:pPr>
            <a:r>
              <a:rPr lang="en-US" sz="1400" dirty="0"/>
              <a:t>Critical: 0</a:t>
            </a:r>
            <a:endParaRPr sz="1400" dirty="0"/>
          </a:p>
          <a:p>
            <a:pPr marL="914400" lvl="2" indent="-58419" algn="l" rtl="0">
              <a:spcBef>
                <a:spcPts val="800"/>
              </a:spcBef>
              <a:spcAft>
                <a:spcPts val="0"/>
              </a:spcAft>
              <a:buSzPts val="920"/>
              <a:buFont typeface="Noto Sans Symbols"/>
              <a:buChar char="◼"/>
            </a:pPr>
            <a:r>
              <a:rPr lang="en-US" sz="1400" dirty="0"/>
              <a:t>High: 0</a:t>
            </a:r>
            <a:endParaRPr sz="1400" dirty="0"/>
          </a:p>
          <a:p>
            <a:pPr marL="914400" lvl="2" indent="-58419" algn="l" rtl="0">
              <a:spcBef>
                <a:spcPts val="800"/>
              </a:spcBef>
              <a:spcAft>
                <a:spcPts val="0"/>
              </a:spcAft>
              <a:buSzPts val="920"/>
              <a:buFont typeface="Noto Sans Symbols"/>
              <a:buChar char="◼"/>
            </a:pPr>
            <a:r>
              <a:rPr lang="en-US" sz="1400" dirty="0"/>
              <a:t>Medium: 1</a:t>
            </a:r>
            <a:endParaRPr sz="1400" dirty="0"/>
          </a:p>
          <a:p>
            <a:pPr marL="914400" lvl="2" indent="-58419" algn="l" rtl="0">
              <a:spcBef>
                <a:spcPts val="800"/>
              </a:spcBef>
              <a:spcAft>
                <a:spcPts val="0"/>
              </a:spcAft>
              <a:buSzPts val="920"/>
              <a:buFont typeface="Noto Sans Symbols"/>
              <a:buChar char="◼"/>
            </a:pPr>
            <a:r>
              <a:rPr lang="en-US" sz="1400" dirty="0"/>
              <a:t>Low: 1</a:t>
            </a:r>
            <a:endParaRPr sz="1400" dirty="0"/>
          </a:p>
        </p:txBody>
      </p:sp>
      <p:pic>
        <p:nvPicPr>
          <p:cNvPr id="3" name="Picture 2" descr="Graphical user interface, application&#10;&#10;Description automatically generated">
            <a:extLst>
              <a:ext uri="{FF2B5EF4-FFF2-40B4-BE49-F238E27FC236}">
                <a16:creationId xmlns:a16="http://schemas.microsoft.com/office/drawing/2014/main" id="{2682B9F2-CDF2-FF4A-AE60-04CC01B25511}"/>
              </a:ext>
            </a:extLst>
          </p:cNvPr>
          <p:cNvPicPr>
            <a:picLocks noChangeAspect="1"/>
          </p:cNvPicPr>
          <p:nvPr/>
        </p:nvPicPr>
        <p:blipFill>
          <a:blip r:embed="rId3"/>
          <a:stretch>
            <a:fillRect/>
          </a:stretch>
        </p:blipFill>
        <p:spPr>
          <a:xfrm>
            <a:off x="171450" y="2340108"/>
            <a:ext cx="7972806" cy="42384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2" name="Google Shape;162;p5"/>
          <p:cNvSpPr txBox="1">
            <a:spLocks noGrp="1"/>
          </p:cNvSpPr>
          <p:nvPr>
            <p:ph type="title"/>
          </p:nvPr>
        </p:nvSpPr>
        <p:spPr>
          <a:xfrm>
            <a:off x="497102" y="-1396018"/>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REMEDIATION RECOMMENDATION</a:t>
            </a:r>
            <a:endParaRPr dirty="0"/>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a:spLocks noGrp="1"/>
          </p:cNvSpPr>
          <p:nvPr>
            <p:ph type="body" idx="1"/>
          </p:nvPr>
        </p:nvSpPr>
        <p:spPr>
          <a:xfrm>
            <a:off x="4776743" y="702157"/>
            <a:ext cx="6484091" cy="33538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a:t>Fix within 7 days</a:t>
            </a:r>
            <a:endParaRPr/>
          </a:p>
        </p:txBody>
      </p:sp>
      <p:graphicFrame>
        <p:nvGraphicFramePr>
          <p:cNvPr id="166" name="Google Shape;166;p5"/>
          <p:cNvGraphicFramePr/>
          <p:nvPr>
            <p:extLst>
              <p:ext uri="{D42A27DB-BD31-4B8C-83A1-F6EECF244321}">
                <p14:modId xmlns:p14="http://schemas.microsoft.com/office/powerpoint/2010/main" val="2106122955"/>
              </p:ext>
            </p:extLst>
          </p:nvPr>
        </p:nvGraphicFramePr>
        <p:xfrm>
          <a:off x="4776742" y="996531"/>
          <a:ext cx="6507486" cy="1493006"/>
        </p:xfrm>
        <a:graphic>
          <a:graphicData uri="http://schemas.openxmlformats.org/drawingml/2006/table">
            <a:tbl>
              <a:tblPr firstRow="1" bandRow="1">
                <a:noFill/>
                <a:tableStyleId>{7B7AC827-4151-4DB3-8C7F-1B4AC0BAEE73}</a:tableStyleId>
              </a:tblPr>
              <a:tblGrid>
                <a:gridCol w="2169162">
                  <a:extLst>
                    <a:ext uri="{9D8B030D-6E8A-4147-A177-3AD203B41FA5}">
                      <a16:colId xmlns:a16="http://schemas.microsoft.com/office/drawing/2014/main" val="20000"/>
                    </a:ext>
                  </a:extLst>
                </a:gridCol>
                <a:gridCol w="2169162">
                  <a:extLst>
                    <a:ext uri="{9D8B030D-6E8A-4147-A177-3AD203B41FA5}">
                      <a16:colId xmlns:a16="http://schemas.microsoft.com/office/drawing/2014/main" val="20001"/>
                    </a:ext>
                  </a:extLst>
                </a:gridCol>
                <a:gridCol w="2169162">
                  <a:extLst>
                    <a:ext uri="{9D8B030D-6E8A-4147-A177-3AD203B41FA5}">
                      <a16:colId xmlns:a16="http://schemas.microsoft.com/office/drawing/2014/main" val="20002"/>
                    </a:ext>
                  </a:extLst>
                </a:gridCol>
              </a:tblGrid>
              <a:tr h="380702">
                <a:tc>
                  <a:txBody>
                    <a:bodyPr/>
                    <a:lstStyle/>
                    <a:p>
                      <a:pPr marL="0" marR="0" lvl="0" indent="0" algn="l" rtl="0">
                        <a:spcBef>
                          <a:spcPts val="0"/>
                        </a:spcBef>
                        <a:spcAft>
                          <a:spcPts val="0"/>
                        </a:spcAft>
                        <a:buNone/>
                      </a:pPr>
                      <a:r>
                        <a:rPr lang="en-US" sz="1600" u="none" strike="noStrike" cap="none" dirty="0"/>
                        <a:t>Finding</a:t>
                      </a:r>
                      <a:endParaRPr dirty="0"/>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7465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Calibri" panose="020F0502020204030204" pitchFamily="34" charset="0"/>
                          <a:cs typeface="Calibri" panose="020F0502020204030204" pitchFamily="34" charset="0"/>
                        </a:rPr>
                        <a:t>No Critical or High Vulnerabilities found</a:t>
                      </a: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44559">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sp>
        <p:nvSpPr>
          <p:cNvPr id="167" name="Google Shape;167;p5"/>
          <p:cNvSpPr txBox="1"/>
          <p:nvPr/>
        </p:nvSpPr>
        <p:spPr>
          <a:xfrm>
            <a:off x="3510644" y="2553511"/>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30 days </a:t>
            </a:r>
            <a:endParaRPr dirty="0"/>
          </a:p>
        </p:txBody>
      </p:sp>
      <p:graphicFrame>
        <p:nvGraphicFramePr>
          <p:cNvPr id="168" name="Google Shape;168;p5"/>
          <p:cNvGraphicFramePr/>
          <p:nvPr>
            <p:extLst>
              <p:ext uri="{D42A27DB-BD31-4B8C-83A1-F6EECF244321}">
                <p14:modId xmlns:p14="http://schemas.microsoft.com/office/powerpoint/2010/main" val="805839265"/>
              </p:ext>
            </p:extLst>
          </p:nvPr>
        </p:nvGraphicFramePr>
        <p:xfrm>
          <a:off x="3510644" y="2933871"/>
          <a:ext cx="7829796" cy="2047270"/>
        </p:xfrm>
        <a:graphic>
          <a:graphicData uri="http://schemas.openxmlformats.org/drawingml/2006/table">
            <a:tbl>
              <a:tblPr firstRow="1" bandRow="1">
                <a:noFill/>
                <a:tableStyleId>{7B7AC827-4151-4DB3-8C7F-1B4AC0BAEE73}</a:tableStyleId>
              </a:tblPr>
              <a:tblGrid>
                <a:gridCol w="2609932">
                  <a:extLst>
                    <a:ext uri="{9D8B030D-6E8A-4147-A177-3AD203B41FA5}">
                      <a16:colId xmlns:a16="http://schemas.microsoft.com/office/drawing/2014/main" val="20000"/>
                    </a:ext>
                  </a:extLst>
                </a:gridCol>
                <a:gridCol w="2609932">
                  <a:extLst>
                    <a:ext uri="{9D8B030D-6E8A-4147-A177-3AD203B41FA5}">
                      <a16:colId xmlns:a16="http://schemas.microsoft.com/office/drawing/2014/main" val="20001"/>
                    </a:ext>
                  </a:extLst>
                </a:gridCol>
                <a:gridCol w="2609932">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dirty="0"/>
                        <a:t>Finding</a:t>
                      </a:r>
                      <a:endParaRPr dirty="0"/>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400" dirty="0">
                          <a:latin typeface="Calibri" panose="020F0502020204030204" pitchFamily="34" charset="0"/>
                          <a:cs typeface="Calibri" panose="020F0502020204030204" pitchFamily="34" charset="0"/>
                        </a:rPr>
                        <a:t>DNS Server Spoofed Request amplification DDoS</a:t>
                      </a:r>
                      <a:endParaRPr sz="14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400" dirty="0">
                          <a:latin typeface="Calibri" panose="020F0502020204030204" pitchFamily="34" charset="0"/>
                          <a:cs typeface="Calibri" panose="020F0502020204030204" pitchFamily="34" charset="0"/>
                        </a:rPr>
                        <a:t>Medium</a:t>
                      </a:r>
                      <a:endParaRPr sz="14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400" dirty="0">
                          <a:latin typeface="Calibri" panose="020F0502020204030204" pitchFamily="34" charset="0"/>
                          <a:cs typeface="Calibri" panose="020F0502020204030204" pitchFamily="34" charset="0"/>
                        </a:rPr>
                        <a:t>From public network restrict access to your DNS server or reconfigure it to reject such queries</a:t>
                      </a:r>
                      <a:endParaRPr sz="14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400" dirty="0">
                          <a:latin typeface="Calibri" panose="020F0502020204030204" pitchFamily="34" charset="0"/>
                          <a:cs typeface="Calibri" panose="020F0502020204030204" pitchFamily="34" charset="0"/>
                        </a:rPr>
                        <a:t>DNS Server Recursive Query Poisoning Weakness</a:t>
                      </a:r>
                      <a:endParaRPr sz="14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400" dirty="0">
                          <a:latin typeface="Calibri" panose="020F0502020204030204" pitchFamily="34" charset="0"/>
                          <a:cs typeface="Calibri" panose="020F0502020204030204" pitchFamily="34" charset="0"/>
                        </a:rPr>
                        <a:t>Medium</a:t>
                      </a:r>
                      <a:endParaRPr sz="14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400" dirty="0">
                          <a:latin typeface="Calibri" panose="020F0502020204030204" pitchFamily="34" charset="0"/>
                          <a:cs typeface="Calibri" panose="020F0502020204030204" pitchFamily="34" charset="0"/>
                        </a:rPr>
                        <a:t>Restrict recursive queries to the hosts that should use this nameserver</a:t>
                      </a:r>
                      <a:endParaRPr sz="14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bl>
          </a:graphicData>
        </a:graphic>
      </p:graphicFrame>
      <p:sp>
        <p:nvSpPr>
          <p:cNvPr id="169" name="Google Shape;169;p5"/>
          <p:cNvSpPr txBox="1"/>
          <p:nvPr/>
        </p:nvSpPr>
        <p:spPr>
          <a:xfrm>
            <a:off x="3435015" y="4871211"/>
            <a:ext cx="6484091"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a:ea typeface="Gill Sans"/>
                <a:cs typeface="Gill Sans"/>
                <a:sym typeface="Gill Sans"/>
              </a:rPr>
              <a:t>Fix within 60 days </a:t>
            </a:r>
            <a:endParaRPr dirty="0"/>
          </a:p>
        </p:txBody>
      </p:sp>
      <p:graphicFrame>
        <p:nvGraphicFramePr>
          <p:cNvPr id="170" name="Google Shape;170;p5"/>
          <p:cNvGraphicFramePr/>
          <p:nvPr>
            <p:extLst>
              <p:ext uri="{D42A27DB-BD31-4B8C-83A1-F6EECF244321}">
                <p14:modId xmlns:p14="http://schemas.microsoft.com/office/powerpoint/2010/main" val="2365033097"/>
              </p:ext>
            </p:extLst>
          </p:nvPr>
        </p:nvGraphicFramePr>
        <p:xfrm>
          <a:off x="3510645" y="5167051"/>
          <a:ext cx="7829796" cy="1315740"/>
        </p:xfrm>
        <a:graphic>
          <a:graphicData uri="http://schemas.openxmlformats.org/drawingml/2006/table">
            <a:tbl>
              <a:tblPr firstRow="1" bandRow="1">
                <a:noFill/>
                <a:tableStyleId>{7B7AC827-4151-4DB3-8C7F-1B4AC0BAEE73}</a:tableStyleId>
              </a:tblPr>
              <a:tblGrid>
                <a:gridCol w="2609932">
                  <a:extLst>
                    <a:ext uri="{9D8B030D-6E8A-4147-A177-3AD203B41FA5}">
                      <a16:colId xmlns:a16="http://schemas.microsoft.com/office/drawing/2014/main" val="20000"/>
                    </a:ext>
                  </a:extLst>
                </a:gridCol>
                <a:gridCol w="2609932">
                  <a:extLst>
                    <a:ext uri="{9D8B030D-6E8A-4147-A177-3AD203B41FA5}">
                      <a16:colId xmlns:a16="http://schemas.microsoft.com/office/drawing/2014/main" val="20001"/>
                    </a:ext>
                  </a:extLst>
                </a:gridCol>
                <a:gridCol w="2609932">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Calibri" panose="020F0502020204030204" pitchFamily="34" charset="0"/>
                          <a:cs typeface="Calibri" panose="020F0502020204030204" pitchFamily="34" charset="0"/>
                        </a:rPr>
                        <a:t>DHCP Server Detection</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Calibri" panose="020F0502020204030204" pitchFamily="34" charset="0"/>
                          <a:cs typeface="Calibri" panose="020F0502020204030204" pitchFamily="34" charset="0"/>
                        </a:rPr>
                        <a:t>Low</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Calibri" panose="020F0502020204030204" pitchFamily="34" charset="0"/>
                          <a:cs typeface="Calibri" panose="020F0502020204030204" pitchFamily="34" charset="0"/>
                        </a:rPr>
                        <a:t>Apply filtering to keep this information off the network and remove any options that are not in use</a:t>
                      </a:r>
                    </a:p>
                  </a:txBody>
                  <a:tcPr marL="91450" marR="91450" marT="45725" marB="45725"/>
                </a:tc>
                <a:extLst>
                  <a:ext uri="{0D108BD9-81ED-4DB2-BD59-A6C34878D82A}">
                    <a16:rowId xmlns:a16="http://schemas.microsoft.com/office/drawing/2014/main" val="10001"/>
                  </a:ext>
                </a:extLst>
              </a:tr>
            </a:tbl>
          </a:graphicData>
        </a:graphic>
      </p:graphicFrame>
      <p:sp>
        <p:nvSpPr>
          <p:cNvPr id="171" name="Google Shape;171;p5"/>
          <p:cNvSpPr txBox="1"/>
          <p:nvPr/>
        </p:nvSpPr>
        <p:spPr>
          <a:xfrm>
            <a:off x="581200" y="4190975"/>
            <a:ext cx="2684400" cy="11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Gill Sans"/>
                <a:ea typeface="Gill Sans"/>
                <a:cs typeface="Gill Sans"/>
                <a:sym typeface="Gill Sans"/>
              </a:rPr>
              <a:t>Prioritization Notes:</a:t>
            </a:r>
            <a:endParaRPr dirty="0">
              <a:latin typeface="Gill Sans"/>
              <a:ea typeface="Gill Sans"/>
              <a:cs typeface="Gill Sans"/>
              <a:sym typeface="Gill Sans"/>
            </a:endParaRPr>
          </a:p>
          <a:p>
            <a:pPr marL="0" lvl="0" indent="0" algn="l" rtl="0">
              <a:spcBef>
                <a:spcPts val="0"/>
              </a:spcBef>
              <a:spcAft>
                <a:spcPts val="0"/>
              </a:spcAft>
              <a:buNone/>
            </a:pPr>
            <a:r>
              <a:rPr lang="en-US" dirty="0">
                <a:latin typeface="Gill Sans"/>
                <a:ea typeface="Gill Sans"/>
                <a:cs typeface="Gill Sans"/>
                <a:sym typeface="Gill Sans"/>
              </a:rPr>
              <a:t>(Summarize your thought process for how you organized these here)</a:t>
            </a:r>
            <a:endParaRPr dirty="0">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251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0" name="Google Shape;180;p6"/>
          <p:cNvSpPr txBox="1">
            <a:spLocks noGrp="1"/>
          </p:cNvSpPr>
          <p:nvPr>
            <p:ph type="title"/>
          </p:nvPr>
        </p:nvSpPr>
        <p:spPr>
          <a:xfrm>
            <a:off x="627180" y="-1219951"/>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a:ea typeface="Gill Sans"/>
                <a:cs typeface="Gill Sans"/>
                <a:sym typeface="Gill Sans"/>
              </a:rPr>
              <a:t>PASSWORD PENETRATION TEST OUTCOME</a:t>
            </a:r>
            <a:endParaRPr dirty="0"/>
          </a:p>
        </p:txBody>
      </p:sp>
      <p:sp>
        <p:nvSpPr>
          <p:cNvPr id="181" name="Google Shape;181;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txBox="1">
            <a:spLocks noGrp="1"/>
          </p:cNvSpPr>
          <p:nvPr>
            <p:ph type="body" idx="1"/>
          </p:nvPr>
        </p:nvSpPr>
        <p:spPr>
          <a:xfrm>
            <a:off x="4749321" y="363862"/>
            <a:ext cx="7442679" cy="5156643"/>
          </a:xfrm>
          <a:prstGeom prst="rect">
            <a:avLst/>
          </a:prstGeom>
          <a:noFill/>
          <a:ln>
            <a:noFill/>
          </a:ln>
        </p:spPr>
        <p:txBody>
          <a:bodyPr spcFirstLastPara="1" wrap="square" lIns="91425" tIns="45700" rIns="91425" bIns="45700" anchor="ctr" anchorCtr="0">
            <a:normAutofit/>
          </a:bodyPr>
          <a:lstStyle/>
          <a:p>
            <a:pPr marL="0" indent="-93472">
              <a:spcBef>
                <a:spcPts val="0"/>
              </a:spcBef>
              <a:buFont typeface="Noto Sans Symbols"/>
              <a:buChar char="◼"/>
            </a:pPr>
            <a:r>
              <a:rPr lang="en-US" b="1" dirty="0"/>
              <a:t>Methodology: </a:t>
            </a:r>
            <a:r>
              <a:rPr lang="en-US" dirty="0">
                <a:latin typeface="Calibri" panose="020F0502020204030204" pitchFamily="34" charset="0"/>
                <a:cs typeface="Calibri" panose="020F0502020204030204" pitchFamily="34" charset="0"/>
              </a:rPr>
              <a:t>Place all the hashed passwords in a text file. Download a password list (here I named it </a:t>
            </a:r>
            <a:r>
              <a:rPr lang="en-US" dirty="0" err="1">
                <a:latin typeface="Calibri" panose="020F0502020204030204" pitchFamily="34" charset="0"/>
                <a:cs typeface="Calibri" panose="020F0502020204030204" pitchFamily="34" charset="0"/>
              </a:rPr>
              <a:t>rockyou</a:t>
            </a:r>
            <a:r>
              <a:rPr lang="en-US" dirty="0">
                <a:latin typeface="Calibri" panose="020F0502020204030204" pitchFamily="34" charset="0"/>
                <a:cs typeface="Calibri" panose="020F0502020204030204" pitchFamily="34" charset="0"/>
              </a:rPr>
              <a:t>). Open command prompt and type the command </a:t>
            </a:r>
            <a:r>
              <a:rPr lang="en-US" dirty="0" err="1">
                <a:latin typeface="Calibri" panose="020F0502020204030204" pitchFamily="34" charset="0"/>
                <a:cs typeface="Calibri" panose="020F0502020204030204" pitchFamily="34" charset="0"/>
              </a:rPr>
              <a:t>hashcat</a:t>
            </a:r>
            <a:r>
              <a:rPr lang="en-US" dirty="0">
                <a:latin typeface="Calibri" panose="020F0502020204030204" pitchFamily="34" charset="0"/>
                <a:cs typeface="Calibri" panose="020F0502020204030204" pitchFamily="34" charset="0"/>
              </a:rPr>
              <a:t> –m (is the hash type) –a (attack mode) and the </a:t>
            </a:r>
            <a:r>
              <a:rPr lang="en-US" dirty="0" err="1">
                <a:latin typeface="Calibri" panose="020F0502020204030204" pitchFamily="34" charset="0"/>
                <a:cs typeface="Calibri" panose="020F0502020204030204" pitchFamily="34" charset="0"/>
              </a:rPr>
              <a:t>hashfile</a:t>
            </a:r>
            <a:r>
              <a:rPr lang="en-US" dirty="0">
                <a:latin typeface="Calibri" panose="020F0502020204030204" pitchFamily="34" charset="0"/>
                <a:cs typeface="Calibri" panose="020F0502020204030204" pitchFamily="34" charset="0"/>
              </a:rPr>
              <a:t> and masked file with the rule at the end.</a:t>
            </a:r>
          </a:p>
          <a:p>
            <a:pPr marL="0" lvl="0" indent="-93472" algn="l" rtl="0">
              <a:lnSpc>
                <a:spcPct val="100000"/>
              </a:lnSpc>
              <a:spcBef>
                <a:spcPts val="0"/>
              </a:spcBef>
              <a:spcAft>
                <a:spcPts val="0"/>
              </a:spcAft>
              <a:buSzPts val="1472"/>
              <a:buFont typeface="Noto Sans Symbols"/>
              <a:buChar char="◼"/>
            </a:pPr>
            <a:r>
              <a:rPr lang="en-US" b="1" dirty="0"/>
              <a:t>Number of passwords tested: </a:t>
            </a:r>
            <a:r>
              <a:rPr lang="en-US" dirty="0"/>
              <a:t>44</a:t>
            </a:r>
          </a:p>
          <a:p>
            <a:pPr marL="0" lvl="0" indent="-93472" algn="l" rtl="0">
              <a:lnSpc>
                <a:spcPct val="100000"/>
              </a:lnSpc>
              <a:spcBef>
                <a:spcPts val="920"/>
              </a:spcBef>
              <a:spcAft>
                <a:spcPts val="0"/>
              </a:spcAft>
              <a:buSzPts val="1472"/>
              <a:buFont typeface="Noto Sans Symbols"/>
              <a:buChar char="◼"/>
            </a:pPr>
            <a:r>
              <a:rPr lang="en-US" b="1" dirty="0"/>
              <a:t>Number of passwords cracked: </a:t>
            </a:r>
            <a:r>
              <a:rPr lang="en-US" dirty="0"/>
              <a:t>5</a:t>
            </a:r>
          </a:p>
          <a:p>
            <a:pPr marL="0" lvl="0" indent="-93472" algn="l" rtl="0">
              <a:lnSpc>
                <a:spcPct val="100000"/>
              </a:lnSpc>
              <a:spcBef>
                <a:spcPts val="920"/>
              </a:spcBef>
              <a:spcAft>
                <a:spcPts val="0"/>
              </a:spcAft>
              <a:buSzPts val="1472"/>
              <a:buFont typeface="Noto Sans Symbols"/>
              <a:buChar char="◼"/>
            </a:pPr>
            <a:r>
              <a:rPr lang="en-US" b="1" dirty="0"/>
              <a:t>Evidence of weak passwords: </a:t>
            </a:r>
            <a:r>
              <a:rPr lang="en-US" dirty="0"/>
              <a:t>5</a:t>
            </a:r>
          </a:p>
          <a:p>
            <a:pPr marL="0" lvl="0" indent="-93472" algn="l" rtl="0">
              <a:lnSpc>
                <a:spcPct val="100000"/>
              </a:lnSpc>
              <a:spcBef>
                <a:spcPts val="920"/>
              </a:spcBef>
              <a:spcAft>
                <a:spcPts val="0"/>
              </a:spcAft>
              <a:buSzPts val="1472"/>
              <a:buFont typeface="Noto Sans Symbols"/>
              <a:buChar char="◼"/>
            </a:pPr>
            <a:endParaRPr lang="en-US" dirty="0"/>
          </a:p>
          <a:p>
            <a:pPr marL="0" lvl="0" indent="-93472" algn="l" rtl="0">
              <a:lnSpc>
                <a:spcPct val="100000"/>
              </a:lnSpc>
              <a:spcBef>
                <a:spcPts val="920"/>
              </a:spcBef>
              <a:spcAft>
                <a:spcPts val="0"/>
              </a:spcAft>
              <a:buSzPts val="1472"/>
              <a:buFont typeface="Noto Sans Symbols"/>
              <a:buChar char="◼"/>
            </a:pPr>
            <a:endParaRPr lang="en-US" dirty="0"/>
          </a:p>
          <a:p>
            <a:pPr marL="0" lvl="0" indent="-93472" algn="l" rtl="0">
              <a:lnSpc>
                <a:spcPct val="100000"/>
              </a:lnSpc>
              <a:spcBef>
                <a:spcPts val="920"/>
              </a:spcBef>
              <a:spcAft>
                <a:spcPts val="0"/>
              </a:spcAft>
              <a:buSzPts val="1472"/>
              <a:buFont typeface="Noto Sans Symbols"/>
              <a:buChar char="◼"/>
            </a:pPr>
            <a:endParaRPr dirty="0"/>
          </a:p>
          <a:p>
            <a:pPr marL="2286000" lvl="5" indent="-93472">
              <a:spcBef>
                <a:spcPts val="920"/>
              </a:spcBef>
              <a:buFont typeface="Noto Sans Symbols"/>
              <a:buChar char="◼"/>
            </a:pPr>
            <a:r>
              <a:rPr lang="en-US" sz="1600" b="1" dirty="0"/>
              <a:t>Recommended steps to improve passwords security:</a:t>
            </a:r>
            <a:r>
              <a:rPr lang="en-US" sz="1400" b="1" dirty="0"/>
              <a:t> </a:t>
            </a:r>
          </a:p>
          <a:p>
            <a:pPr marL="0" lvl="0" indent="0">
              <a:spcBef>
                <a:spcPts val="920"/>
              </a:spcBef>
            </a:pPr>
            <a:r>
              <a:rPr lang="en-US" dirty="0">
                <a:latin typeface="Calibri" panose="020F0502020204030204" pitchFamily="34" charset="0"/>
                <a:cs typeface="Calibri" panose="020F0502020204030204" pitchFamily="34" charset="0"/>
              </a:rPr>
              <a:t>			Use passwords which are at least 8 characters long. 			Passwords need be changed every 90 days. Passwords 			need to be a combination of digits, special and alpha 			numeric characters</a:t>
            </a:r>
            <a:endParaRPr dirty="0"/>
          </a:p>
        </p:txBody>
      </p:sp>
      <p:pic>
        <p:nvPicPr>
          <p:cNvPr id="5" name="Picture 4">
            <a:extLst>
              <a:ext uri="{FF2B5EF4-FFF2-40B4-BE49-F238E27FC236}">
                <a16:creationId xmlns:a16="http://schemas.microsoft.com/office/drawing/2014/main" id="{2F783560-6B0B-DE44-AB38-595EE5F75BAB}"/>
              </a:ext>
            </a:extLst>
          </p:cNvPr>
          <p:cNvPicPr>
            <a:picLocks noChangeAspect="1"/>
          </p:cNvPicPr>
          <p:nvPr/>
        </p:nvPicPr>
        <p:blipFill>
          <a:blip r:embed="rId3"/>
          <a:stretch>
            <a:fillRect/>
          </a:stretch>
        </p:blipFill>
        <p:spPr>
          <a:xfrm>
            <a:off x="231380" y="6007099"/>
            <a:ext cx="11518900" cy="787400"/>
          </a:xfrm>
          <a:prstGeom prst="rect">
            <a:avLst/>
          </a:prstGeom>
        </p:spPr>
      </p:pic>
      <p:pic>
        <p:nvPicPr>
          <p:cNvPr id="3" name="Picture 2" descr="Text&#10;&#10;Description automatically generated">
            <a:extLst>
              <a:ext uri="{FF2B5EF4-FFF2-40B4-BE49-F238E27FC236}">
                <a16:creationId xmlns:a16="http://schemas.microsoft.com/office/drawing/2014/main" id="{518B39DA-C9F0-5D4F-8E8E-71AE17D7F34E}"/>
              </a:ext>
            </a:extLst>
          </p:cNvPr>
          <p:cNvPicPr>
            <a:picLocks noChangeAspect="1"/>
          </p:cNvPicPr>
          <p:nvPr/>
        </p:nvPicPr>
        <p:blipFill>
          <a:blip r:embed="rId4"/>
          <a:stretch>
            <a:fillRect/>
          </a:stretch>
        </p:blipFill>
        <p:spPr>
          <a:xfrm>
            <a:off x="231380" y="2741168"/>
            <a:ext cx="6484091" cy="32172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a:solidFill>
                  <a:schemeClr val="dk2"/>
                </a:solidFill>
              </a:rPr>
              <a:t>INCIDENT RESPONSE PRELIMINARY ASSESSMENT</a:t>
            </a:r>
            <a:endParaRPr sz="2800" b="0" cap="none">
              <a:solidFill>
                <a:schemeClr val="dk2"/>
              </a:solidFill>
              <a:latin typeface="Gill Sans"/>
              <a:ea typeface="Gill Sans"/>
              <a:cs typeface="Gill Sans"/>
              <a:sym typeface="Gill Sans"/>
            </a:endParaRPr>
          </a:p>
        </p:txBody>
      </p:sp>
      <p:sp>
        <p:nvSpPr>
          <p:cNvPr id="189" name="Google Shape;189;p7"/>
          <p:cNvSpPr txBox="1">
            <a:spLocks noGrp="1"/>
          </p:cNvSpPr>
          <p:nvPr>
            <p:ph type="body" idx="1"/>
          </p:nvPr>
        </p:nvSpPr>
        <p:spPr>
          <a:xfrm>
            <a:off x="4240530" y="702156"/>
            <a:ext cx="7692389" cy="5915814"/>
          </a:xfrm>
          <a:prstGeom prst="rect">
            <a:avLst/>
          </a:prstGeom>
          <a:noFill/>
          <a:ln>
            <a:noFill/>
          </a:ln>
        </p:spPr>
        <p:txBody>
          <a:bodyPr spcFirstLastPara="1" wrap="square" lIns="91425" tIns="45700" rIns="91425" bIns="45700" anchor="ctr" anchorCtr="0">
            <a:normAutofit lnSpcReduction="10000"/>
          </a:bodyPr>
          <a:lstStyle/>
          <a:p>
            <a:pPr marL="0" lvl="0" indent="-93472" algn="l" rtl="0">
              <a:lnSpc>
                <a:spcPct val="100000"/>
              </a:lnSpc>
              <a:spcBef>
                <a:spcPts val="0"/>
              </a:spcBef>
              <a:spcAft>
                <a:spcPts val="0"/>
              </a:spcAft>
              <a:buSzPts val="1472"/>
              <a:buFont typeface="Noto Sans Symbols"/>
              <a:buChar char="◼"/>
            </a:pPr>
            <a:r>
              <a:rPr lang="en-US" dirty="0"/>
              <a:t>Summarize ongoing incident: </a:t>
            </a:r>
            <a:endParaRPr dirty="0"/>
          </a:p>
          <a:p>
            <a:pPr marL="457200" lvl="1" indent="-70104" algn="l" rtl="0">
              <a:spcBef>
                <a:spcPts val="840"/>
              </a:spcBef>
              <a:spcAft>
                <a:spcPts val="0"/>
              </a:spcAft>
              <a:buSzPts val="1104"/>
              <a:buFont typeface="Noto Sans Symbols"/>
              <a:buChar char="◼"/>
            </a:pPr>
            <a:r>
              <a:rPr lang="en-US" dirty="0"/>
              <a:t>What do you know so far?</a:t>
            </a:r>
          </a:p>
          <a:p>
            <a:pPr marL="387096" lvl="1" indent="0">
              <a:spcBef>
                <a:spcPts val="840"/>
              </a:spcBef>
            </a:pPr>
            <a:r>
              <a:rPr lang="en-IN" sz="1600" dirty="0">
                <a:latin typeface="Calibri" panose="020F0502020204030204" pitchFamily="34" charset="0"/>
                <a:cs typeface="Calibri" panose="020F0502020204030204" pitchFamily="34" charset="0"/>
              </a:rPr>
              <a:t>An assault has befallen wherein all of the private files are encrypted by the attacker. The attacker has demanded to pay 1 million dollars in bitcoins in order to get back the files. The personnel (Doctors, nurses and administrative staff have no access to the control systems that are used to monitor patient stats. Doctors aren't capable of render remedies because the precise records and the patient status is not available. The log analysis tool is not accessible and there is a critical security incident declared.</a:t>
            </a:r>
            <a:endParaRPr sz="1600" dirty="0">
              <a:latin typeface="Calibri" panose="020F0502020204030204" pitchFamily="34" charset="0"/>
              <a:cs typeface="Calibri" panose="020F0502020204030204" pitchFamily="34" charset="0"/>
            </a:endParaRPr>
          </a:p>
          <a:p>
            <a:pPr marL="0" lvl="0" indent="-93472" algn="l" rtl="0">
              <a:lnSpc>
                <a:spcPct val="100000"/>
              </a:lnSpc>
              <a:spcBef>
                <a:spcPts val="920"/>
              </a:spcBef>
              <a:spcAft>
                <a:spcPts val="0"/>
              </a:spcAft>
              <a:buSzPts val="1472"/>
              <a:buFont typeface="Noto Sans Symbols"/>
              <a:buChar char="◼"/>
            </a:pPr>
            <a:r>
              <a:rPr lang="en-US" dirty="0"/>
              <a:t>Document actions or notes from the following steps of the initial incident response checklist</a:t>
            </a:r>
          </a:p>
          <a:p>
            <a:pPr marL="342900" lvl="0" indent="-342900">
              <a:spcBef>
                <a:spcPts val="920"/>
              </a:spcBef>
              <a:buFont typeface="Arial"/>
              <a:buChar char="•"/>
            </a:pPr>
            <a:r>
              <a:rPr lang="en-US" dirty="0">
                <a:latin typeface="Calibri" panose="020F0502020204030204" pitchFamily="34" charset="0"/>
                <a:cs typeface="Calibri" panose="020F0502020204030204" pitchFamily="34" charset="0"/>
              </a:rPr>
              <a:t>Step 1: Gather a team of professionals who can deal with cybersecurity problems.</a:t>
            </a:r>
          </a:p>
          <a:p>
            <a:pPr marL="342900" lvl="0" indent="-342900">
              <a:spcBef>
                <a:spcPts val="920"/>
              </a:spcBef>
              <a:buFont typeface="Arial"/>
              <a:buChar char="•"/>
            </a:pPr>
            <a:r>
              <a:rPr lang="en-US" dirty="0">
                <a:latin typeface="Calibri" panose="020F0502020204030204" pitchFamily="34" charset="0"/>
                <a:cs typeface="Calibri" panose="020F0502020204030204" pitchFamily="34" charset="0"/>
              </a:rPr>
              <a:t>Step 2: Find how the was the attacked encountered and by whom – </a:t>
            </a:r>
            <a:r>
              <a:rPr lang="en-IN" dirty="0">
                <a:latin typeface="Calibri" panose="020F0502020204030204" pitchFamily="34" charset="0"/>
                <a:cs typeface="Calibri" panose="020F0502020204030204" pitchFamily="34" charset="0"/>
              </a:rPr>
              <a:t>user in the technology department opening an email attachment resource. Category of incident is phishing</a:t>
            </a:r>
            <a:endParaRPr lang="en-US" dirty="0">
              <a:latin typeface="Calibri" panose="020F0502020204030204" pitchFamily="34" charset="0"/>
              <a:cs typeface="Calibri" panose="020F0502020204030204" pitchFamily="34" charset="0"/>
            </a:endParaRPr>
          </a:p>
          <a:p>
            <a:pPr marL="342900" lvl="0" indent="-342900">
              <a:spcBef>
                <a:spcPts val="920"/>
              </a:spcBef>
              <a:buFont typeface="Arial"/>
              <a:buChar char="•"/>
            </a:pPr>
            <a:r>
              <a:rPr lang="en-US" dirty="0">
                <a:latin typeface="Calibri" panose="020F0502020204030204" pitchFamily="34" charset="0"/>
                <a:cs typeface="Calibri" panose="020F0502020204030204" pitchFamily="34" charset="0"/>
              </a:rPr>
              <a:t>Step 3: Try to restore servers and files from the backups</a:t>
            </a:r>
          </a:p>
          <a:p>
            <a:pPr marL="342900" lvl="0" indent="-342900">
              <a:spcBef>
                <a:spcPts val="920"/>
              </a:spcBef>
              <a:buFont typeface="Arial"/>
              <a:buChar char="•"/>
            </a:pPr>
            <a:r>
              <a:rPr lang="en-US" dirty="0">
                <a:latin typeface="Calibri" panose="020F0502020204030204" pitchFamily="34" charset="0"/>
                <a:cs typeface="Calibri" panose="020F0502020204030204" pitchFamily="34" charset="0"/>
              </a:rPr>
              <a:t>Step 4: Search for the source of the incident</a:t>
            </a:r>
          </a:p>
          <a:p>
            <a:pPr marL="342900" lvl="0" indent="-342900">
              <a:spcBef>
                <a:spcPts val="920"/>
              </a:spcBef>
              <a:buFont typeface="Arial"/>
              <a:buChar char="•"/>
            </a:pPr>
            <a:r>
              <a:rPr lang="en-US" dirty="0">
                <a:latin typeface="Calibri" panose="020F0502020204030204" pitchFamily="34" charset="0"/>
                <a:cs typeface="Calibri" panose="020F0502020204030204" pitchFamily="34" charset="0"/>
              </a:rPr>
              <a:t>Step 5: Contain and isolate the source of the incident</a:t>
            </a:r>
          </a:p>
          <a:p>
            <a:pPr marL="342900" lvl="0" indent="-342900">
              <a:spcBef>
                <a:spcPts val="920"/>
              </a:spcBef>
              <a:buFont typeface="Arial"/>
              <a:buChar char="•"/>
            </a:pPr>
            <a:r>
              <a:rPr lang="en-US" dirty="0">
                <a:latin typeface="Calibri" panose="020F0502020204030204" pitchFamily="34" charset="0"/>
                <a:cs typeface="Calibri" panose="020F0502020204030204" pitchFamily="34" charset="0"/>
              </a:rPr>
              <a:t>Step 6: Plan a strategy to avoid paying ransom</a:t>
            </a:r>
          </a:p>
          <a:p>
            <a:pPr marL="342900" lvl="0" indent="-342900">
              <a:spcBef>
                <a:spcPts val="920"/>
              </a:spcBef>
              <a:buFont typeface="Arial"/>
              <a:buChar char="•"/>
            </a:pPr>
            <a:r>
              <a:rPr lang="en-US" dirty="0">
                <a:latin typeface="Calibri" panose="020F0502020204030204" pitchFamily="34" charset="0"/>
                <a:cs typeface="Calibri" panose="020F0502020204030204" pitchFamily="34" charset="0"/>
              </a:rPr>
              <a:t>Step 7: Once the incident is over conduct proper cybersecurity training to all the staff members.</a:t>
            </a:r>
          </a:p>
          <a:p>
            <a:pPr marL="342900" lvl="0" indent="-342900">
              <a:spcBef>
                <a:spcPts val="920"/>
              </a:spcBef>
              <a:buFont typeface="Arial"/>
              <a:buChar char="•"/>
            </a:pPr>
            <a:r>
              <a:rPr lang="en-US" dirty="0">
                <a:latin typeface="Calibri" panose="020F0502020204030204" pitchFamily="34" charset="0"/>
                <a:cs typeface="Calibri" panose="020F0502020204030204" pitchFamily="34" charset="0"/>
              </a:rPr>
              <a:t>Step 8: Conduct regular backups.</a:t>
            </a:r>
          </a:p>
          <a:p>
            <a:pPr marL="0" lvl="0" indent="0" algn="l" rtl="0">
              <a:lnSpc>
                <a:spcPct val="100000"/>
              </a:lnSpc>
              <a:spcBef>
                <a:spcPts val="920"/>
              </a:spcBef>
              <a:spcAft>
                <a:spcPts val="0"/>
              </a:spcAft>
              <a:buSzPts val="1472"/>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a:solidFill>
                  <a:schemeClr val="dk2"/>
                </a:solidFill>
              </a:rPr>
              <a:t>INCIDENT RESPONSE RECOMMENDED ACTION</a:t>
            </a:r>
            <a:endParaRPr sz="2800" b="0" cap="none">
              <a:solidFill>
                <a:schemeClr val="dk2"/>
              </a:solidFill>
              <a:latin typeface="Gill Sans"/>
              <a:ea typeface="Gill Sans"/>
              <a:cs typeface="Gill Sans"/>
              <a:sym typeface="Gill Sans"/>
            </a:endParaRPr>
          </a:p>
        </p:txBody>
      </p:sp>
      <p:sp>
        <p:nvSpPr>
          <p:cNvPr id="195" name="Google Shape;195;p8"/>
          <p:cNvSpPr txBox="1">
            <a:spLocks noGrp="1"/>
          </p:cNvSpPr>
          <p:nvPr>
            <p:ph type="body" idx="1"/>
          </p:nvPr>
        </p:nvSpPr>
        <p:spPr>
          <a:xfrm>
            <a:off x="4776743" y="702156"/>
            <a:ext cx="7166213" cy="5877064"/>
          </a:xfrm>
          <a:prstGeom prst="rect">
            <a:avLst/>
          </a:prstGeom>
          <a:noFill/>
          <a:ln>
            <a:noFill/>
          </a:ln>
        </p:spPr>
        <p:txBody>
          <a:bodyPr spcFirstLastPara="1" wrap="square" lIns="91425" tIns="45700" rIns="91425" bIns="45700" anchor="ctr" anchorCtr="0">
            <a:normAutofit fontScale="85000" lnSpcReduction="10000"/>
          </a:bodyPr>
          <a:lstStyle/>
          <a:p>
            <a:pPr marL="0" lvl="0" indent="-93472" algn="l" rtl="0">
              <a:lnSpc>
                <a:spcPct val="100000"/>
              </a:lnSpc>
              <a:spcBef>
                <a:spcPts val="0"/>
              </a:spcBef>
              <a:spcAft>
                <a:spcPts val="0"/>
              </a:spcAft>
              <a:buSzPts val="1472"/>
              <a:buFont typeface="Noto Sans Symbols"/>
              <a:buChar char="◼"/>
            </a:pPr>
            <a:r>
              <a:rPr lang="en-US" dirty="0">
                <a:solidFill>
                  <a:srgbClr val="404040"/>
                </a:solidFill>
                <a:latin typeface="Arial"/>
                <a:ea typeface="Arial"/>
                <a:cs typeface="Arial"/>
                <a:sym typeface="Arial"/>
              </a:rPr>
              <a:t>Summarize recommendation to contain, eradicate, and recover:</a:t>
            </a:r>
            <a:endParaRPr dirty="0"/>
          </a:p>
          <a:p>
            <a:pPr marL="457200" lvl="1" indent="-70104" algn="l" rtl="0">
              <a:spcBef>
                <a:spcPts val="840"/>
              </a:spcBef>
              <a:spcAft>
                <a:spcPts val="0"/>
              </a:spcAft>
              <a:buSzPts val="1104"/>
              <a:buFont typeface="Noto Sans Symbols"/>
              <a:buChar char="◼"/>
            </a:pPr>
            <a:r>
              <a:rPr lang="en-US" dirty="0"/>
              <a:t>Describe the overall recommended containment, eradication, and recovery plan</a:t>
            </a:r>
          </a:p>
          <a:p>
            <a:pPr marL="387096" lvl="1" indent="0">
              <a:spcBef>
                <a:spcPts val="840"/>
              </a:spcBef>
            </a:pPr>
            <a:r>
              <a:rPr lang="en-US" sz="1800" dirty="0">
                <a:latin typeface="Calibri" panose="020F0502020204030204" pitchFamily="34" charset="0"/>
                <a:cs typeface="Calibri" panose="020F0502020204030204" pitchFamily="34" charset="0"/>
              </a:rPr>
              <a:t>The source of the incident must be found, and the email attachment must either be deleted or isolated. Once this is done, the files and servers need to be restored using the backups. As the attacker has mentioned, we can delete the software. Once it is deleted all the remaining traces of the software must also be erased. </a:t>
            </a:r>
          </a:p>
          <a:p>
            <a:pPr marL="387096" lvl="1" indent="0">
              <a:spcBef>
                <a:spcPts val="840"/>
              </a:spcBef>
            </a:pPr>
            <a:r>
              <a:rPr lang="en-US" sz="1800" dirty="0">
                <a:latin typeface="Calibri" panose="020F0502020204030204" pitchFamily="34" charset="0"/>
                <a:cs typeface="Calibri" panose="020F0502020204030204" pitchFamily="34" charset="0"/>
              </a:rPr>
              <a:t>The severity of this incident is high. The medical staff is unable to treat patients as the information is not available. This might cause loss of patient life. In order to avoid such incidents in the future, there must be regular information sessions for the staff. The session must contain what the staff should do and what they shouldn’t. Regular data and server backups must be conducted so that the data is available even if there is any problem.</a:t>
            </a:r>
          </a:p>
          <a:p>
            <a:pPr marL="457200" lvl="1" indent="-70104" algn="l" rtl="0">
              <a:spcBef>
                <a:spcPts val="840"/>
              </a:spcBef>
              <a:spcAft>
                <a:spcPts val="0"/>
              </a:spcAft>
              <a:buSzPts val="1104"/>
              <a:buFont typeface="Noto Sans Symbols"/>
              <a:buChar char="◼"/>
            </a:pPr>
            <a:endParaRPr dirty="0"/>
          </a:p>
          <a:p>
            <a:pPr marL="0" lvl="0" indent="-93472" algn="l" rtl="0">
              <a:lnSpc>
                <a:spcPct val="100000"/>
              </a:lnSpc>
              <a:spcBef>
                <a:spcPts val="920"/>
              </a:spcBef>
              <a:spcAft>
                <a:spcPts val="0"/>
              </a:spcAft>
              <a:buSzPts val="1472"/>
              <a:buFont typeface="Noto Sans Symbols"/>
              <a:buChar char="◼"/>
            </a:pPr>
            <a:r>
              <a:rPr lang="en-US" dirty="0"/>
              <a:t>Documented actions and notes from the IR checklist</a:t>
            </a:r>
            <a:endParaRPr dirty="0"/>
          </a:p>
          <a:p>
            <a:pPr marL="342900" lvl="0" indent="-342900">
              <a:spcBef>
                <a:spcPts val="920"/>
              </a:spcBef>
              <a:buFont typeface="Arial"/>
              <a:buChar char="•"/>
            </a:pPr>
            <a:r>
              <a:rPr lang="en-US" sz="1800" dirty="0">
                <a:latin typeface="Calibri" panose="020F0502020204030204" pitchFamily="34" charset="0"/>
                <a:cs typeface="Calibri" panose="020F0502020204030204" pitchFamily="34" charset="0"/>
              </a:rPr>
              <a:t>Step 7: Perform procedures such as Malware response, Insider threat or Denial of service response.</a:t>
            </a:r>
            <a:endParaRPr lang="en-US" sz="1800" i="1" dirty="0">
              <a:latin typeface="Calibri" panose="020F0502020204030204" pitchFamily="34" charset="0"/>
              <a:cs typeface="Calibri" panose="020F0502020204030204" pitchFamily="34" charset="0"/>
            </a:endParaRPr>
          </a:p>
          <a:p>
            <a:pPr marL="342900" lvl="0" indent="-342900">
              <a:spcBef>
                <a:spcPts val="920"/>
              </a:spcBef>
              <a:buFont typeface="Arial"/>
              <a:buChar char="•"/>
            </a:pPr>
            <a:r>
              <a:rPr lang="en-US" sz="1800" dirty="0">
                <a:latin typeface="Calibri" panose="020F0502020204030204" pitchFamily="34" charset="0"/>
                <a:cs typeface="Calibri" panose="020F0502020204030204" pitchFamily="34" charset="0"/>
              </a:rPr>
              <a:t>Step 8: Check the system activity and determine if the cause of the incident was intentional or unintentional.</a:t>
            </a:r>
          </a:p>
          <a:p>
            <a:pPr marL="342900" lvl="0" indent="-342900">
              <a:spcBef>
                <a:spcPts val="920"/>
              </a:spcBef>
              <a:buFont typeface="Arial"/>
              <a:buChar char="•"/>
            </a:pPr>
            <a:r>
              <a:rPr lang="en-US" sz="1800" dirty="0">
                <a:latin typeface="Calibri" panose="020F0502020204030204" pitchFamily="34" charset="0"/>
                <a:cs typeface="Calibri" panose="020F0502020204030204" pitchFamily="34" charset="0"/>
              </a:rPr>
              <a:t>Step 9: Make sure all the systems are patched and backups are in place.</a:t>
            </a:r>
          </a:p>
          <a:p>
            <a:pPr marL="342900" lvl="0" indent="-342900">
              <a:spcBef>
                <a:spcPts val="920"/>
              </a:spcBef>
              <a:buFont typeface="Arial"/>
              <a:buChar char="•"/>
            </a:pPr>
            <a:r>
              <a:rPr lang="en-US" sz="1800" dirty="0">
                <a:latin typeface="Calibri" panose="020F0502020204030204" pitchFamily="34" charset="0"/>
                <a:cs typeface="Calibri" panose="020F0502020204030204" pitchFamily="34" charset="0"/>
              </a:rPr>
              <a:t>Step 10: Document the incident, cause, impact, risk score, steps taken to overcome it, what steps needs to be followed etc.</a:t>
            </a:r>
          </a:p>
          <a:p>
            <a:pPr marL="342900" lvl="0" indent="-342900">
              <a:spcBef>
                <a:spcPts val="920"/>
              </a:spcBef>
              <a:buFont typeface="Arial"/>
              <a:buChar char="•"/>
            </a:pPr>
            <a:r>
              <a:rPr lang="en-US" sz="1800" dirty="0">
                <a:latin typeface="Calibri" panose="020F0502020204030204" pitchFamily="34" charset="0"/>
                <a:cs typeface="Calibri" panose="020F0502020204030204" pitchFamily="34" charset="0"/>
              </a:rPr>
              <a:t>Step 11: Have a proper planning mechanism until the incident is solved and also for future. </a:t>
            </a:r>
          </a:p>
        </p:txBody>
      </p:sp>
    </p:spTree>
  </p:cSld>
  <p:clrMapOvr>
    <a:masterClrMapping/>
  </p:clrMapOvr>
</p:sld>
</file>

<file path=ppt/theme/theme1.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1116</Words>
  <Application>Microsoft Macintosh PowerPoint</Application>
  <PresentationFormat>Widescreen</PresentationFormat>
  <Paragraphs>84</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Calibri</vt:lpstr>
      <vt:lpstr>Noto Sans Symbols</vt:lpstr>
      <vt:lpstr>Arial</vt:lpstr>
      <vt:lpstr>Gill Sans</vt:lpstr>
      <vt:lpstr>DividendVTI</vt:lpstr>
      <vt:lpstr>DividendVTI</vt:lpstr>
      <vt:lpstr>FINAL PROJECT </vt:lpstr>
      <vt:lpstr>THREAT SUMMARY</vt:lpstr>
      <vt:lpstr>VULNERABILITY SCANNING TARGETS</vt:lpstr>
      <vt:lpstr>VULNERABILITY SCAN RESULTS</vt:lpstr>
      <vt:lpstr>REMEDIATION RECOMMENDATION</vt:lpstr>
      <vt:lpstr>PASSWORD PENETRATION TEST OUTCOME</vt:lpstr>
      <vt:lpstr>INCIDENT RESPONSE PRELIMINARY ASSESSMENT</vt:lpstr>
      <vt:lpstr>INCIDENT RESPONSE RECOMMENDED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TEMPLATE</dc:title>
  <dc:creator>Christine Izuakor</dc:creator>
  <cp:lastModifiedBy>Manoj Kumar Mishra</cp:lastModifiedBy>
  <cp:revision>10</cp:revision>
  <dcterms:created xsi:type="dcterms:W3CDTF">2020-04-24T02:20:58Z</dcterms:created>
  <dcterms:modified xsi:type="dcterms:W3CDTF">2022-07-26T16:50:26Z</dcterms:modified>
</cp:coreProperties>
</file>