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7" r:id="rId4"/>
    <p:sldId id="259" r:id="rId5"/>
    <p:sldId id="264" r:id="rId6"/>
    <p:sldId id="262" r:id="rId7"/>
    <p:sldId id="263" r:id="rId8"/>
    <p:sldId id="260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CBC1F32-9A7D-40FD-8E4F-E837D82CFE41}">
  <a:tblStyle styleId="{2CBC1F32-9A7D-40FD-8E4F-E837D82CFE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51297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72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47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51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5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91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16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1"/>
            <a:ext cx="4352100" cy="1125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e Estrutura de Dados II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Jogno Vezú Júnior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Lucas dos Anjos S</a:t>
            </a:r>
            <a:r>
              <a:rPr lang="pt-BR" dirty="0" err="1"/>
              <a:t>ilva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</a:rPr>
              <a:t>Métodos de Ordenação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3222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camera</a:t>
            </a:r>
            <a:r>
              <a:rPr lang="pt-BR" dirty="0">
                <a:solidFill>
                  <a:schemeClr val="dk1"/>
                </a:solidFill>
              </a:rPr>
              <a:t>” = 246102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pictures</a:t>
            </a:r>
            <a:r>
              <a:rPr lang="pt-BR" dirty="0">
                <a:solidFill>
                  <a:schemeClr val="dk1"/>
                </a:solidFill>
              </a:rPr>
              <a:t>” = 91832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“zoom” = 37668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photos</a:t>
            </a:r>
            <a:r>
              <a:rPr lang="pt-BR" dirty="0">
                <a:solidFill>
                  <a:schemeClr val="dk1"/>
                </a:solidFill>
              </a:rPr>
              <a:t>” = 37869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 “</a:t>
            </a:r>
            <a:r>
              <a:rPr lang="pt-BR" dirty="0" err="1">
                <a:solidFill>
                  <a:schemeClr val="dk1"/>
                </a:solidFill>
              </a:rPr>
              <a:t>cameras</a:t>
            </a:r>
            <a:r>
              <a:rPr lang="pt-BR" dirty="0">
                <a:solidFill>
                  <a:schemeClr val="dk1"/>
                </a:solidFill>
              </a:rPr>
              <a:t>” = 36869</a:t>
            </a:r>
          </a:p>
          <a:p>
            <a:pPr marL="228600" lvl="0" indent="-228600" algn="ctr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lang="pt-BR" dirty="0">
              <a:solidFill>
                <a:schemeClr val="dk1"/>
              </a:solidFill>
            </a:endParaRPr>
          </a:p>
          <a:p>
            <a:pPr marL="228600" lvl="0" indent="-228600" algn="ctr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lang="pt-BR" dirty="0">
              <a:solidFill>
                <a:schemeClr val="dk1"/>
              </a:solidFill>
            </a:endParaRP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quality</a:t>
            </a:r>
            <a:r>
              <a:rPr lang="pt-BR" dirty="0">
                <a:solidFill>
                  <a:schemeClr val="dk1"/>
                </a:solidFill>
              </a:rPr>
              <a:t>” = 36576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lens</a:t>
            </a:r>
            <a:r>
              <a:rPr lang="pt-BR" dirty="0">
                <a:solidFill>
                  <a:schemeClr val="dk1"/>
                </a:solidFill>
              </a:rPr>
              <a:t>” = 32751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shots</a:t>
            </a:r>
            <a:r>
              <a:rPr lang="pt-BR" dirty="0">
                <a:solidFill>
                  <a:schemeClr val="dk1"/>
                </a:solidFill>
              </a:rPr>
              <a:t>” = 28807  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</a:t>
            </a:r>
            <a:r>
              <a:rPr lang="pt-BR" dirty="0" err="1">
                <a:solidFill>
                  <a:schemeClr val="dk1"/>
                </a:solidFill>
              </a:rPr>
              <a:t>features</a:t>
            </a:r>
            <a:r>
              <a:rPr lang="pt-BR" dirty="0">
                <a:solidFill>
                  <a:schemeClr val="dk1"/>
                </a:solidFill>
              </a:rPr>
              <a:t>” = 25627</a:t>
            </a:r>
          </a:p>
          <a:p>
            <a:pPr marL="228600" lvl="0" indent="-228600" algn="ctr">
              <a:spcBef>
                <a:spcPts val="1600"/>
              </a:spcBef>
              <a:buFont typeface="+mj-lt"/>
              <a:buAutoNum type="arabicPeriod"/>
            </a:pPr>
            <a:r>
              <a:rPr lang="pt-BR" dirty="0">
                <a:solidFill>
                  <a:schemeClr val="dk1"/>
                </a:solidFill>
              </a:rPr>
              <a:t>“time” = 24456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9"/>
          <p:cNvSpPr txBox="1"/>
          <p:nvPr/>
        </p:nvSpPr>
        <p:spPr>
          <a:xfrm>
            <a:off x="1386375" y="4519400"/>
            <a:ext cx="6214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*Os mesmos resultados foram obtidos em diferentes métodos.</a:t>
            </a:r>
            <a:endParaRPr sz="10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Gráficos com 100%</a:t>
            </a:r>
            <a:endParaRPr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59165" y="3824340"/>
            <a:ext cx="3230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QuickSort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1.442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HeapSort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1.580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BucketSort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12.1226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Padrão Python: 233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355066" y="3824339"/>
            <a:ext cx="3230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QuickSort</a:t>
            </a:r>
            <a:r>
              <a:rPr lang="pt-BR" dirty="0"/>
              <a:t>: 197.121 trocas</a:t>
            </a:r>
          </a:p>
          <a:p>
            <a:r>
              <a:rPr lang="pt-BR" dirty="0" err="1"/>
              <a:t>HeapSort</a:t>
            </a:r>
            <a:r>
              <a:rPr lang="pt-BR" dirty="0"/>
              <a:t>: 1.222.426 trocas</a:t>
            </a:r>
          </a:p>
          <a:p>
            <a:r>
              <a:rPr lang="pt-BR" dirty="0" err="1"/>
              <a:t>BucketSort</a:t>
            </a:r>
            <a:r>
              <a:rPr lang="pt-BR" dirty="0"/>
              <a:t>: 159.585 trocas</a:t>
            </a:r>
          </a:p>
          <a:p>
            <a:r>
              <a:rPr lang="pt-BR" dirty="0"/>
              <a:t>Padrão Python: ----------------</a:t>
            </a:r>
          </a:p>
        </p:txBody>
      </p:sp>
      <p:pic>
        <p:nvPicPr>
          <p:cNvPr id="2" name="Picture 2" descr="right-click to save chart-image to disk">
            <a:extLst>
              <a:ext uri="{FF2B5EF4-FFF2-40B4-BE49-F238E27FC236}">
                <a16:creationId xmlns:a16="http://schemas.microsoft.com/office/drawing/2014/main" id="{D14D7A5E-668A-45E5-B1AA-938E2EFE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0" y="1050528"/>
            <a:ext cx="3390214" cy="27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-click to save chart-image to disk">
            <a:extLst>
              <a:ext uri="{FF2B5EF4-FFF2-40B4-BE49-F238E27FC236}">
                <a16:creationId xmlns:a16="http://schemas.microsoft.com/office/drawing/2014/main" id="{A32F8309-A5C2-4692-B2EC-D40B0C0C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65" y="1050528"/>
            <a:ext cx="3390213" cy="27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6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0" y="3712511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Variação de Tamanho da Entrada no Tempo de Execução (ms)</a:t>
            </a:r>
            <a:endParaRPr sz="2800"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91891"/>
              </p:ext>
            </p:extLst>
          </p:nvPr>
        </p:nvGraphicFramePr>
        <p:xfrm>
          <a:off x="114247" y="480544"/>
          <a:ext cx="6096000" cy="2459852"/>
        </p:xfrm>
        <a:graphic>
          <a:graphicData uri="http://schemas.openxmlformats.org/drawingml/2006/table">
            <a:tbl>
              <a:tblPr firstRow="1" bandRow="1">
                <a:tableStyleId>{2CBC1F32-9A7D-40FD-8E4F-E837D82CFE41}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Tam.</a:t>
                      </a:r>
                      <a:r>
                        <a:rPr lang="pt-BR" baseline="0" dirty="0"/>
                        <a:t> Entrada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QuickSort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HeapSort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BucketSort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  <a:r>
                        <a:rPr lang="pt-BR" baseline="0" dirty="0"/>
                        <a:t> Python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 </a:t>
                      </a:r>
                      <a:r>
                        <a:rPr lang="pt-BR" dirty="0" err="1"/>
                        <a:t>ms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62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11.406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64.877 </a:t>
                      </a:r>
                      <a:r>
                        <a:rPr lang="pt-BR" dirty="0" err="1"/>
                        <a:t>ms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554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492.023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361329" y="4164139"/>
            <a:ext cx="27826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*Resultados gerados somente da analise isolada das funções de ordenação, desconsiderado o tempo para manipulação/mineração dos dados gerais da entrada.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93334"/>
              </p:ext>
            </p:extLst>
          </p:nvPr>
        </p:nvGraphicFramePr>
        <p:xfrm>
          <a:off x="87483" y="2514258"/>
          <a:ext cx="4876800" cy="2459852"/>
        </p:xfrm>
        <a:graphic>
          <a:graphicData uri="http://schemas.openxmlformats.org/drawingml/2006/table">
            <a:tbl>
              <a:tblPr firstRow="1" bandRow="1">
                <a:tableStyleId>{2CBC1F32-9A7D-40FD-8E4F-E837D82CFE41}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Tam.</a:t>
                      </a:r>
                      <a:r>
                        <a:rPr lang="pt-BR" baseline="0" dirty="0"/>
                        <a:t> Entrada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QuickSort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HeapSort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BucketSort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12.301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1.598.486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198.921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10.068.077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61.459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475.665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113.201.903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0" y="51540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Variação de Tamanho da Entrada na Quantidade de Trocas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9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2" y="822336"/>
            <a:ext cx="3815482" cy="2756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4" y="223886"/>
            <a:ext cx="3829584" cy="395342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864192" y="4311368"/>
            <a:ext cx="23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HeapSort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38749" y="4311367"/>
            <a:ext cx="23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QuickSort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5" y="242912"/>
            <a:ext cx="3685692" cy="35122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52" y="710468"/>
            <a:ext cx="4295718" cy="159622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29917" y="4085198"/>
            <a:ext cx="112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BucketSort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49576" y="4239086"/>
            <a:ext cx="37628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*A fórmula para quantidade de baldes se tornou muito ruim quando se aumenta muito a lista e uns baldes ficam com mais elementos que outros.</a:t>
            </a:r>
          </a:p>
        </p:txBody>
      </p:sp>
    </p:spTree>
    <p:extLst>
      <p:ext uri="{BB962C8B-B14F-4D97-AF65-F5344CB8AC3E}">
        <p14:creationId xmlns:p14="http://schemas.microsoft.com/office/powerpoint/2010/main" val="62056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536773" y="32387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Observações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256397" y="2314225"/>
            <a:ext cx="4428053" cy="1922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Mesmo com o tempo de execução relativamente rapido </a:t>
            </a:r>
            <a:r>
              <a:rPr lang="pt-BR" dirty="0"/>
              <a:t>de alguns</a:t>
            </a:r>
            <a:r>
              <a:rPr lang="en" dirty="0"/>
              <a:t> algoritmos. O programa feito lev</a:t>
            </a:r>
            <a:r>
              <a:rPr lang="pt-BR" dirty="0"/>
              <a:t>ou</a:t>
            </a:r>
            <a:r>
              <a:rPr lang="en" dirty="0"/>
              <a:t> </a:t>
            </a:r>
            <a:r>
              <a:rPr lang="pt-BR" dirty="0"/>
              <a:t>um</a:t>
            </a:r>
            <a:r>
              <a:rPr lang="en" dirty="0"/>
              <a:t> tempo </a:t>
            </a:r>
            <a:r>
              <a:rPr lang="pt-BR" dirty="0"/>
              <a:t>maior</a:t>
            </a:r>
            <a:r>
              <a:rPr lang="en" dirty="0"/>
              <a:t> para ser </a:t>
            </a:r>
            <a:r>
              <a:rPr lang="pt-BR" dirty="0"/>
              <a:t>executado no Método </a:t>
            </a:r>
            <a:r>
              <a:rPr lang="pt-BR" i="1" dirty="0" err="1"/>
              <a:t>BucketSort</a:t>
            </a:r>
            <a:r>
              <a:rPr lang="pt-BR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*Dentre os Métodos testados, o método padrão do Python (.</a:t>
            </a:r>
            <a:r>
              <a:rPr lang="pt-BR" dirty="0" err="1"/>
              <a:t>sort</a:t>
            </a:r>
            <a:r>
              <a:rPr lang="pt-BR" dirty="0"/>
              <a:t>()) acabou retornando resultados melhores em todos o testes.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F498467-590F-4AF6-98DF-A89BDA6E3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67885"/>
              </p:ext>
            </p:extLst>
          </p:nvPr>
        </p:nvGraphicFramePr>
        <p:xfrm>
          <a:off x="393509" y="1644650"/>
          <a:ext cx="8356981" cy="1854200"/>
        </p:xfrm>
        <a:graphic>
          <a:graphicData uri="http://schemas.openxmlformats.org/drawingml/2006/table">
            <a:tbl>
              <a:tblPr firstRow="1" bandRow="1">
                <a:tableStyleId>{2CBC1F32-9A7D-40FD-8E4F-E837D82CFE41}</a:tableStyleId>
              </a:tblPr>
              <a:tblGrid>
                <a:gridCol w="1778759">
                  <a:extLst>
                    <a:ext uri="{9D8B030D-6E8A-4147-A177-3AD203B41FA5}">
                      <a16:colId xmlns:a16="http://schemas.microsoft.com/office/drawing/2014/main" val="3504997869"/>
                    </a:ext>
                  </a:extLst>
                </a:gridCol>
                <a:gridCol w="3289111">
                  <a:extLst>
                    <a:ext uri="{9D8B030D-6E8A-4147-A177-3AD203B41FA5}">
                      <a16:colId xmlns:a16="http://schemas.microsoft.com/office/drawing/2014/main" val="2371058514"/>
                    </a:ext>
                  </a:extLst>
                </a:gridCol>
                <a:gridCol w="3289111">
                  <a:extLst>
                    <a:ext uri="{9D8B030D-6E8A-4147-A177-3AD203B41FA5}">
                      <a16:colId xmlns:a16="http://schemas.microsoft.com/office/drawing/2014/main" val="923445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QuickSort</a:t>
                      </a:r>
                      <a:r>
                        <a:rPr lang="pt-BR" dirty="0"/>
                        <a:t> (Mineração Utilizada)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HeapSort</a:t>
                      </a:r>
                      <a:r>
                        <a:rPr lang="pt-BR" dirty="0"/>
                        <a:t> (Mineração Rustica)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8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75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62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53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46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8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 </a:t>
                      </a:r>
                      <a:r>
                        <a:rPr lang="pt-BR" dirty="0" err="1"/>
                        <a:t>ms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65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7906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340</Words>
  <Application>Microsoft Office PowerPoint</Application>
  <PresentationFormat>Apresentação na tela (16:9)</PresentationFormat>
  <Paragraphs>97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Exo 2</vt:lpstr>
      <vt:lpstr>Fira Sans Extra Condensed Medium</vt:lpstr>
      <vt:lpstr>Roboto Condensed Light</vt:lpstr>
      <vt:lpstr>Squada One</vt:lpstr>
      <vt:lpstr>Tech Newsletter by Slidesgo</vt:lpstr>
      <vt:lpstr>Métodos de Ordenação</vt:lpstr>
      <vt:lpstr>Resultados: </vt:lpstr>
      <vt:lpstr>Gráficos com 100%</vt:lpstr>
      <vt:lpstr>Variação de Tamanho da Entrada no Tempo de Execução (ms)</vt:lpstr>
      <vt:lpstr>Variação de Tamanho da Entrada na Quantidade de Trocas</vt:lpstr>
      <vt:lpstr>Apresentação do PowerPoint</vt:lpstr>
      <vt:lpstr>Apresentação do PowerPoint</vt:lpstr>
      <vt:lpstr>Observações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Metodos de Ordenação</dc:title>
  <dc:creator>Joedi dos Santos Auzier</dc:creator>
  <cp:lastModifiedBy>Windows User</cp:lastModifiedBy>
  <cp:revision>19</cp:revision>
  <dcterms:modified xsi:type="dcterms:W3CDTF">2019-09-10T03:57:24Z</dcterms:modified>
</cp:coreProperties>
</file>