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9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3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44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39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7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5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94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3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6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35E8-6F06-425E-925C-E268EB494845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17630-5387-4F83-8C55-7B4A1B88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8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0848" y="70774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Chr1 +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0848" y="687651"/>
            <a:ext cx="7797521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/>
          <p:cNvGrpSpPr/>
          <p:nvPr/>
        </p:nvGrpSpPr>
        <p:grpSpPr>
          <a:xfrm>
            <a:off x="431999" y="1683864"/>
            <a:ext cx="1571521" cy="397106"/>
            <a:chOff x="774339" y="1179700"/>
            <a:chExt cx="1571521" cy="397106"/>
          </a:xfrm>
        </p:grpSpPr>
        <p:grpSp>
          <p:nvGrpSpPr>
            <p:cNvPr id="19" name="Groupe 18"/>
            <p:cNvGrpSpPr/>
            <p:nvPr/>
          </p:nvGrpSpPr>
          <p:grpSpPr>
            <a:xfrm>
              <a:off x="946213" y="1207474"/>
              <a:ext cx="1075173" cy="369332"/>
              <a:chOff x="946213" y="1207474"/>
              <a:chExt cx="1075173" cy="369332"/>
            </a:xfrm>
          </p:grpSpPr>
          <p:cxnSp>
            <p:nvCxnSpPr>
              <p:cNvPr id="9" name="Connecteur droit 8"/>
              <p:cNvCxnSpPr/>
              <p:nvPr/>
            </p:nvCxnSpPr>
            <p:spPr>
              <a:xfrm>
                <a:off x="946213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ZoneTexte 17"/>
              <p:cNvSpPr txBox="1"/>
              <p:nvPr/>
            </p:nvSpPr>
            <p:spPr>
              <a:xfrm>
                <a:off x="1101548" y="1207474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alt_1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" name="ZoneTexte 21"/>
            <p:cNvSpPr txBox="1"/>
            <p:nvPr/>
          </p:nvSpPr>
          <p:spPr>
            <a:xfrm>
              <a:off x="774339" y="1179700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1833394" y="1193122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1390176" y="1109522"/>
            <a:ext cx="1541568" cy="388769"/>
            <a:chOff x="1732516" y="605358"/>
            <a:chExt cx="1541568" cy="388769"/>
          </a:xfrm>
        </p:grpSpPr>
        <p:grpSp>
          <p:nvGrpSpPr>
            <p:cNvPr id="13" name="Groupe 12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7" name="Connecteur droit 6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ref_1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" name="ZoneTexte 23"/>
            <p:cNvSpPr txBox="1"/>
            <p:nvPr/>
          </p:nvSpPr>
          <p:spPr>
            <a:xfrm>
              <a:off x="1732516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761618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777667" y="1088193"/>
            <a:ext cx="1537401" cy="409261"/>
            <a:chOff x="3120007" y="584029"/>
            <a:chExt cx="1537401" cy="409261"/>
          </a:xfrm>
        </p:grpSpPr>
        <p:grpSp>
          <p:nvGrpSpPr>
            <p:cNvPr id="15" name="Groupe 14"/>
            <p:cNvGrpSpPr/>
            <p:nvPr/>
          </p:nvGrpSpPr>
          <p:grpSpPr>
            <a:xfrm>
              <a:off x="3267382" y="584029"/>
              <a:ext cx="1075173" cy="390661"/>
              <a:chOff x="3267382" y="584029"/>
              <a:chExt cx="1075173" cy="390661"/>
            </a:xfrm>
          </p:grpSpPr>
          <p:cxnSp>
            <p:nvCxnSpPr>
              <p:cNvPr id="8" name="Connecteur droit 7"/>
              <p:cNvCxnSpPr/>
              <p:nvPr/>
            </p:nvCxnSpPr>
            <p:spPr>
              <a:xfrm>
                <a:off x="3267382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/>
              <p:cNvSpPr txBox="1"/>
              <p:nvPr/>
            </p:nvSpPr>
            <p:spPr>
              <a:xfrm>
                <a:off x="3412665" y="58402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ref_2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7" name="ZoneTexte 26"/>
            <p:cNvSpPr txBox="1"/>
            <p:nvPr/>
          </p:nvSpPr>
          <p:spPr>
            <a:xfrm>
              <a:off x="3120007" y="731680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144942" y="712073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150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1902642" y="1701349"/>
            <a:ext cx="1575692" cy="383366"/>
            <a:chOff x="2244982" y="1197185"/>
            <a:chExt cx="1575692" cy="383366"/>
          </a:xfrm>
        </p:grpSpPr>
        <p:grpSp>
          <p:nvGrpSpPr>
            <p:cNvPr id="20" name="Groupe 19"/>
            <p:cNvGrpSpPr/>
            <p:nvPr/>
          </p:nvGrpSpPr>
          <p:grpSpPr>
            <a:xfrm>
              <a:off x="2414950" y="1207474"/>
              <a:ext cx="1075173" cy="373077"/>
              <a:chOff x="2414950" y="1207474"/>
              <a:chExt cx="1075173" cy="373077"/>
            </a:xfrm>
          </p:grpSpPr>
          <p:cxnSp>
            <p:nvCxnSpPr>
              <p:cNvPr id="10" name="Connecteur droit 9"/>
              <p:cNvCxnSpPr/>
              <p:nvPr/>
            </p:nvCxnSpPr>
            <p:spPr>
              <a:xfrm>
                <a:off x="2414950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ZoneTexte 16"/>
              <p:cNvSpPr txBox="1"/>
              <p:nvPr/>
            </p:nvSpPr>
            <p:spPr>
              <a:xfrm>
                <a:off x="2625548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alt_2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308208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224498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55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3481358" y="1694892"/>
            <a:ext cx="1570967" cy="369332"/>
            <a:chOff x="3823698" y="1190728"/>
            <a:chExt cx="1570967" cy="369332"/>
          </a:xfrm>
        </p:grpSpPr>
        <p:grpSp>
          <p:nvGrpSpPr>
            <p:cNvPr id="21" name="Groupe 20"/>
            <p:cNvGrpSpPr/>
            <p:nvPr/>
          </p:nvGrpSpPr>
          <p:grpSpPr>
            <a:xfrm>
              <a:off x="4004265" y="1190728"/>
              <a:ext cx="1075173" cy="369332"/>
              <a:chOff x="4004265" y="1190728"/>
              <a:chExt cx="1075173" cy="369332"/>
            </a:xfrm>
          </p:grpSpPr>
          <p:cxnSp>
            <p:nvCxnSpPr>
              <p:cNvPr id="11" name="Connecteur droit 10"/>
              <p:cNvCxnSpPr/>
              <p:nvPr/>
            </p:nvCxnSpPr>
            <p:spPr>
              <a:xfrm>
                <a:off x="4004265" y="1209152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4149548" y="119072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alt_3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1" name="ZoneTexte 30"/>
            <p:cNvSpPr txBox="1"/>
            <p:nvPr/>
          </p:nvSpPr>
          <p:spPr>
            <a:xfrm>
              <a:off x="3823698" y="1196371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903596" y="1197185"/>
              <a:ext cx="4910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120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4985597" y="1675493"/>
            <a:ext cx="1551425" cy="397106"/>
            <a:chOff x="774339" y="1179700"/>
            <a:chExt cx="1551425" cy="397106"/>
          </a:xfrm>
        </p:grpSpPr>
        <p:grpSp>
          <p:nvGrpSpPr>
            <p:cNvPr id="38" name="Groupe 37"/>
            <p:cNvGrpSpPr/>
            <p:nvPr/>
          </p:nvGrpSpPr>
          <p:grpSpPr>
            <a:xfrm>
              <a:off x="946213" y="1207474"/>
              <a:ext cx="1075173" cy="369332"/>
              <a:chOff x="946213" y="1207474"/>
              <a:chExt cx="1075173" cy="369332"/>
            </a:xfrm>
          </p:grpSpPr>
          <p:cxnSp>
            <p:nvCxnSpPr>
              <p:cNvPr id="41" name="Connecteur droit 40"/>
              <p:cNvCxnSpPr/>
              <p:nvPr/>
            </p:nvCxnSpPr>
            <p:spPr>
              <a:xfrm>
                <a:off x="946213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1101548" y="1207474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alt_4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ZoneTexte 38"/>
            <p:cNvSpPr txBox="1"/>
            <p:nvPr/>
          </p:nvSpPr>
          <p:spPr>
            <a:xfrm>
              <a:off x="774339" y="1179700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1813298" y="1193122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5903582" y="1101151"/>
            <a:ext cx="1561664" cy="388769"/>
            <a:chOff x="1692324" y="605358"/>
            <a:chExt cx="1561664" cy="388769"/>
          </a:xfrm>
        </p:grpSpPr>
        <p:grpSp>
          <p:nvGrpSpPr>
            <p:cNvPr id="44" name="Groupe 43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47" name="Connecteur droit 46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ZoneTexte 47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ref_3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5" name="ZoneTexte 44"/>
            <p:cNvSpPr txBox="1"/>
            <p:nvPr/>
          </p:nvSpPr>
          <p:spPr>
            <a:xfrm>
              <a:off x="1692324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6456240" y="1692978"/>
            <a:ext cx="1555596" cy="383366"/>
            <a:chOff x="2244982" y="1197185"/>
            <a:chExt cx="1555596" cy="383366"/>
          </a:xfrm>
        </p:grpSpPr>
        <p:grpSp>
          <p:nvGrpSpPr>
            <p:cNvPr id="50" name="Groupe 49"/>
            <p:cNvGrpSpPr/>
            <p:nvPr/>
          </p:nvGrpSpPr>
          <p:grpSpPr>
            <a:xfrm>
              <a:off x="2414950" y="1207474"/>
              <a:ext cx="1075173" cy="373077"/>
              <a:chOff x="2414950" y="1207474"/>
              <a:chExt cx="1075173" cy="373077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2414950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ZoneTexte 53"/>
              <p:cNvSpPr txBox="1"/>
              <p:nvPr/>
            </p:nvSpPr>
            <p:spPr>
              <a:xfrm>
                <a:off x="2625548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alt_5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1" name="ZoneTexte 50"/>
            <p:cNvSpPr txBox="1"/>
            <p:nvPr/>
          </p:nvSpPr>
          <p:spPr>
            <a:xfrm>
              <a:off x="328811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24498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8524802" y="70774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Chr1 -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8524802" y="687651"/>
            <a:ext cx="3274088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7" name="Groupe 86"/>
          <p:cNvGrpSpPr/>
          <p:nvPr/>
        </p:nvGrpSpPr>
        <p:grpSpPr>
          <a:xfrm>
            <a:off x="8627590" y="1675493"/>
            <a:ext cx="1551425" cy="397106"/>
            <a:chOff x="774339" y="1179700"/>
            <a:chExt cx="1551425" cy="397106"/>
          </a:xfrm>
        </p:grpSpPr>
        <p:grpSp>
          <p:nvGrpSpPr>
            <p:cNvPr id="88" name="Groupe 87"/>
            <p:cNvGrpSpPr/>
            <p:nvPr/>
          </p:nvGrpSpPr>
          <p:grpSpPr>
            <a:xfrm>
              <a:off x="946213" y="1207474"/>
              <a:ext cx="1075173" cy="369332"/>
              <a:chOff x="946213" y="1207474"/>
              <a:chExt cx="1075173" cy="369332"/>
            </a:xfrm>
          </p:grpSpPr>
          <p:cxnSp>
            <p:nvCxnSpPr>
              <p:cNvPr id="91" name="Connecteur droit 90"/>
              <p:cNvCxnSpPr/>
              <p:nvPr/>
            </p:nvCxnSpPr>
            <p:spPr>
              <a:xfrm>
                <a:off x="946213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ZoneTexte 91"/>
              <p:cNvSpPr txBox="1"/>
              <p:nvPr/>
            </p:nvSpPr>
            <p:spPr>
              <a:xfrm>
                <a:off x="1101548" y="1207474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alt_6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9" name="ZoneTexte 88"/>
            <p:cNvSpPr txBox="1"/>
            <p:nvPr/>
          </p:nvSpPr>
          <p:spPr>
            <a:xfrm>
              <a:off x="774339" y="1179700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813298" y="1193122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Groupe 92"/>
          <p:cNvGrpSpPr/>
          <p:nvPr/>
        </p:nvGrpSpPr>
        <p:grpSpPr>
          <a:xfrm>
            <a:off x="9545575" y="1101151"/>
            <a:ext cx="1561664" cy="388769"/>
            <a:chOff x="1692324" y="605358"/>
            <a:chExt cx="1561664" cy="388769"/>
          </a:xfrm>
        </p:grpSpPr>
        <p:grpSp>
          <p:nvGrpSpPr>
            <p:cNvPr id="94" name="Groupe 93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97" name="Connecteur droit 96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ref_4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95" name="ZoneTexte 94"/>
            <p:cNvSpPr txBox="1"/>
            <p:nvPr/>
          </p:nvSpPr>
          <p:spPr>
            <a:xfrm>
              <a:off x="1692324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Groupe 98"/>
          <p:cNvGrpSpPr/>
          <p:nvPr/>
        </p:nvGrpSpPr>
        <p:grpSpPr>
          <a:xfrm>
            <a:off x="10098233" y="1692978"/>
            <a:ext cx="1555596" cy="383366"/>
            <a:chOff x="2244982" y="1197185"/>
            <a:chExt cx="1555596" cy="383366"/>
          </a:xfrm>
        </p:grpSpPr>
        <p:grpSp>
          <p:nvGrpSpPr>
            <p:cNvPr id="100" name="Groupe 99"/>
            <p:cNvGrpSpPr/>
            <p:nvPr/>
          </p:nvGrpSpPr>
          <p:grpSpPr>
            <a:xfrm>
              <a:off x="2414950" y="1207474"/>
              <a:ext cx="1075173" cy="373077"/>
              <a:chOff x="2414950" y="1207474"/>
              <a:chExt cx="1075173" cy="373077"/>
            </a:xfrm>
          </p:grpSpPr>
          <p:cxnSp>
            <p:nvCxnSpPr>
              <p:cNvPr id="103" name="Connecteur droit 102"/>
              <p:cNvCxnSpPr/>
              <p:nvPr/>
            </p:nvCxnSpPr>
            <p:spPr>
              <a:xfrm>
                <a:off x="2414950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ZoneTexte 103"/>
              <p:cNvSpPr txBox="1"/>
              <p:nvPr/>
            </p:nvSpPr>
            <p:spPr>
              <a:xfrm>
                <a:off x="2625548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alt_7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1" name="ZoneTexte 100"/>
            <p:cNvSpPr txBox="1"/>
            <p:nvPr/>
          </p:nvSpPr>
          <p:spPr>
            <a:xfrm>
              <a:off x="328811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224498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5" name="ZoneTexte 104"/>
          <p:cNvSpPr txBox="1"/>
          <p:nvPr/>
        </p:nvSpPr>
        <p:spPr>
          <a:xfrm>
            <a:off x="717043" y="2818417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Chr2 </a:t>
            </a:r>
            <a:r>
              <a:rPr lang="fr-FR" dirty="0"/>
              <a:t>+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17043" y="2778224"/>
            <a:ext cx="1691081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7" name="Groupe 106"/>
          <p:cNvGrpSpPr/>
          <p:nvPr/>
        </p:nvGrpSpPr>
        <p:grpSpPr>
          <a:xfrm>
            <a:off x="900222" y="3824262"/>
            <a:ext cx="1511233" cy="397106"/>
            <a:chOff x="814531" y="1179700"/>
            <a:chExt cx="1511233" cy="397106"/>
          </a:xfrm>
        </p:grpSpPr>
        <p:grpSp>
          <p:nvGrpSpPr>
            <p:cNvPr id="108" name="Groupe 107"/>
            <p:cNvGrpSpPr/>
            <p:nvPr/>
          </p:nvGrpSpPr>
          <p:grpSpPr>
            <a:xfrm>
              <a:off x="946213" y="1207474"/>
              <a:ext cx="1075173" cy="369332"/>
              <a:chOff x="946213" y="1207474"/>
              <a:chExt cx="1075173" cy="369332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946213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ZoneTexte 111"/>
              <p:cNvSpPr txBox="1"/>
              <p:nvPr/>
            </p:nvSpPr>
            <p:spPr>
              <a:xfrm>
                <a:off x="1171884" y="1207474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alt_8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9" name="ZoneTexte 108"/>
            <p:cNvSpPr txBox="1"/>
            <p:nvPr/>
          </p:nvSpPr>
          <p:spPr>
            <a:xfrm>
              <a:off x="814531" y="1179700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1813298" y="1193122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3" name="Groupe 112"/>
          <p:cNvGrpSpPr/>
          <p:nvPr/>
        </p:nvGrpSpPr>
        <p:grpSpPr>
          <a:xfrm>
            <a:off x="903809" y="3249920"/>
            <a:ext cx="1521472" cy="388769"/>
            <a:chOff x="1732516" y="605358"/>
            <a:chExt cx="1521472" cy="388769"/>
          </a:xfrm>
        </p:grpSpPr>
        <p:grpSp>
          <p:nvGrpSpPr>
            <p:cNvPr id="114" name="Groupe 113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117" name="Connecteur droit 116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ZoneTexte 117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ref_5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5" name="ZoneTexte 114"/>
            <p:cNvSpPr txBox="1"/>
            <p:nvPr/>
          </p:nvSpPr>
          <p:spPr>
            <a:xfrm>
              <a:off x="1732516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5" name="ZoneTexte 124"/>
          <p:cNvSpPr txBox="1"/>
          <p:nvPr/>
        </p:nvSpPr>
        <p:spPr>
          <a:xfrm>
            <a:off x="3034150" y="2723689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Chr3 </a:t>
            </a:r>
            <a:r>
              <a:rPr lang="fr-FR" dirty="0"/>
              <a:t>+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034150" y="2683496"/>
            <a:ext cx="1691081" cy="834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3" name="Groupe 132"/>
          <p:cNvGrpSpPr/>
          <p:nvPr/>
        </p:nvGrpSpPr>
        <p:grpSpPr>
          <a:xfrm>
            <a:off x="3220916" y="2948888"/>
            <a:ext cx="1521472" cy="388769"/>
            <a:chOff x="1732516" y="605358"/>
            <a:chExt cx="1521472" cy="388769"/>
          </a:xfrm>
        </p:grpSpPr>
        <p:grpSp>
          <p:nvGrpSpPr>
            <p:cNvPr id="134" name="Groupe 133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137" name="Connecteur droit 136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ZoneTexte 137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ref_6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ZoneTexte 134"/>
            <p:cNvSpPr txBox="1"/>
            <p:nvPr/>
          </p:nvSpPr>
          <p:spPr>
            <a:xfrm>
              <a:off x="1732516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ZoneTexte 135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9" name="ZoneTexte 138"/>
          <p:cNvSpPr txBox="1"/>
          <p:nvPr/>
        </p:nvSpPr>
        <p:spPr>
          <a:xfrm>
            <a:off x="3025778" y="3900600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Chr4 </a:t>
            </a:r>
            <a:r>
              <a:rPr lang="fr-FR" dirty="0"/>
              <a:t>+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3025778" y="3860407"/>
            <a:ext cx="1691081" cy="834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1" name="Groupe 140"/>
          <p:cNvGrpSpPr/>
          <p:nvPr/>
        </p:nvGrpSpPr>
        <p:grpSpPr>
          <a:xfrm>
            <a:off x="3162304" y="4125799"/>
            <a:ext cx="1571712" cy="388769"/>
            <a:chOff x="1682276" y="605358"/>
            <a:chExt cx="1571712" cy="388769"/>
          </a:xfrm>
        </p:grpSpPr>
        <p:grpSp>
          <p:nvGrpSpPr>
            <p:cNvPr id="142" name="Groupe 141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145" name="Connecteur droit 144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ZoneTexte 145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alt_9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ZoneTexte 142"/>
            <p:cNvSpPr txBox="1"/>
            <p:nvPr/>
          </p:nvSpPr>
          <p:spPr>
            <a:xfrm>
              <a:off x="1682276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7" name="ZoneTexte 146"/>
          <p:cNvSpPr txBox="1"/>
          <p:nvPr/>
        </p:nvSpPr>
        <p:spPr>
          <a:xfrm>
            <a:off x="5440477" y="279829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Chr2 -</a:t>
            </a:r>
            <a:endParaRPr lang="fr-FR" dirty="0"/>
          </a:p>
        </p:txBody>
      </p:sp>
      <p:sp>
        <p:nvSpPr>
          <p:cNvPr id="148" name="Rectangle 147"/>
          <p:cNvSpPr/>
          <p:nvPr/>
        </p:nvSpPr>
        <p:spPr>
          <a:xfrm>
            <a:off x="5440477" y="2778201"/>
            <a:ext cx="2405127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5" name="Groupe 154"/>
          <p:cNvGrpSpPr/>
          <p:nvPr/>
        </p:nvGrpSpPr>
        <p:grpSpPr>
          <a:xfrm>
            <a:off x="5737350" y="3229801"/>
            <a:ext cx="1561664" cy="388769"/>
            <a:chOff x="1692324" y="605358"/>
            <a:chExt cx="1561664" cy="388769"/>
          </a:xfrm>
        </p:grpSpPr>
        <p:grpSp>
          <p:nvGrpSpPr>
            <p:cNvPr id="156" name="Groupe 155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159" name="Connecteur droit 158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ZoneTexte 159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ref_7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7" name="ZoneTexte 156"/>
            <p:cNvSpPr txBox="1"/>
            <p:nvPr/>
          </p:nvSpPr>
          <p:spPr>
            <a:xfrm>
              <a:off x="1692324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1" name="Groupe 160"/>
          <p:cNvGrpSpPr/>
          <p:nvPr/>
        </p:nvGrpSpPr>
        <p:grpSpPr>
          <a:xfrm>
            <a:off x="6290008" y="3821628"/>
            <a:ext cx="1555596" cy="383366"/>
            <a:chOff x="2244982" y="1197185"/>
            <a:chExt cx="1555596" cy="383366"/>
          </a:xfrm>
        </p:grpSpPr>
        <p:grpSp>
          <p:nvGrpSpPr>
            <p:cNvPr id="162" name="Groupe 161"/>
            <p:cNvGrpSpPr/>
            <p:nvPr/>
          </p:nvGrpSpPr>
          <p:grpSpPr>
            <a:xfrm>
              <a:off x="2414950" y="1207474"/>
              <a:ext cx="1075173" cy="373077"/>
              <a:chOff x="2414950" y="1207474"/>
              <a:chExt cx="1075173" cy="373077"/>
            </a:xfrm>
          </p:grpSpPr>
          <p:cxnSp>
            <p:nvCxnSpPr>
              <p:cNvPr id="165" name="Connecteur droit 164"/>
              <p:cNvCxnSpPr/>
              <p:nvPr/>
            </p:nvCxnSpPr>
            <p:spPr>
              <a:xfrm>
                <a:off x="2414950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ZoneTexte 165"/>
              <p:cNvSpPr txBox="1"/>
              <p:nvPr/>
            </p:nvSpPr>
            <p:spPr>
              <a:xfrm>
                <a:off x="2625548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alt_10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3" name="ZoneTexte 162"/>
            <p:cNvSpPr txBox="1"/>
            <p:nvPr/>
          </p:nvSpPr>
          <p:spPr>
            <a:xfrm>
              <a:off x="328811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ZoneTexte 163"/>
            <p:cNvSpPr txBox="1"/>
            <p:nvPr/>
          </p:nvSpPr>
          <p:spPr>
            <a:xfrm>
              <a:off x="224498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7" name="ZoneTexte 166"/>
          <p:cNvSpPr txBox="1"/>
          <p:nvPr/>
        </p:nvSpPr>
        <p:spPr>
          <a:xfrm>
            <a:off x="8537552" y="280836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Chr3 -</a:t>
            </a:r>
            <a:endParaRPr lang="fr-FR" dirty="0"/>
          </a:p>
        </p:txBody>
      </p:sp>
      <p:sp>
        <p:nvSpPr>
          <p:cNvPr id="168" name="Rectangle 167"/>
          <p:cNvSpPr/>
          <p:nvPr/>
        </p:nvSpPr>
        <p:spPr>
          <a:xfrm>
            <a:off x="8537552" y="2788271"/>
            <a:ext cx="2405127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9" name="Groupe 168"/>
          <p:cNvGrpSpPr/>
          <p:nvPr/>
        </p:nvGrpSpPr>
        <p:grpSpPr>
          <a:xfrm>
            <a:off x="9196375" y="3239871"/>
            <a:ext cx="1599764" cy="388769"/>
            <a:chOff x="1654224" y="605358"/>
            <a:chExt cx="1599764" cy="388769"/>
          </a:xfrm>
        </p:grpSpPr>
        <p:grpSp>
          <p:nvGrpSpPr>
            <p:cNvPr id="170" name="Groupe 169"/>
            <p:cNvGrpSpPr/>
            <p:nvPr/>
          </p:nvGrpSpPr>
          <p:grpSpPr>
            <a:xfrm>
              <a:off x="1858936" y="605358"/>
              <a:ext cx="1075173" cy="369332"/>
              <a:chOff x="1858936" y="605358"/>
              <a:chExt cx="1075173" cy="369332"/>
            </a:xfrm>
          </p:grpSpPr>
          <p:cxnSp>
            <p:nvCxnSpPr>
              <p:cNvPr id="173" name="Connecteur droit 172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ZoneTexte 173"/>
              <p:cNvSpPr txBox="1"/>
              <p:nvPr/>
            </p:nvSpPr>
            <p:spPr>
              <a:xfrm>
                <a:off x="2069126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ref_8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1" name="ZoneTexte 170"/>
            <p:cNvSpPr txBox="1"/>
            <p:nvPr/>
          </p:nvSpPr>
          <p:spPr>
            <a:xfrm>
              <a:off x="1654224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5" name="Groupe 174"/>
          <p:cNvGrpSpPr/>
          <p:nvPr/>
        </p:nvGrpSpPr>
        <p:grpSpPr>
          <a:xfrm>
            <a:off x="8729858" y="3831698"/>
            <a:ext cx="1507971" cy="383366"/>
            <a:chOff x="2292607" y="1197185"/>
            <a:chExt cx="1507971" cy="383366"/>
          </a:xfrm>
        </p:grpSpPr>
        <p:grpSp>
          <p:nvGrpSpPr>
            <p:cNvPr id="176" name="Groupe 175"/>
            <p:cNvGrpSpPr/>
            <p:nvPr/>
          </p:nvGrpSpPr>
          <p:grpSpPr>
            <a:xfrm>
              <a:off x="2414950" y="1207474"/>
              <a:ext cx="1075173" cy="373077"/>
              <a:chOff x="2414950" y="1207474"/>
              <a:chExt cx="1075173" cy="373077"/>
            </a:xfrm>
          </p:grpSpPr>
          <p:cxnSp>
            <p:nvCxnSpPr>
              <p:cNvPr id="179" name="Connecteur droit 178"/>
              <p:cNvCxnSpPr/>
              <p:nvPr/>
            </p:nvCxnSpPr>
            <p:spPr>
              <a:xfrm>
                <a:off x="2414950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ZoneTexte 179"/>
              <p:cNvSpPr txBox="1"/>
              <p:nvPr/>
            </p:nvSpPr>
            <p:spPr>
              <a:xfrm>
                <a:off x="2625548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alt_11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77" name="ZoneTexte 176"/>
            <p:cNvSpPr txBox="1"/>
            <p:nvPr/>
          </p:nvSpPr>
          <p:spPr>
            <a:xfrm>
              <a:off x="3288112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2292607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182" name="ZoneTexte 181"/>
          <p:cNvSpPr txBox="1"/>
          <p:nvPr/>
        </p:nvSpPr>
        <p:spPr>
          <a:xfrm>
            <a:off x="1195513" y="489231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Chr5 +</a:t>
            </a:r>
            <a:endParaRPr lang="fr-FR" dirty="0"/>
          </a:p>
        </p:txBody>
      </p:sp>
      <p:sp>
        <p:nvSpPr>
          <p:cNvPr id="183" name="Rectangle 182"/>
          <p:cNvSpPr/>
          <p:nvPr/>
        </p:nvSpPr>
        <p:spPr>
          <a:xfrm>
            <a:off x="1195513" y="4872221"/>
            <a:ext cx="2405127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4" name="Groupe 183"/>
          <p:cNvGrpSpPr/>
          <p:nvPr/>
        </p:nvGrpSpPr>
        <p:grpSpPr>
          <a:xfrm>
            <a:off x="1351921" y="5323821"/>
            <a:ext cx="2247875" cy="388769"/>
            <a:chOff x="1151809" y="605358"/>
            <a:chExt cx="2247875" cy="388769"/>
          </a:xfrm>
        </p:grpSpPr>
        <p:grpSp>
          <p:nvGrpSpPr>
            <p:cNvPr id="185" name="Groupe 184"/>
            <p:cNvGrpSpPr/>
            <p:nvPr/>
          </p:nvGrpSpPr>
          <p:grpSpPr>
            <a:xfrm>
              <a:off x="1265003" y="605358"/>
              <a:ext cx="1846048" cy="369332"/>
              <a:chOff x="1265003" y="605358"/>
              <a:chExt cx="1846048" cy="369332"/>
            </a:xfrm>
          </p:grpSpPr>
          <p:cxnSp>
            <p:nvCxnSpPr>
              <p:cNvPr id="188" name="Connecteur droit 187"/>
              <p:cNvCxnSpPr/>
              <p:nvPr/>
            </p:nvCxnSpPr>
            <p:spPr>
              <a:xfrm>
                <a:off x="1265003" y="974690"/>
                <a:ext cx="1846048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ZoneTexte 188"/>
              <p:cNvSpPr txBox="1"/>
              <p:nvPr/>
            </p:nvSpPr>
            <p:spPr>
              <a:xfrm>
                <a:off x="1812895" y="605358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ref_9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86" name="ZoneTexte 185"/>
            <p:cNvSpPr txBox="1"/>
            <p:nvPr/>
          </p:nvSpPr>
          <p:spPr>
            <a:xfrm>
              <a:off x="1151809" y="732517"/>
              <a:ext cx="2683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  <p:sp>
          <p:nvSpPr>
            <p:cNvPr id="187" name="ZoneTexte 186"/>
            <p:cNvSpPr txBox="1"/>
            <p:nvPr/>
          </p:nvSpPr>
          <p:spPr>
            <a:xfrm>
              <a:off x="2887218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0" name="Groupe 189"/>
          <p:cNvGrpSpPr/>
          <p:nvPr/>
        </p:nvGrpSpPr>
        <p:grpSpPr>
          <a:xfrm>
            <a:off x="1684245" y="5915648"/>
            <a:ext cx="1412509" cy="383366"/>
            <a:chOff x="2589033" y="1197185"/>
            <a:chExt cx="1412509" cy="383366"/>
          </a:xfrm>
        </p:grpSpPr>
        <p:grpSp>
          <p:nvGrpSpPr>
            <p:cNvPr id="191" name="Groupe 190"/>
            <p:cNvGrpSpPr/>
            <p:nvPr/>
          </p:nvGrpSpPr>
          <p:grpSpPr>
            <a:xfrm>
              <a:off x="2795947" y="1211219"/>
              <a:ext cx="894953" cy="369332"/>
              <a:chOff x="2795947" y="1211219"/>
              <a:chExt cx="894953" cy="369332"/>
            </a:xfrm>
          </p:grpSpPr>
          <p:cxnSp>
            <p:nvCxnSpPr>
              <p:cNvPr id="194" name="Connecteur droit 193"/>
              <p:cNvCxnSpPr/>
              <p:nvPr/>
            </p:nvCxnSpPr>
            <p:spPr>
              <a:xfrm flipV="1">
                <a:off x="2795947" y="1211219"/>
                <a:ext cx="894953" cy="1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ZoneTexte 194"/>
              <p:cNvSpPr txBox="1"/>
              <p:nvPr/>
            </p:nvSpPr>
            <p:spPr>
              <a:xfrm>
                <a:off x="2861683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alt_12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92" name="ZoneTexte 191"/>
            <p:cNvSpPr txBox="1"/>
            <p:nvPr/>
          </p:nvSpPr>
          <p:spPr>
            <a:xfrm>
              <a:off x="3489076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ZoneTexte 192"/>
            <p:cNvSpPr txBox="1"/>
            <p:nvPr/>
          </p:nvSpPr>
          <p:spPr>
            <a:xfrm>
              <a:off x="2589033" y="1197185"/>
              <a:ext cx="417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00" name="ZoneTexte 199"/>
          <p:cNvSpPr txBox="1"/>
          <p:nvPr/>
        </p:nvSpPr>
        <p:spPr>
          <a:xfrm>
            <a:off x="3996978" y="489231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Chr6 +</a:t>
            </a:r>
            <a:endParaRPr lang="fr-FR" dirty="0"/>
          </a:p>
        </p:txBody>
      </p:sp>
      <p:sp>
        <p:nvSpPr>
          <p:cNvPr id="201" name="Rectangle 200"/>
          <p:cNvSpPr/>
          <p:nvPr/>
        </p:nvSpPr>
        <p:spPr>
          <a:xfrm>
            <a:off x="3996978" y="4872221"/>
            <a:ext cx="2405127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2" name="Groupe 201"/>
          <p:cNvGrpSpPr/>
          <p:nvPr/>
        </p:nvGrpSpPr>
        <p:grpSpPr>
          <a:xfrm>
            <a:off x="4525527" y="5323821"/>
            <a:ext cx="1492956" cy="388769"/>
            <a:chOff x="1523950" y="605358"/>
            <a:chExt cx="1492956" cy="388769"/>
          </a:xfrm>
        </p:grpSpPr>
        <p:grpSp>
          <p:nvGrpSpPr>
            <p:cNvPr id="203" name="Groupe 202"/>
            <p:cNvGrpSpPr/>
            <p:nvPr/>
          </p:nvGrpSpPr>
          <p:grpSpPr>
            <a:xfrm>
              <a:off x="1756783" y="605358"/>
              <a:ext cx="942410" cy="369332"/>
              <a:chOff x="1756783" y="605358"/>
              <a:chExt cx="942410" cy="369332"/>
            </a:xfrm>
          </p:grpSpPr>
          <p:cxnSp>
            <p:nvCxnSpPr>
              <p:cNvPr id="206" name="Connecteur droit 205"/>
              <p:cNvCxnSpPr/>
              <p:nvPr/>
            </p:nvCxnSpPr>
            <p:spPr>
              <a:xfrm>
                <a:off x="1756783" y="974690"/>
                <a:ext cx="942410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ZoneTexte 206"/>
              <p:cNvSpPr txBox="1"/>
              <p:nvPr/>
            </p:nvSpPr>
            <p:spPr>
              <a:xfrm>
                <a:off x="1812894" y="605358"/>
                <a:ext cx="886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ref_10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04" name="ZoneTexte 203"/>
            <p:cNvSpPr txBox="1"/>
            <p:nvPr/>
          </p:nvSpPr>
          <p:spPr>
            <a:xfrm>
              <a:off x="1523950" y="732517"/>
              <a:ext cx="4598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2504440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8" name="Groupe 207"/>
          <p:cNvGrpSpPr/>
          <p:nvPr/>
        </p:nvGrpSpPr>
        <p:grpSpPr>
          <a:xfrm>
            <a:off x="4187992" y="5915648"/>
            <a:ext cx="2263122" cy="383366"/>
            <a:chOff x="2291315" y="1197185"/>
            <a:chExt cx="2263122" cy="383366"/>
          </a:xfrm>
        </p:grpSpPr>
        <p:grpSp>
          <p:nvGrpSpPr>
            <p:cNvPr id="209" name="Groupe 208"/>
            <p:cNvGrpSpPr/>
            <p:nvPr/>
          </p:nvGrpSpPr>
          <p:grpSpPr>
            <a:xfrm>
              <a:off x="2407390" y="1211219"/>
              <a:ext cx="1808561" cy="369332"/>
              <a:chOff x="2407390" y="1211219"/>
              <a:chExt cx="1808561" cy="369332"/>
            </a:xfrm>
          </p:grpSpPr>
          <p:cxnSp>
            <p:nvCxnSpPr>
              <p:cNvPr id="212" name="Connecteur droit 211"/>
              <p:cNvCxnSpPr/>
              <p:nvPr/>
            </p:nvCxnSpPr>
            <p:spPr>
              <a:xfrm>
                <a:off x="2407390" y="1211219"/>
                <a:ext cx="1808561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ZoneTexte 212"/>
              <p:cNvSpPr txBox="1"/>
              <p:nvPr/>
            </p:nvSpPr>
            <p:spPr>
              <a:xfrm>
                <a:off x="2936114" y="1211219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alt_13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10" name="ZoneTexte 209"/>
            <p:cNvSpPr txBox="1"/>
            <p:nvPr/>
          </p:nvSpPr>
          <p:spPr>
            <a:xfrm>
              <a:off x="4041971" y="1197185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ZoneTexte 210"/>
            <p:cNvSpPr txBox="1"/>
            <p:nvPr/>
          </p:nvSpPr>
          <p:spPr>
            <a:xfrm>
              <a:off x="2291315" y="1197185"/>
              <a:ext cx="4178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19" name="ZoneTexte 218"/>
          <p:cNvSpPr txBox="1"/>
          <p:nvPr/>
        </p:nvSpPr>
        <p:spPr>
          <a:xfrm>
            <a:off x="6964428" y="4892318"/>
            <a:ext cx="184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Chr7 -</a:t>
            </a:r>
            <a:endParaRPr lang="fr-FR" dirty="0"/>
          </a:p>
        </p:txBody>
      </p:sp>
      <p:sp>
        <p:nvSpPr>
          <p:cNvPr id="220" name="Rectangle 219"/>
          <p:cNvSpPr/>
          <p:nvPr/>
        </p:nvSpPr>
        <p:spPr>
          <a:xfrm>
            <a:off x="6964428" y="4872221"/>
            <a:ext cx="3274088" cy="1818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1" name="Groupe 220"/>
          <p:cNvGrpSpPr/>
          <p:nvPr/>
        </p:nvGrpSpPr>
        <p:grpSpPr>
          <a:xfrm>
            <a:off x="7895701" y="5898163"/>
            <a:ext cx="1573547" cy="397106"/>
            <a:chOff x="752217" y="1179700"/>
            <a:chExt cx="1573547" cy="397106"/>
          </a:xfrm>
        </p:grpSpPr>
        <p:grpSp>
          <p:nvGrpSpPr>
            <p:cNvPr id="222" name="Groupe 221"/>
            <p:cNvGrpSpPr/>
            <p:nvPr/>
          </p:nvGrpSpPr>
          <p:grpSpPr>
            <a:xfrm>
              <a:off x="946213" y="1207474"/>
              <a:ext cx="1075173" cy="369332"/>
              <a:chOff x="946213" y="1207474"/>
              <a:chExt cx="1075173" cy="369332"/>
            </a:xfrm>
          </p:grpSpPr>
          <p:cxnSp>
            <p:nvCxnSpPr>
              <p:cNvPr id="225" name="Connecteur droit 224"/>
              <p:cNvCxnSpPr/>
              <p:nvPr/>
            </p:nvCxnSpPr>
            <p:spPr>
              <a:xfrm>
                <a:off x="946213" y="1207474"/>
                <a:ext cx="1075173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ZoneTexte 225"/>
              <p:cNvSpPr txBox="1"/>
              <p:nvPr/>
            </p:nvSpPr>
            <p:spPr>
              <a:xfrm>
                <a:off x="1101548" y="1207474"/>
                <a:ext cx="784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alt_14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3" name="ZoneTexte 222"/>
            <p:cNvSpPr txBox="1"/>
            <p:nvPr/>
          </p:nvSpPr>
          <p:spPr>
            <a:xfrm>
              <a:off x="752217" y="1179700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1813298" y="1193122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7" name="Groupe 226"/>
          <p:cNvGrpSpPr/>
          <p:nvPr/>
        </p:nvGrpSpPr>
        <p:grpSpPr>
          <a:xfrm>
            <a:off x="8736003" y="5323821"/>
            <a:ext cx="1576412" cy="388769"/>
            <a:chOff x="1677576" y="605358"/>
            <a:chExt cx="1576412" cy="388769"/>
          </a:xfrm>
        </p:grpSpPr>
        <p:grpSp>
          <p:nvGrpSpPr>
            <p:cNvPr id="228" name="Groupe 227"/>
            <p:cNvGrpSpPr/>
            <p:nvPr/>
          </p:nvGrpSpPr>
          <p:grpSpPr>
            <a:xfrm>
              <a:off x="1858936" y="605358"/>
              <a:ext cx="1076880" cy="369332"/>
              <a:chOff x="1858936" y="605358"/>
              <a:chExt cx="1076880" cy="369332"/>
            </a:xfrm>
          </p:grpSpPr>
          <p:cxnSp>
            <p:nvCxnSpPr>
              <p:cNvPr id="231" name="Connecteur droit 230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ZoneTexte 231"/>
              <p:cNvSpPr txBox="1"/>
              <p:nvPr/>
            </p:nvSpPr>
            <p:spPr>
              <a:xfrm>
                <a:off x="2005328" y="605358"/>
                <a:ext cx="930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ref_12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29" name="ZoneTexte 228"/>
            <p:cNvSpPr txBox="1"/>
            <p:nvPr/>
          </p:nvSpPr>
          <p:spPr>
            <a:xfrm>
              <a:off x="1677576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ZoneTexte 229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9" name="Groupe 238"/>
          <p:cNvGrpSpPr/>
          <p:nvPr/>
        </p:nvGrpSpPr>
        <p:grpSpPr>
          <a:xfrm>
            <a:off x="7164378" y="5337994"/>
            <a:ext cx="1524794" cy="388769"/>
            <a:chOff x="1729194" y="605358"/>
            <a:chExt cx="1524794" cy="388769"/>
          </a:xfrm>
        </p:grpSpPr>
        <p:grpSp>
          <p:nvGrpSpPr>
            <p:cNvPr id="240" name="Groupe 239"/>
            <p:cNvGrpSpPr/>
            <p:nvPr/>
          </p:nvGrpSpPr>
          <p:grpSpPr>
            <a:xfrm>
              <a:off x="1858936" y="605358"/>
              <a:ext cx="1130467" cy="369332"/>
              <a:chOff x="1858936" y="605358"/>
              <a:chExt cx="1130467" cy="369332"/>
            </a:xfrm>
          </p:grpSpPr>
          <p:cxnSp>
            <p:nvCxnSpPr>
              <p:cNvPr id="243" name="Connecteur droit 242"/>
              <p:cNvCxnSpPr/>
              <p:nvPr/>
            </p:nvCxnSpPr>
            <p:spPr>
              <a:xfrm>
                <a:off x="1858936" y="974690"/>
                <a:ext cx="1075173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ZoneTexte 243"/>
              <p:cNvSpPr txBox="1"/>
              <p:nvPr/>
            </p:nvSpPr>
            <p:spPr>
              <a:xfrm>
                <a:off x="2015960" y="605358"/>
                <a:ext cx="973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ref_11</a:t>
                </a:r>
                <a:endParaRPr lang="fr-FR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41" name="ZoneTexte 240"/>
            <p:cNvSpPr txBox="1"/>
            <p:nvPr/>
          </p:nvSpPr>
          <p:spPr>
            <a:xfrm>
              <a:off x="1729194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ZoneTexte 241"/>
            <p:cNvSpPr txBox="1"/>
            <p:nvPr/>
          </p:nvSpPr>
          <p:spPr>
            <a:xfrm>
              <a:off x="2741522" y="732517"/>
              <a:ext cx="5124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</a:t>
              </a:r>
              <a:endPara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5" name="ZoneTexte 244"/>
          <p:cNvSpPr txBox="1"/>
          <p:nvPr/>
        </p:nvSpPr>
        <p:spPr>
          <a:xfrm>
            <a:off x="257175" y="66675"/>
            <a:ext cx="750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Organisation des gènes des fichiers d’exemple (</a:t>
            </a:r>
            <a:r>
              <a:rPr lang="fr-FR" sz="2000" b="1" dirty="0" err="1" smtClean="0"/>
              <a:t>ref.gff</a:t>
            </a:r>
            <a:r>
              <a:rPr lang="fr-FR" sz="2000" b="1" dirty="0" smtClean="0"/>
              <a:t> et </a:t>
            </a:r>
            <a:r>
              <a:rPr lang="fr-FR" sz="2000" b="1" dirty="0" err="1" smtClean="0"/>
              <a:t>alt.gff</a:t>
            </a:r>
            <a:r>
              <a:rPr lang="fr-FR" sz="2000" b="1" dirty="0" smtClean="0"/>
              <a:t>) :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5383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76250" y="533400"/>
            <a:ext cx="4019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Sorties attendues :</a:t>
            </a:r>
            <a:endParaRPr lang="fr-FR" sz="3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76250" y="1809750"/>
            <a:ext cx="401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Avec --</a:t>
            </a:r>
            <a:r>
              <a:rPr lang="fr-FR" sz="2000" b="1" dirty="0" err="1" smtClean="0"/>
              <a:t>verbose</a:t>
            </a:r>
            <a:r>
              <a:rPr lang="fr-FR" sz="2000" b="1" dirty="0" smtClean="0"/>
              <a:t> :</a:t>
            </a:r>
            <a:endParaRPr lang="fr-FR" sz="2000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352502"/>
            <a:ext cx="2876550" cy="2876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286747"/>
            <a:ext cx="7092074" cy="302820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667250" y="1800225"/>
            <a:ext cx="401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Fichier de sortie :</a:t>
            </a:r>
            <a:endParaRPr lang="fr-FR" sz="2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200900" y="947380"/>
            <a:ext cx="1790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Nombre de gènes ALT chevauchés par le gène REF </a:t>
            </a:r>
            <a:endParaRPr lang="fr-FR" sz="1600" i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391025" y="5671767"/>
            <a:ext cx="17907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Une ligne par gène REF</a:t>
            </a:r>
            <a:endParaRPr lang="fr-FR" sz="1600" i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8705850" y="5671767"/>
            <a:ext cx="17907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ID des gènes ALT chevauchés</a:t>
            </a:r>
            <a:endParaRPr lang="fr-FR" sz="1600" i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9877425" y="852712"/>
            <a:ext cx="21485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Pour chaque gène ALT </a:t>
            </a:r>
            <a:r>
              <a:rPr lang="fr-FR" sz="1600" i="1" dirty="0" smtClean="0"/>
              <a:t>chevauché, </a:t>
            </a:r>
            <a:r>
              <a:rPr lang="fr-FR" sz="1600" i="1" dirty="0" smtClean="0"/>
              <a:t>combien de gènes REF il chevauche</a:t>
            </a:r>
            <a:endParaRPr lang="fr-FR" sz="1600" i="1" dirty="0"/>
          </a:p>
        </p:txBody>
      </p:sp>
      <p:cxnSp>
        <p:nvCxnSpPr>
          <p:cNvPr id="14" name="Connecteur droit avec flèche 13"/>
          <p:cNvCxnSpPr>
            <a:stCxn id="9" idx="2"/>
          </p:cNvCxnSpPr>
          <p:nvPr/>
        </p:nvCxnSpPr>
        <p:spPr>
          <a:xfrm>
            <a:off x="8096250" y="1778377"/>
            <a:ext cx="0" cy="508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2" idx="2"/>
          </p:cNvCxnSpPr>
          <p:nvPr/>
        </p:nvCxnSpPr>
        <p:spPr>
          <a:xfrm>
            <a:off x="10951725" y="1683709"/>
            <a:ext cx="2025" cy="60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0" idx="0"/>
          </p:cNvCxnSpPr>
          <p:nvPr/>
        </p:nvCxnSpPr>
        <p:spPr>
          <a:xfrm flipV="1">
            <a:off x="5286375" y="5314950"/>
            <a:ext cx="9525" cy="356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0"/>
          </p:cNvCxnSpPr>
          <p:nvPr/>
        </p:nvCxnSpPr>
        <p:spPr>
          <a:xfrm flipV="1">
            <a:off x="9601200" y="5314951"/>
            <a:ext cx="0" cy="356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7175" y="390525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Pour </a:t>
            </a:r>
            <a:r>
              <a:rPr lang="fr-FR" sz="3600" b="1" dirty="0" err="1" smtClean="0"/>
              <a:t>merger</a:t>
            </a:r>
            <a:r>
              <a:rPr lang="fr-FR" sz="3600" b="1" dirty="0" smtClean="0"/>
              <a:t> deux sorties :</a:t>
            </a:r>
            <a:endParaRPr lang="fr-FR" sz="36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295274" y="1314450"/>
            <a:ext cx="118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Par ex la sortie des </a:t>
            </a:r>
            <a:r>
              <a:rPr lang="fr-FR" i="1" dirty="0" err="1" smtClean="0"/>
              <a:t>overlaps</a:t>
            </a:r>
            <a:r>
              <a:rPr lang="fr-FR" i="1" dirty="0" smtClean="0"/>
              <a:t> de </a:t>
            </a:r>
            <a:r>
              <a:rPr lang="fr-FR" i="1" dirty="0" err="1" smtClean="0"/>
              <a:t>annot_best.gff</a:t>
            </a:r>
            <a:r>
              <a:rPr lang="fr-FR" i="1" dirty="0" smtClean="0"/>
              <a:t> avec </a:t>
            </a:r>
            <a:r>
              <a:rPr lang="fr-FR" i="1" dirty="0" err="1" smtClean="0"/>
              <a:t>SvevoHC.gff</a:t>
            </a:r>
            <a:r>
              <a:rPr lang="fr-FR" i="1" dirty="0" smtClean="0"/>
              <a:t> et la sortie des </a:t>
            </a:r>
            <a:r>
              <a:rPr lang="fr-FR" i="1" dirty="0" err="1" smtClean="0"/>
              <a:t>overlaps</a:t>
            </a:r>
            <a:r>
              <a:rPr lang="fr-FR" i="1" dirty="0" smtClean="0"/>
              <a:t> de </a:t>
            </a:r>
            <a:r>
              <a:rPr lang="fr-FR" i="1" dirty="0" err="1" smtClean="0"/>
              <a:t>annot_best.gff</a:t>
            </a:r>
            <a:r>
              <a:rPr lang="fr-FR" i="1" dirty="0" smtClean="0"/>
              <a:t> avec </a:t>
            </a:r>
            <a:r>
              <a:rPr lang="fr-FR" i="1" dirty="0" err="1" smtClean="0"/>
              <a:t>SvevoLC.gff</a:t>
            </a:r>
            <a:r>
              <a:rPr lang="fr-FR" i="1" dirty="0" smtClean="0"/>
              <a:t> </a:t>
            </a:r>
            <a:endParaRPr lang="fr-FR" i="1" dirty="0"/>
          </a:p>
        </p:txBody>
      </p:sp>
      <p:sp>
        <p:nvSpPr>
          <p:cNvPr id="6" name="Rectangle 5"/>
          <p:cNvSpPr/>
          <p:nvPr/>
        </p:nvSpPr>
        <p:spPr>
          <a:xfrm>
            <a:off x="295273" y="1997839"/>
            <a:ext cx="10896602" cy="14773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import pandas as </a:t>
            </a:r>
            <a:r>
              <a:rPr lang="fr-FR" dirty="0" err="1" smtClean="0">
                <a:latin typeface="Consolas" panose="020B0609020204030204" pitchFamily="49" charset="0"/>
              </a:rPr>
              <a:t>pd</a:t>
            </a:r>
            <a:endParaRPr lang="fr-FR" dirty="0" smtClean="0">
              <a:latin typeface="Consolas" panose="020B0609020204030204" pitchFamily="49" charset="0"/>
            </a:endParaRPr>
          </a:p>
          <a:p>
            <a:r>
              <a:rPr lang="fr-FR" dirty="0" smtClean="0">
                <a:latin typeface="Consolas" panose="020B0609020204030204" pitchFamily="49" charset="0"/>
              </a:rPr>
              <a:t>df1 = </a:t>
            </a:r>
            <a:r>
              <a:rPr lang="fr-FR" dirty="0" err="1" smtClean="0">
                <a:latin typeface="Consolas" panose="020B0609020204030204" pitchFamily="49" charset="0"/>
              </a:rPr>
              <a:t>pd.read_csv</a:t>
            </a:r>
            <a:r>
              <a:rPr lang="fr-FR" dirty="0" smtClean="0">
                <a:latin typeface="Consolas" panose="020B0609020204030204" pitchFamily="49" charset="0"/>
              </a:rPr>
              <a:t>('</a:t>
            </a:r>
            <a:r>
              <a:rPr lang="fr-FR" dirty="0" err="1" smtClean="0">
                <a:latin typeface="Consolas" panose="020B0609020204030204" pitchFamily="49" charset="0"/>
              </a:rPr>
              <a:t>LRRtransfer_SvevoHC_overlaps.tsv</a:t>
            </a:r>
            <a:r>
              <a:rPr lang="fr-FR" dirty="0" smtClean="0">
                <a:latin typeface="Consolas" panose="020B0609020204030204" pitchFamily="49" charset="0"/>
              </a:rPr>
              <a:t>', sep='\t')</a:t>
            </a:r>
          </a:p>
          <a:p>
            <a:r>
              <a:rPr lang="fr-FR" dirty="0" smtClean="0">
                <a:latin typeface="Consolas" panose="020B0609020204030204" pitchFamily="49" charset="0"/>
              </a:rPr>
              <a:t>df2 = </a:t>
            </a:r>
            <a:r>
              <a:rPr lang="fr-FR" dirty="0" err="1" smtClean="0">
                <a:latin typeface="Consolas" panose="020B0609020204030204" pitchFamily="49" charset="0"/>
              </a:rPr>
              <a:t>pd.read_csv</a:t>
            </a:r>
            <a:r>
              <a:rPr lang="fr-FR" dirty="0" smtClean="0">
                <a:latin typeface="Consolas" panose="020B0609020204030204" pitchFamily="49" charset="0"/>
              </a:rPr>
              <a:t>('</a:t>
            </a:r>
            <a:r>
              <a:rPr lang="fr-FR" dirty="0" err="1" smtClean="0">
                <a:latin typeface="Consolas" panose="020B0609020204030204" pitchFamily="49" charset="0"/>
              </a:rPr>
              <a:t>LRRtransfer_SvevoLC_overlaps.tsv</a:t>
            </a:r>
            <a:r>
              <a:rPr lang="fr-FR" dirty="0" smtClean="0">
                <a:latin typeface="Consolas" panose="020B0609020204030204" pitchFamily="49" charset="0"/>
              </a:rPr>
              <a:t>', sep='\t')</a:t>
            </a:r>
          </a:p>
          <a:p>
            <a:r>
              <a:rPr lang="fr-FR" dirty="0" err="1" smtClean="0">
                <a:latin typeface="Consolas" panose="020B0609020204030204" pitchFamily="49" charset="0"/>
              </a:rPr>
              <a:t>merged_df</a:t>
            </a:r>
            <a:r>
              <a:rPr lang="fr-FR" dirty="0" smtClean="0">
                <a:latin typeface="Consolas" panose="020B0609020204030204" pitchFamily="49" charset="0"/>
              </a:rPr>
              <a:t> = </a:t>
            </a:r>
            <a:r>
              <a:rPr lang="fr-FR" dirty="0" err="1" smtClean="0">
                <a:latin typeface="Consolas" panose="020B0609020204030204" pitchFamily="49" charset="0"/>
              </a:rPr>
              <a:t>pd.merge</a:t>
            </a:r>
            <a:r>
              <a:rPr lang="fr-FR" dirty="0" smtClean="0">
                <a:latin typeface="Consolas" panose="020B0609020204030204" pitchFamily="49" charset="0"/>
              </a:rPr>
              <a:t>(df1, df2, on=['</a:t>
            </a:r>
            <a:r>
              <a:rPr lang="fr-FR" dirty="0" err="1" smtClean="0">
                <a:latin typeface="Consolas" panose="020B0609020204030204" pitchFamily="49" charset="0"/>
              </a:rPr>
              <a:t>REF_gene_id</a:t>
            </a:r>
            <a:r>
              <a:rPr lang="fr-FR" dirty="0" smtClean="0">
                <a:latin typeface="Consolas" panose="020B0609020204030204" pitchFamily="49" charset="0"/>
              </a:rPr>
              <a:t>', '</a:t>
            </a:r>
            <a:r>
              <a:rPr lang="fr-FR" dirty="0" err="1" smtClean="0">
                <a:latin typeface="Consolas" panose="020B0609020204030204" pitchFamily="49" charset="0"/>
              </a:rPr>
              <a:t>REF_gene_nature</a:t>
            </a:r>
            <a:r>
              <a:rPr lang="fr-FR" dirty="0" smtClean="0">
                <a:latin typeface="Consolas" panose="020B0609020204030204" pitchFamily="49" charset="0"/>
              </a:rPr>
              <a:t>'])</a:t>
            </a:r>
          </a:p>
          <a:p>
            <a:r>
              <a:rPr lang="fr-FR" dirty="0" err="1" smtClean="0">
                <a:latin typeface="Consolas" panose="020B0609020204030204" pitchFamily="49" charset="0"/>
              </a:rPr>
              <a:t>merged_df.to_csv</a:t>
            </a:r>
            <a:r>
              <a:rPr lang="fr-FR" dirty="0" smtClean="0">
                <a:latin typeface="Consolas" panose="020B0609020204030204" pitchFamily="49" charset="0"/>
              </a:rPr>
              <a:t>('</a:t>
            </a:r>
            <a:r>
              <a:rPr lang="fr-FR" dirty="0" err="1" smtClean="0">
                <a:latin typeface="Consolas" panose="020B0609020204030204" pitchFamily="49" charset="0"/>
              </a:rPr>
              <a:t>LRRtransfer_SvevoHC_SvevoLC_merged.tsv</a:t>
            </a:r>
            <a:r>
              <a:rPr lang="fr-FR" dirty="0" smtClean="0">
                <a:latin typeface="Consolas" panose="020B0609020204030204" pitchFamily="49" charset="0"/>
              </a:rPr>
              <a:t>', sep='\t', index=False)</a:t>
            </a:r>
            <a:endParaRPr lang="fr-FR" dirty="0">
              <a:latin typeface="Consolas" panose="020B0609020204030204" pitchFamily="49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3" y="4312184"/>
            <a:ext cx="11764313" cy="176631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47650" y="3960674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LRRtransfer_SvevoHC_SvevoLC_merged.tsv</a:t>
            </a:r>
            <a:r>
              <a:rPr lang="fr-FR" b="1" dirty="0" smtClean="0"/>
              <a:t>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766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4775" y="390525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Pour filtrer la sortie </a:t>
            </a:r>
            <a:r>
              <a:rPr lang="fr-FR" sz="3600" b="1" dirty="0" err="1" smtClean="0"/>
              <a:t>mergée</a:t>
            </a:r>
            <a:r>
              <a:rPr lang="fr-FR" sz="3600" b="1" dirty="0" smtClean="0"/>
              <a:t> :</a:t>
            </a:r>
            <a:endParaRPr lang="fr-FR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19075" y="3347294"/>
            <a:ext cx="11687175" cy="553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500" dirty="0" err="1" smtClean="0">
                <a:latin typeface="Consolas" panose="020B0609020204030204" pitchFamily="49" charset="0"/>
              </a:rPr>
              <a:t>awk</a:t>
            </a:r>
            <a:r>
              <a:rPr lang="fr-FR" sz="1500" dirty="0" smtClean="0">
                <a:latin typeface="Consolas" panose="020B0609020204030204" pitchFamily="49" charset="0"/>
              </a:rPr>
              <a:t> '{if (NR &gt; 1 &amp;&amp; ( ($3 == 1 &amp;&amp; $5 == "[1]") || ($6 == 1 &amp;&amp; $8 == "[1]") )){</a:t>
            </a:r>
            <a:r>
              <a:rPr lang="fr-FR" sz="1500" dirty="0" err="1" smtClean="0">
                <a:latin typeface="Consolas" panose="020B0609020204030204" pitchFamily="49" charset="0"/>
              </a:rPr>
              <a:t>print</a:t>
            </a:r>
            <a:r>
              <a:rPr lang="fr-FR" sz="1500" dirty="0" smtClean="0">
                <a:latin typeface="Consolas" panose="020B0609020204030204" pitchFamily="49" charset="0"/>
              </a:rPr>
              <a:t> $0}}' </a:t>
            </a:r>
            <a:r>
              <a:rPr lang="fr-FR" sz="1500" dirty="0" err="1" smtClean="0">
                <a:latin typeface="Consolas" panose="020B0609020204030204" pitchFamily="49" charset="0"/>
              </a:rPr>
              <a:t>output_merged.tsv</a:t>
            </a:r>
            <a:r>
              <a:rPr lang="fr-FR" sz="1500" dirty="0">
                <a:latin typeface="Consolas" panose="020B0609020204030204" pitchFamily="49" charset="0"/>
              </a:rPr>
              <a:t> </a:t>
            </a:r>
            <a:r>
              <a:rPr lang="fr-FR" sz="1500" dirty="0" smtClean="0">
                <a:latin typeface="Consolas" panose="020B0609020204030204" pitchFamily="49" charset="0"/>
              </a:rPr>
              <a:t>| 	</a:t>
            </a:r>
            <a:r>
              <a:rPr lang="fr-FR" sz="1500" dirty="0" err="1" smtClean="0">
                <a:latin typeface="Consolas" panose="020B0609020204030204" pitchFamily="49" charset="0"/>
              </a:rPr>
              <a:t>awk</a:t>
            </a:r>
            <a:r>
              <a:rPr lang="fr-FR" sz="1500" dirty="0" smtClean="0">
                <a:latin typeface="Consolas" panose="020B0609020204030204" pitchFamily="49" charset="0"/>
              </a:rPr>
              <a:t> '{if ($3 == $6){</a:t>
            </a:r>
            <a:r>
              <a:rPr lang="fr-FR" sz="1500" dirty="0" err="1" smtClean="0">
                <a:latin typeface="Consolas" panose="020B0609020204030204" pitchFamily="49" charset="0"/>
              </a:rPr>
              <a:t>print</a:t>
            </a:r>
            <a:r>
              <a:rPr lang="fr-FR" sz="1500" dirty="0" smtClean="0">
                <a:latin typeface="Consolas" panose="020B0609020204030204" pitchFamily="49" charset="0"/>
              </a:rPr>
              <a:t> $0}}'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024" y="1727523"/>
            <a:ext cx="11449052" cy="323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500" dirty="0" err="1" smtClean="0">
                <a:latin typeface="Consolas" panose="020B0609020204030204" pitchFamily="49" charset="0"/>
              </a:rPr>
              <a:t>awk</a:t>
            </a:r>
            <a:r>
              <a:rPr lang="fr-FR" sz="1500" dirty="0" smtClean="0">
                <a:latin typeface="Consolas" panose="020B0609020204030204" pitchFamily="49" charset="0"/>
              </a:rPr>
              <a:t> '{if (NR &gt; 1 &amp;&amp; ( ($3 == 1 &amp;&amp; $5 == "[1]") || ($6 == 1 &amp;&amp; $8 == "[1]") )){</a:t>
            </a:r>
            <a:r>
              <a:rPr lang="fr-FR" sz="1500" dirty="0" err="1" smtClean="0">
                <a:latin typeface="Consolas" panose="020B0609020204030204" pitchFamily="49" charset="0"/>
              </a:rPr>
              <a:t>print</a:t>
            </a:r>
            <a:r>
              <a:rPr lang="fr-FR" sz="1500" dirty="0" smtClean="0">
                <a:latin typeface="Consolas" panose="020B0609020204030204" pitchFamily="49" charset="0"/>
              </a:rPr>
              <a:t> $0}}' </a:t>
            </a:r>
            <a:r>
              <a:rPr lang="fr-FR" sz="1500" dirty="0" err="1" smtClean="0">
                <a:latin typeface="Consolas" panose="020B0609020204030204" pitchFamily="49" charset="0"/>
              </a:rPr>
              <a:t>output_merged.tsv</a:t>
            </a:r>
            <a:endParaRPr lang="fr-FR" sz="1500" dirty="0" smtClean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075" y="5197898"/>
            <a:ext cx="6162677" cy="338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awk</a:t>
            </a:r>
            <a:r>
              <a:rPr lang="fr-FR" sz="1600" dirty="0" smtClean="0">
                <a:latin typeface="Consolas" panose="020B0609020204030204" pitchFamily="49" charset="0"/>
              </a:rPr>
              <a:t> '{if ($3 == 0 &amp;&amp; $6 == 0){</a:t>
            </a:r>
            <a:r>
              <a:rPr lang="fr-FR" sz="1600" dirty="0" err="1" smtClean="0">
                <a:latin typeface="Consolas" panose="020B0609020204030204" pitchFamily="49" charset="0"/>
              </a:rPr>
              <a:t>print</a:t>
            </a:r>
            <a:r>
              <a:rPr lang="fr-FR" sz="1600" dirty="0" smtClean="0">
                <a:latin typeface="Consolas" panose="020B0609020204030204" pitchFamily="49" charset="0"/>
              </a:rPr>
              <a:t> $0}}' </a:t>
            </a:r>
            <a:r>
              <a:rPr lang="fr-FR" sz="1600" dirty="0" err="1" smtClean="0">
                <a:latin typeface="Consolas" panose="020B0609020204030204" pitchFamily="49" charset="0"/>
              </a:rPr>
              <a:t>output.tsv</a:t>
            </a:r>
            <a:endParaRPr lang="fr-F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6749" y="2152487"/>
            <a:ext cx="1098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&gt;&gt; Récupérer les lignes des gènes REF qui ont un chevauchement non ambigu avec soit un gène de </a:t>
            </a:r>
            <a:r>
              <a:rPr lang="fr-FR" dirty="0" err="1" smtClean="0"/>
              <a:t>SvevoHC</a:t>
            </a:r>
            <a:r>
              <a:rPr lang="fr-FR" dirty="0" smtClean="0"/>
              <a:t>, soit un gène de </a:t>
            </a:r>
            <a:r>
              <a:rPr lang="fr-FR" dirty="0" err="1" smtClean="0"/>
              <a:t>SvevoLC</a:t>
            </a:r>
            <a:r>
              <a:rPr lang="fr-FR" dirty="0" smtClean="0"/>
              <a:t> (soit les deux)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66749" y="3990812"/>
            <a:ext cx="1098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&gt;&gt; Récupérer les lignes des gènes REF qui ont à la fois un chevauchement non ambigu avec un gène de </a:t>
            </a:r>
            <a:r>
              <a:rPr lang="fr-FR" dirty="0" err="1" smtClean="0"/>
              <a:t>SvevoHC</a:t>
            </a:r>
            <a:r>
              <a:rPr lang="fr-FR" dirty="0" smtClean="0"/>
              <a:t> et avec un gène de </a:t>
            </a:r>
            <a:r>
              <a:rPr lang="fr-FR" dirty="0" err="1" smtClean="0"/>
              <a:t>SvevoLC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71498" y="5610583"/>
            <a:ext cx="1098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&gt;&gt; Récupérer les lignes des gènes REF qui ne chevauchent aucun gène ni dans </a:t>
            </a:r>
            <a:r>
              <a:rPr lang="fr-FR" dirty="0" err="1" smtClean="0"/>
              <a:t>SvevoHC</a:t>
            </a:r>
            <a:r>
              <a:rPr lang="fr-FR" dirty="0" smtClean="0"/>
              <a:t>, ni dans </a:t>
            </a:r>
            <a:r>
              <a:rPr lang="fr-FR" dirty="0" err="1" smtClean="0"/>
              <a:t>SvevoLC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0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401</Words>
  <Application>Microsoft Office PowerPoint</Application>
  <PresentationFormat>Grand écran</PresentationFormat>
  <Paragraphs>111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girodolle</dc:creator>
  <cp:lastModifiedBy>girodolle</cp:lastModifiedBy>
  <cp:revision>14</cp:revision>
  <dcterms:created xsi:type="dcterms:W3CDTF">2024-10-11T13:09:08Z</dcterms:created>
  <dcterms:modified xsi:type="dcterms:W3CDTF">2024-10-11T15:10:19Z</dcterms:modified>
</cp:coreProperties>
</file>