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9601200" cy="12801600" type="A3"/>
  <p:notesSz cx="6888163" cy="10020300"/>
  <p:defaultTextStyle>
    <a:defPPr>
      <a:defRPr lang="fi-FI"/>
    </a:defPPr>
    <a:lvl1pPr marL="0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>
          <p15:clr>
            <a:srgbClr val="A4A3A4"/>
          </p15:clr>
        </p15:guide>
        <p15:guide id="2" pos="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4704" autoAdjust="0"/>
  </p:normalViewPr>
  <p:slideViewPr>
    <p:cSldViewPr snapToGrid="0" snapToObjects="1">
      <p:cViewPr>
        <p:scale>
          <a:sx n="66" d="100"/>
          <a:sy n="66" d="100"/>
        </p:scale>
        <p:origin x="522" y="-2256"/>
      </p:cViewPr>
      <p:guideLst>
        <p:guide orient="horz" pos="1021"/>
        <p:guide pos="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handoutMaster" Target="handoutMasters/handoutMaster1.xml"/><Relationship Id="rId9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19EC9BF0-2C59-2C46-BBD9-7948B59DC01B}" type="datetime1">
              <a:rPr lang="fi-FI" smtClean="0"/>
              <a:pPr/>
              <a:t>24.4.2019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0FF46C8D-04D7-9749-B301-C990981E0E3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8982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0E4AA8A8-4D46-BD40-89BF-70B4CBE4D6DF}" type="datetime1">
              <a:rPr lang="fi-FI" smtClean="0"/>
              <a:pPr/>
              <a:t>24.4.2019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2035175" y="750888"/>
            <a:ext cx="28178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A63C4081-9F01-AD42-AD4E-1E44DCE50C8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19950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57269"/>
            <a:ext cx="8700801" cy="8527106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fi-FI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469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65250"/>
            <a:ext cx="4307341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6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4898392" y="2765250"/>
            <a:ext cx="4304562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0781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7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344564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8" name="Sisällön paikkamerkki 2"/>
          <p:cNvSpPr>
            <a:spLocks noGrp="1"/>
          </p:cNvSpPr>
          <p:nvPr>
            <p:ph idx="11" hasCustomPrompt="1"/>
          </p:nvPr>
        </p:nvSpPr>
        <p:spPr>
          <a:xfrm>
            <a:off x="638913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9007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/>
          <a:p>
            <a:r>
              <a:rPr lang="fi-FI" dirty="0" err="1"/>
              <a:t>Title</a:t>
            </a:r>
            <a:endParaRPr lang="fi-FI" dirty="0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502152" y="1720778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lvl1pPr algn="l"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1pPr>
          </a:lstStyle>
          <a:p>
            <a:r>
              <a:rPr lang="fi-FI" dirty="0"/>
              <a:t>Author, Group </a:t>
            </a:r>
            <a:r>
              <a:rPr lang="fi-FI" dirty="0" err="1"/>
              <a:t>code</a:t>
            </a:r>
            <a:endParaRPr lang="fi-FI" dirty="0"/>
          </a:p>
          <a:p>
            <a:r>
              <a:rPr lang="fi-FI" dirty="0"/>
              <a:t>School of Engineering, Department, </a:t>
            </a:r>
            <a:r>
              <a:rPr lang="fi-FI" dirty="0" err="1"/>
              <a:t>Degree</a:t>
            </a:r>
            <a:r>
              <a:rPr lang="fi-FI" dirty="0"/>
              <a:t> </a:t>
            </a:r>
            <a:r>
              <a:rPr lang="fi-FI" dirty="0" err="1"/>
              <a:t>Programme</a:t>
            </a:r>
            <a:endParaRPr lang="fi-FI" dirty="0"/>
          </a:p>
        </p:txBody>
      </p:sp>
      <p:cxnSp>
        <p:nvCxnSpPr>
          <p:cNvPr id="5" name="Suora yhdysviiva 4"/>
          <p:cNvCxnSpPr/>
          <p:nvPr userDrawn="1"/>
        </p:nvCxnSpPr>
        <p:spPr>
          <a:xfrm>
            <a:off x="502152" y="2479383"/>
            <a:ext cx="8700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28" y="308876"/>
            <a:ext cx="2886456" cy="3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4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3" r:id="rId2"/>
    <p:sldLayoutId id="2147483734" r:id="rId3"/>
  </p:sldLayoutIdLst>
  <p:hf sldNum="0" hdr="0" dt="0"/>
  <p:txStyles>
    <p:titleStyle>
      <a:lvl1pPr algn="l" defTabSz="610956" rtl="0" eaLnBrk="1" latinLnBrk="0" hangingPunct="1">
        <a:spcBef>
          <a:spcPct val="0"/>
        </a:spcBef>
        <a:buNone/>
        <a:defRPr sz="3200" kern="1200" baseline="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0" indent="0" algn="l" defTabSz="610956" rtl="0" eaLnBrk="1" latinLnBrk="0" hangingPunct="1">
        <a:spcBef>
          <a:spcPct val="20000"/>
        </a:spcBef>
        <a:buFontTx/>
        <a:buNone/>
        <a:defRPr sz="15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610956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221913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832869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443825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3360260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www.qt.io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lucidchar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atunnisteen paikkamerkki 4"/>
          <p:cNvSpPr>
            <a:spLocks noGrp="1"/>
          </p:cNvSpPr>
          <p:nvPr/>
        </p:nvSpPr>
        <p:spPr>
          <a:xfrm>
            <a:off x="487427" y="1138218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Application Project</a:t>
            </a:r>
          </a:p>
        </p:txBody>
      </p:sp>
      <p:sp>
        <p:nvSpPr>
          <p:cNvPr id="6" name="Alatunnisteen paikkamerkki 4"/>
          <p:cNvSpPr>
            <a:spLocks noGrp="1"/>
          </p:cNvSpPr>
          <p:nvPr/>
        </p:nvSpPr>
        <p:spPr>
          <a:xfrm>
            <a:off x="487427" y="1166666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ECTS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credits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6</a:t>
            </a:r>
          </a:p>
        </p:txBody>
      </p:sp>
      <p:sp>
        <p:nvSpPr>
          <p:cNvPr id="7" name="Alatunnisteen paikkamerkki 4"/>
          <p:cNvSpPr>
            <a:spLocks noGrp="1"/>
          </p:cNvSpPr>
          <p:nvPr/>
        </p:nvSpPr>
        <p:spPr>
          <a:xfrm>
            <a:off x="487427" y="11951144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publication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2019,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Spring</a:t>
            </a:r>
            <a:endParaRPr lang="fi-FI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Alatunnisteen paikkamerkki 4"/>
          <p:cNvSpPr>
            <a:spLocks noGrp="1"/>
          </p:cNvSpPr>
          <p:nvPr/>
        </p:nvSpPr>
        <p:spPr>
          <a:xfrm>
            <a:off x="487427" y="1223562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Instructors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Pertti Heikkilä</a:t>
            </a:r>
          </a:p>
        </p:txBody>
      </p:sp>
      <p:sp>
        <p:nvSpPr>
          <p:cNvPr id="31" name="Otsikon paikkamerkki 1"/>
          <p:cNvSpPr txBox="1">
            <a:spLocks/>
          </p:cNvSpPr>
          <p:nvPr/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fi-FI" dirty="0" err="1"/>
              <a:t>Banksimul</a:t>
            </a:r>
            <a:endParaRPr lang="fi-FI" dirty="0"/>
          </a:p>
        </p:txBody>
      </p:sp>
      <p:sp>
        <p:nvSpPr>
          <p:cNvPr id="32" name="Alatunnisteen paikkamerkki 4"/>
          <p:cNvSpPr txBox="1">
            <a:spLocks/>
          </p:cNvSpPr>
          <p:nvPr/>
        </p:nvSpPr>
        <p:spPr>
          <a:xfrm>
            <a:off x="502152" y="1852081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Janne Lampela, Juha Lallukka, Johannes Törmänen, Jani </a:t>
            </a:r>
            <a:r>
              <a:rPr lang="fi-FI" dirty="0" err="1"/>
              <a:t>Nukari</a:t>
            </a:r>
            <a:r>
              <a:rPr lang="fi-FI" dirty="0"/>
              <a:t>, TVT18SPO</a:t>
            </a:r>
          </a:p>
          <a:p>
            <a:r>
              <a:rPr lang="en-GB" dirty="0"/>
              <a:t>Information Technology, Software Development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>
          <a:xfrm>
            <a:off x="502152" y="2735387"/>
            <a:ext cx="2813821" cy="8135813"/>
          </a:xfrm>
        </p:spPr>
        <p:txBody>
          <a:bodyPr>
            <a:noAutofit/>
          </a:bodyPr>
          <a:lstStyle/>
          <a:p>
            <a:r>
              <a:rPr lang="en-US" b="1" dirty="0"/>
              <a:t>Introduction</a:t>
            </a:r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is desktop </a:t>
            </a:r>
            <a:r>
              <a:rPr lang="fi-FI" dirty="0" err="1"/>
              <a:t>application</a:t>
            </a:r>
            <a:r>
              <a:rPr lang="fi-FI" dirty="0"/>
              <a:t> made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Qt</a:t>
            </a:r>
            <a:r>
              <a:rPr lang="fi-FI" dirty="0"/>
              <a:t> </a:t>
            </a:r>
            <a:r>
              <a:rPr lang="fi-FI" dirty="0" err="1"/>
              <a:t>creator</a:t>
            </a:r>
            <a:r>
              <a:rPr lang="fi-FI" dirty="0"/>
              <a:t>.</a:t>
            </a:r>
            <a:r>
              <a:rPr lang="en-US" dirty="0"/>
              <a:t> The</a:t>
            </a:r>
            <a:r>
              <a:rPr lang="fi-FI" dirty="0"/>
              <a:t> </a:t>
            </a:r>
            <a:r>
              <a:rPr lang="en-US" dirty="0"/>
              <a:t>aims</a:t>
            </a:r>
            <a:r>
              <a:rPr lang="fi-FI" dirty="0"/>
              <a:t> of </a:t>
            </a:r>
            <a:r>
              <a:rPr lang="en-US" dirty="0"/>
              <a:t>this</a:t>
            </a:r>
            <a:r>
              <a:rPr lang="fi-FI" dirty="0"/>
              <a:t> </a:t>
            </a:r>
            <a:r>
              <a:rPr lang="en-US" dirty="0"/>
              <a:t>project</a:t>
            </a:r>
            <a:r>
              <a:rPr lang="fi-FI" dirty="0"/>
              <a:t> </a:t>
            </a:r>
            <a:r>
              <a:rPr lang="en-US" dirty="0"/>
              <a:t>were</a:t>
            </a:r>
            <a:r>
              <a:rPr lang="fi-FI" dirty="0"/>
              <a:t> to </a:t>
            </a:r>
            <a:r>
              <a:rPr lang="en-US" dirty="0"/>
              <a:t>make</a:t>
            </a:r>
            <a:r>
              <a:rPr lang="fi-FI" dirty="0"/>
              <a:t> a </a:t>
            </a:r>
            <a:r>
              <a:rPr lang="fi-FI" dirty="0" err="1"/>
              <a:t>touch</a:t>
            </a:r>
            <a:r>
              <a:rPr lang="fi-FI" dirty="0"/>
              <a:t> </a:t>
            </a:r>
            <a:r>
              <a:rPr lang="fi-FI" dirty="0" err="1"/>
              <a:t>screen</a:t>
            </a:r>
            <a:r>
              <a:rPr lang="fi-FI" dirty="0"/>
              <a:t> </a:t>
            </a:r>
            <a:r>
              <a:rPr lang="fi-FI" dirty="0" err="1"/>
              <a:t>controlled</a:t>
            </a:r>
            <a:r>
              <a:rPr lang="fi-FI" dirty="0"/>
              <a:t> ATM (</a:t>
            </a:r>
            <a:r>
              <a:rPr lang="fi-FI" dirty="0" err="1"/>
              <a:t>Automatic</a:t>
            </a:r>
            <a:r>
              <a:rPr lang="fi-FI" dirty="0"/>
              <a:t> Teller Machine) </a:t>
            </a:r>
            <a:r>
              <a:rPr lang="fi-FI" dirty="0" err="1"/>
              <a:t>simulation</a:t>
            </a:r>
            <a:r>
              <a:rPr lang="fi-FI" dirty="0"/>
              <a:t> </a:t>
            </a:r>
            <a:r>
              <a:rPr lang="en-US" dirty="0"/>
              <a:t>and to learn skills required to develop such applications</a:t>
            </a:r>
            <a:r>
              <a:rPr lang="fi-FI" dirty="0"/>
              <a:t>.</a:t>
            </a:r>
          </a:p>
          <a:p>
            <a:endParaRPr lang="fi-FI" dirty="0"/>
          </a:p>
          <a:p>
            <a:r>
              <a:rPr lang="en-US" b="1" dirty="0"/>
              <a:t>Objectives</a:t>
            </a:r>
          </a:p>
          <a:p>
            <a:r>
              <a:rPr lang="en-US" dirty="0"/>
              <a:t>The</a:t>
            </a:r>
            <a:r>
              <a:rPr lang="fi-FI" dirty="0"/>
              <a:t> </a:t>
            </a:r>
            <a:r>
              <a:rPr lang="en-US" dirty="0"/>
              <a:t>basic</a:t>
            </a:r>
            <a:r>
              <a:rPr lang="fi-FI" dirty="0"/>
              <a:t> </a:t>
            </a:r>
            <a:r>
              <a:rPr lang="en-US" dirty="0"/>
              <a:t>aims</a:t>
            </a:r>
            <a:r>
              <a:rPr lang="fi-FI" dirty="0"/>
              <a:t> </a:t>
            </a:r>
            <a:r>
              <a:rPr lang="en-US" dirty="0"/>
              <a:t>included a money withdrawal, the bank accounts balance checking and checking recent transactions..</a:t>
            </a:r>
          </a:p>
          <a:p>
            <a:r>
              <a:rPr lang="en-US" dirty="0"/>
              <a:t>The</a:t>
            </a:r>
            <a:r>
              <a:rPr lang="fi-FI" dirty="0"/>
              <a:t> </a:t>
            </a:r>
            <a:r>
              <a:rPr lang="en-US" dirty="0"/>
              <a:t>device</a:t>
            </a:r>
            <a:r>
              <a:rPr lang="fi-FI" dirty="0"/>
              <a:t> is </a:t>
            </a:r>
            <a:r>
              <a:rPr lang="en-US" dirty="0"/>
              <a:t>used</a:t>
            </a:r>
            <a:r>
              <a:rPr lang="fi-FI" dirty="0"/>
              <a:t> </a:t>
            </a:r>
            <a:r>
              <a:rPr lang="en-US" dirty="0"/>
              <a:t>through</a:t>
            </a:r>
            <a:r>
              <a:rPr lang="fi-FI" dirty="0"/>
              <a:t> a </a:t>
            </a:r>
            <a:r>
              <a:rPr lang="en-US" dirty="0"/>
              <a:t>touchscreen</a:t>
            </a:r>
            <a:r>
              <a:rPr lang="fi-FI" dirty="0"/>
              <a:t>. </a:t>
            </a:r>
            <a:r>
              <a:rPr lang="en-US" dirty="0"/>
              <a:t>The</a:t>
            </a:r>
            <a:r>
              <a:rPr lang="fi-FI" dirty="0"/>
              <a:t> </a:t>
            </a:r>
            <a:r>
              <a:rPr lang="en-US" dirty="0"/>
              <a:t>application</a:t>
            </a:r>
            <a:r>
              <a:rPr lang="fi-FI" dirty="0"/>
              <a:t> </a:t>
            </a:r>
            <a:r>
              <a:rPr lang="en-US" dirty="0"/>
              <a:t>allows</a:t>
            </a:r>
            <a:r>
              <a:rPr lang="fi-FI" dirty="0"/>
              <a:t> </a:t>
            </a:r>
            <a:r>
              <a:rPr lang="en-US" dirty="0"/>
              <a:t>the</a:t>
            </a:r>
            <a:r>
              <a:rPr lang="fi-FI" dirty="0"/>
              <a:t> </a:t>
            </a:r>
            <a:r>
              <a:rPr lang="en-US" dirty="0"/>
              <a:t>user</a:t>
            </a:r>
            <a:r>
              <a:rPr lang="fi-FI" dirty="0"/>
              <a:t> to </a:t>
            </a:r>
            <a:r>
              <a:rPr lang="en-US" dirty="0"/>
              <a:t>withdraw</a:t>
            </a:r>
            <a:r>
              <a:rPr lang="fi-FI" dirty="0"/>
              <a:t> money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account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an </a:t>
            </a:r>
            <a:r>
              <a:rPr lang="fi-FI" dirty="0" err="1"/>
              <a:t>additional</a:t>
            </a:r>
            <a:r>
              <a:rPr lang="fi-FI" dirty="0"/>
              <a:t> option of </a:t>
            </a:r>
            <a:r>
              <a:rPr lang="fi-FI" dirty="0" err="1"/>
              <a:t>donating</a:t>
            </a:r>
            <a:r>
              <a:rPr lang="fi-FI" dirty="0"/>
              <a:t> money to </a:t>
            </a:r>
            <a:r>
              <a:rPr lang="fi-FI" dirty="0" err="1"/>
              <a:t>charity</a:t>
            </a:r>
            <a:r>
              <a:rPr lang="fi-FI" dirty="0"/>
              <a:t>, </a:t>
            </a:r>
            <a:r>
              <a:rPr lang="fi-FI" dirty="0" err="1"/>
              <a:t>check</a:t>
            </a:r>
            <a:r>
              <a:rPr lang="fi-FI" dirty="0"/>
              <a:t> </a:t>
            </a:r>
            <a:r>
              <a:rPr lang="fi-FI" dirty="0" err="1"/>
              <a:t>balance</a:t>
            </a:r>
            <a:r>
              <a:rPr lang="fi-FI" dirty="0"/>
              <a:t> and </a:t>
            </a:r>
            <a:r>
              <a:rPr lang="fi-FI" dirty="0" err="1"/>
              <a:t>check</a:t>
            </a:r>
            <a:r>
              <a:rPr lang="fi-FI" dirty="0"/>
              <a:t> </a:t>
            </a:r>
            <a:r>
              <a:rPr lang="fi-FI" dirty="0" err="1"/>
              <a:t>recent</a:t>
            </a:r>
            <a:r>
              <a:rPr lang="fi-FI" dirty="0"/>
              <a:t> </a:t>
            </a:r>
            <a:r>
              <a:rPr lang="fi-FI" dirty="0" err="1"/>
              <a:t>transactions</a:t>
            </a:r>
            <a:r>
              <a:rPr lang="fi-FI" dirty="0"/>
              <a:t>.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i="1" dirty="0"/>
              <a:t>FIGURE 1. </a:t>
            </a:r>
            <a:r>
              <a:rPr lang="fi-FI" i="1" dirty="0" err="1"/>
              <a:t>The</a:t>
            </a:r>
            <a:r>
              <a:rPr lang="fi-FI" i="1" dirty="0"/>
              <a:t> Application </a:t>
            </a:r>
            <a:r>
              <a:rPr lang="fi-FI" i="1" dirty="0" err="1"/>
              <a:t>user</a:t>
            </a:r>
            <a:r>
              <a:rPr lang="fi-FI" i="1" dirty="0"/>
              <a:t> </a:t>
            </a:r>
            <a:r>
              <a:rPr lang="fi-FI" i="1" dirty="0" err="1"/>
              <a:t>interface</a:t>
            </a:r>
            <a:r>
              <a:rPr lang="fi-FI" i="1" dirty="0"/>
              <a:t>.</a:t>
            </a:r>
          </a:p>
          <a:p>
            <a:endParaRPr lang="fi-FI" i="1" dirty="0"/>
          </a:p>
        </p:txBody>
      </p:sp>
      <p:sp>
        <p:nvSpPr>
          <p:cNvPr id="9" name="Sisällön paikkamerkki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b="1" dirty="0"/>
              <a:t>Methods</a:t>
            </a:r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program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main </a:t>
            </a:r>
            <a:r>
              <a:rPr lang="fi-FI" dirty="0" err="1"/>
              <a:t>application</a:t>
            </a:r>
            <a:r>
              <a:rPr lang="fi-FI" dirty="0"/>
              <a:t>,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uses</a:t>
            </a:r>
            <a:r>
              <a:rPr lang="fi-FI" dirty="0"/>
              <a:t> </a:t>
            </a:r>
            <a:r>
              <a:rPr lang="fi-FI" dirty="0" err="1"/>
              <a:t>three</a:t>
            </a:r>
            <a:r>
              <a:rPr lang="fi-FI" dirty="0"/>
              <a:t> </a:t>
            </a:r>
            <a:r>
              <a:rPr lang="fi-FI" dirty="0" err="1"/>
              <a:t>dynamic-link</a:t>
            </a:r>
            <a:r>
              <a:rPr lang="fi-FI" dirty="0"/>
              <a:t> </a:t>
            </a:r>
            <a:r>
              <a:rPr lang="fi-FI" dirty="0" err="1"/>
              <a:t>libraries</a:t>
            </a:r>
            <a:r>
              <a:rPr lang="fi-FI" dirty="0"/>
              <a:t> (DLL). One DLL is </a:t>
            </a:r>
            <a:r>
              <a:rPr lang="fi-FI" dirty="0" err="1"/>
              <a:t>used</a:t>
            </a:r>
            <a:r>
              <a:rPr lang="fi-FI" dirty="0"/>
              <a:t> to </a:t>
            </a:r>
            <a:r>
              <a:rPr lang="fi-FI" dirty="0" err="1"/>
              <a:t>read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RFID-</a:t>
            </a:r>
            <a:r>
              <a:rPr lang="fi-FI" dirty="0" err="1"/>
              <a:t>card</a:t>
            </a:r>
            <a:r>
              <a:rPr lang="fi-FI" dirty="0"/>
              <a:t> (Radio </a:t>
            </a:r>
            <a:r>
              <a:rPr lang="fi-FI" dirty="0" err="1"/>
              <a:t>frequency</a:t>
            </a:r>
            <a:r>
              <a:rPr lang="fi-FI" dirty="0"/>
              <a:t> </a:t>
            </a:r>
            <a:r>
              <a:rPr lang="fi-FI" dirty="0" err="1"/>
              <a:t>identification</a:t>
            </a:r>
            <a:r>
              <a:rPr lang="fi-FI" dirty="0"/>
              <a:t>), </a:t>
            </a:r>
            <a:r>
              <a:rPr lang="fi-FI" dirty="0" err="1"/>
              <a:t>one</a:t>
            </a:r>
            <a:r>
              <a:rPr lang="fi-FI" dirty="0"/>
              <a:t> to </a:t>
            </a:r>
            <a:r>
              <a:rPr lang="fi-FI" dirty="0" err="1"/>
              <a:t>ask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for PIN-</a:t>
            </a:r>
            <a:r>
              <a:rPr lang="fi-FI" dirty="0" err="1"/>
              <a:t>code</a:t>
            </a:r>
            <a:r>
              <a:rPr lang="fi-FI" dirty="0"/>
              <a:t> (</a:t>
            </a:r>
            <a:r>
              <a:rPr lang="fi-FI" dirty="0" err="1"/>
              <a:t>personal</a:t>
            </a:r>
            <a:r>
              <a:rPr lang="fi-FI" dirty="0"/>
              <a:t> </a:t>
            </a:r>
            <a:r>
              <a:rPr lang="fi-FI" dirty="0" err="1"/>
              <a:t>identification</a:t>
            </a:r>
            <a:r>
              <a:rPr lang="fi-FI" dirty="0"/>
              <a:t> </a:t>
            </a:r>
            <a:r>
              <a:rPr lang="fi-FI" dirty="0" err="1"/>
              <a:t>number</a:t>
            </a:r>
            <a:r>
              <a:rPr lang="fi-FI" dirty="0"/>
              <a:t>) as </a:t>
            </a:r>
            <a:r>
              <a:rPr lang="fi-FI" dirty="0" err="1"/>
              <a:t>shown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figure</a:t>
            </a:r>
            <a:r>
              <a:rPr lang="fi-FI" dirty="0"/>
              <a:t> 2 </a:t>
            </a:r>
            <a:r>
              <a:rPr lang="fi-FI" dirty="0" err="1"/>
              <a:t>below</a:t>
            </a:r>
            <a:r>
              <a:rPr lang="fi-FI" dirty="0"/>
              <a:t> and </a:t>
            </a:r>
            <a:r>
              <a:rPr lang="fi-FI" dirty="0" err="1"/>
              <a:t>one</a:t>
            </a:r>
            <a:r>
              <a:rPr lang="fi-FI" dirty="0"/>
              <a:t> to </a:t>
            </a:r>
            <a:r>
              <a:rPr lang="fi-FI" dirty="0" err="1"/>
              <a:t>maintain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 and </a:t>
            </a:r>
            <a:r>
              <a:rPr lang="fi-FI" dirty="0" err="1"/>
              <a:t>interact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it.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i="1" dirty="0"/>
              <a:t>FIGURE 2. </a:t>
            </a:r>
            <a:r>
              <a:rPr lang="fi-FI" i="1" dirty="0" err="1"/>
              <a:t>The</a:t>
            </a:r>
            <a:r>
              <a:rPr lang="fi-FI" i="1" dirty="0"/>
              <a:t> PIN-</a:t>
            </a:r>
            <a:r>
              <a:rPr lang="fi-FI" i="1" dirty="0" err="1"/>
              <a:t>code</a:t>
            </a:r>
            <a:r>
              <a:rPr lang="fi-FI" i="1" dirty="0"/>
              <a:t> </a:t>
            </a:r>
            <a:r>
              <a:rPr lang="fi-FI" i="1" dirty="0" err="1"/>
              <a:t>user</a:t>
            </a:r>
            <a:r>
              <a:rPr lang="fi-FI" i="1" dirty="0"/>
              <a:t> </a:t>
            </a:r>
            <a:r>
              <a:rPr lang="fi-FI" i="1" dirty="0" err="1"/>
              <a:t>interface</a:t>
            </a:r>
            <a:endParaRPr lang="fi-FI" dirty="0"/>
          </a:p>
          <a:p>
            <a:r>
              <a:rPr lang="en-US" b="1" dirty="0"/>
              <a:t>Results</a:t>
            </a:r>
          </a:p>
          <a:p>
            <a:r>
              <a:rPr lang="en-US" dirty="0"/>
              <a:t>The</a:t>
            </a:r>
            <a:r>
              <a:rPr lang="fi-FI" dirty="0"/>
              <a:t> system </a:t>
            </a:r>
            <a:r>
              <a:rPr lang="en-US" dirty="0"/>
              <a:t>worked</a:t>
            </a:r>
            <a:r>
              <a:rPr lang="fi-FI" dirty="0"/>
              <a:t> </a:t>
            </a:r>
            <a:r>
              <a:rPr lang="en-US" dirty="0"/>
              <a:t>exactly</a:t>
            </a:r>
            <a:r>
              <a:rPr lang="fi-FI" dirty="0"/>
              <a:t> as </a:t>
            </a:r>
            <a:r>
              <a:rPr lang="en-US" dirty="0"/>
              <a:t>planned</a:t>
            </a:r>
            <a:r>
              <a:rPr lang="fi-FI" dirty="0"/>
              <a:t>. </a:t>
            </a:r>
            <a:r>
              <a:rPr lang="en-US" dirty="0"/>
              <a:t>After</a:t>
            </a:r>
            <a:r>
              <a:rPr lang="fi-FI" dirty="0"/>
              <a:t> a </a:t>
            </a:r>
            <a:r>
              <a:rPr lang="fi-FI" dirty="0" err="1"/>
              <a:t>withdrawal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en-US" dirty="0"/>
              <a:t>made</a:t>
            </a:r>
            <a:r>
              <a:rPr lang="fi-FI" dirty="0"/>
              <a:t>,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bank</a:t>
            </a:r>
            <a:r>
              <a:rPr lang="fi-FI" dirty="0"/>
              <a:t> </a:t>
            </a:r>
            <a:r>
              <a:rPr lang="fi-FI" dirty="0" err="1"/>
              <a:t>accounts</a:t>
            </a:r>
            <a:r>
              <a:rPr lang="fi-FI" dirty="0"/>
              <a:t> </a:t>
            </a:r>
            <a:r>
              <a:rPr lang="fi-FI" dirty="0" err="1"/>
              <a:t>balance</a:t>
            </a:r>
            <a:r>
              <a:rPr lang="fi-FI" dirty="0"/>
              <a:t> </a:t>
            </a:r>
            <a:r>
              <a:rPr lang="fi-FI" dirty="0" err="1"/>
              <a:t>allowed</a:t>
            </a:r>
            <a:r>
              <a:rPr lang="fi-FI" dirty="0"/>
              <a:t> it,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chosen</a:t>
            </a:r>
            <a:r>
              <a:rPr lang="fi-FI" dirty="0"/>
              <a:t> </a:t>
            </a:r>
            <a:r>
              <a:rPr lang="fi-FI" dirty="0" err="1"/>
              <a:t>amount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subtracted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bank</a:t>
            </a:r>
            <a:r>
              <a:rPr lang="fi-FI" dirty="0"/>
              <a:t> </a:t>
            </a:r>
            <a:r>
              <a:rPr lang="fi-FI" dirty="0" err="1"/>
              <a:t>account</a:t>
            </a:r>
            <a:r>
              <a:rPr lang="fi-FI" dirty="0"/>
              <a:t> in </a:t>
            </a:r>
            <a:r>
              <a:rPr lang="fi-FI" dirty="0" err="1"/>
              <a:t>real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.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balance</a:t>
            </a:r>
            <a:r>
              <a:rPr lang="fi-FI" dirty="0"/>
              <a:t> and </a:t>
            </a:r>
            <a:r>
              <a:rPr lang="fi-FI" dirty="0" err="1"/>
              <a:t>recent</a:t>
            </a:r>
            <a:r>
              <a:rPr lang="fi-FI" dirty="0"/>
              <a:t> </a:t>
            </a:r>
            <a:r>
              <a:rPr lang="fi-FI" dirty="0" err="1"/>
              <a:t>transaction</a:t>
            </a:r>
            <a:r>
              <a:rPr lang="fi-FI" dirty="0"/>
              <a:t> </a:t>
            </a:r>
            <a:r>
              <a:rPr lang="fi-FI" dirty="0" err="1"/>
              <a:t>checking</a:t>
            </a:r>
            <a:r>
              <a:rPr lang="fi-FI" dirty="0"/>
              <a:t> </a:t>
            </a:r>
            <a:r>
              <a:rPr lang="fi-FI" dirty="0" err="1"/>
              <a:t>worked</a:t>
            </a:r>
            <a:r>
              <a:rPr lang="fi-FI" dirty="0"/>
              <a:t> as </a:t>
            </a:r>
            <a:r>
              <a:rPr lang="fi-FI" dirty="0" err="1"/>
              <a:t>intented</a:t>
            </a:r>
            <a:r>
              <a:rPr lang="fi-FI" dirty="0"/>
              <a:t>.</a:t>
            </a:r>
          </a:p>
        </p:txBody>
      </p:sp>
      <p:sp>
        <p:nvSpPr>
          <p:cNvPr id="10" name="Sisällön paikkamerkki 9"/>
          <p:cNvSpPr>
            <a:spLocks noGrp="1"/>
          </p:cNvSpPr>
          <p:nvPr>
            <p:ph idx="11"/>
          </p:nvPr>
        </p:nvSpPr>
        <p:spPr/>
        <p:txBody>
          <a:bodyPr>
            <a:noAutofit/>
          </a:bodyPr>
          <a:lstStyle/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i="1" dirty="0"/>
              <a:t>FIGURE 3. </a:t>
            </a:r>
            <a:r>
              <a:rPr lang="fi-FI" i="1" dirty="0" err="1"/>
              <a:t>The</a:t>
            </a:r>
            <a:r>
              <a:rPr lang="fi-FI" i="1" dirty="0"/>
              <a:t> </a:t>
            </a:r>
            <a:r>
              <a:rPr lang="fi-FI" i="1" dirty="0" err="1"/>
              <a:t>component</a:t>
            </a:r>
            <a:r>
              <a:rPr lang="fi-FI" i="1" dirty="0"/>
              <a:t> </a:t>
            </a:r>
            <a:r>
              <a:rPr lang="fi-FI" i="1" dirty="0" err="1"/>
              <a:t>diagram</a:t>
            </a:r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EN-US" b="1" dirty="0"/>
              <a:t>Conclusions</a:t>
            </a:r>
          </a:p>
          <a:p>
            <a:r>
              <a:rPr lang="fi-FI" dirty="0"/>
              <a:t>At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 of </a:t>
            </a:r>
            <a:r>
              <a:rPr lang="fi-FI" dirty="0" err="1"/>
              <a:t>writing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poster</a:t>
            </a:r>
            <a:r>
              <a:rPr lang="fi-FI" dirty="0"/>
              <a:t>, </a:t>
            </a:r>
            <a:r>
              <a:rPr lang="fi-FI" dirty="0" err="1"/>
              <a:t>the</a:t>
            </a:r>
            <a:r>
              <a:rPr lang="fi-FI" dirty="0"/>
              <a:t> ATM </a:t>
            </a:r>
            <a:r>
              <a:rPr lang="fi-FI" dirty="0" err="1"/>
              <a:t>simulator</a:t>
            </a:r>
            <a:r>
              <a:rPr lang="fi-FI" dirty="0"/>
              <a:t> </a:t>
            </a:r>
            <a:r>
              <a:rPr lang="fi-FI" dirty="0" err="1"/>
              <a:t>worked</a:t>
            </a:r>
            <a:r>
              <a:rPr lang="fi-FI" dirty="0"/>
              <a:t> as </a:t>
            </a:r>
            <a:r>
              <a:rPr lang="fi-FI" dirty="0" err="1"/>
              <a:t>expected</a:t>
            </a:r>
            <a:r>
              <a:rPr lang="fi-FI" dirty="0"/>
              <a:t>.</a:t>
            </a:r>
          </a:p>
          <a:p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still</a:t>
            </a:r>
            <a:r>
              <a:rPr lang="fi-FI" dirty="0"/>
              <a:t> some </a:t>
            </a:r>
            <a:r>
              <a:rPr lang="fi-FI" dirty="0" err="1"/>
              <a:t>minor</a:t>
            </a:r>
            <a:r>
              <a:rPr lang="fi-FI" dirty="0"/>
              <a:t> </a:t>
            </a:r>
            <a:r>
              <a:rPr lang="fi-FI" dirty="0" err="1"/>
              <a:t>adjustments</a:t>
            </a:r>
            <a:r>
              <a:rPr lang="fi-FI" dirty="0"/>
              <a:t> </a:t>
            </a:r>
            <a:r>
              <a:rPr lang="fi-FI" dirty="0" err="1"/>
              <a:t>left</a:t>
            </a:r>
            <a:r>
              <a:rPr lang="fi-FI" dirty="0"/>
              <a:t> to </a:t>
            </a:r>
            <a:r>
              <a:rPr lang="fi-FI" dirty="0" err="1"/>
              <a:t>do</a:t>
            </a:r>
            <a:r>
              <a:rPr lang="fi-FI" dirty="0"/>
              <a:t> on </a:t>
            </a:r>
            <a:r>
              <a:rPr lang="fi-FI" dirty="0" err="1"/>
              <a:t>the</a:t>
            </a:r>
            <a:r>
              <a:rPr lang="fi-FI" dirty="0"/>
              <a:t> 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interface</a:t>
            </a:r>
            <a:r>
              <a:rPr lang="fi-FI" dirty="0"/>
              <a:t>.</a:t>
            </a:r>
          </a:p>
          <a:p>
            <a:endParaRPr lang="fi-FI" dirty="0"/>
          </a:p>
          <a:p>
            <a:r>
              <a:rPr lang="EN-US" b="1" dirty="0"/>
              <a:t>References</a:t>
            </a:r>
            <a:endParaRPr lang="en-US" b="1" dirty="0"/>
          </a:p>
          <a:p>
            <a:r>
              <a:rPr lang="fi-FI" dirty="0" err="1"/>
              <a:t>Qt</a:t>
            </a:r>
            <a:r>
              <a:rPr lang="fi-FI" dirty="0"/>
              <a:t> </a:t>
            </a:r>
            <a:r>
              <a:rPr lang="fi-FI" dirty="0" err="1"/>
              <a:t>libraries</a:t>
            </a:r>
            <a:r>
              <a:rPr lang="fi-FI" dirty="0"/>
              <a:t> and </a:t>
            </a:r>
            <a:r>
              <a:rPr lang="fi-FI" dirty="0" err="1"/>
              <a:t>tutorials</a:t>
            </a:r>
            <a:endParaRPr lang="fi-FI" dirty="0">
              <a:hlinkClick r:id="rId2"/>
            </a:endParaRPr>
          </a:p>
          <a:p>
            <a:r>
              <a:rPr lang="fi-FI" dirty="0">
                <a:hlinkClick r:id="rId2"/>
              </a:rPr>
              <a:t>https://www.qt.io/</a:t>
            </a:r>
            <a:endParaRPr lang="fi-FI" dirty="0"/>
          </a:p>
          <a:p>
            <a:r>
              <a:rPr lang="fi-FI" dirty="0"/>
              <a:t>C++ </a:t>
            </a:r>
            <a:r>
              <a:rPr lang="fi-FI" dirty="0" err="1"/>
              <a:t>tutorials</a:t>
            </a:r>
            <a:endParaRPr lang="fi-FI" dirty="0"/>
          </a:p>
          <a:p>
            <a:r>
              <a:rPr lang="fi-FI" dirty="0">
                <a:hlinkClick r:id="rId3"/>
              </a:rPr>
              <a:t>https://stackoverflow.com/</a:t>
            </a:r>
            <a:endParaRPr lang="fi-FI" dirty="0"/>
          </a:p>
          <a:p>
            <a:r>
              <a:rPr lang="fi-FI" dirty="0"/>
              <a:t>UML-</a:t>
            </a:r>
            <a:r>
              <a:rPr lang="fi-FI" dirty="0" err="1"/>
              <a:t>diagrams</a:t>
            </a:r>
            <a:endParaRPr lang="fi-FI" dirty="0"/>
          </a:p>
          <a:p>
            <a:r>
              <a:rPr lang="fi-FI" dirty="0">
                <a:hlinkClick r:id="rId4"/>
              </a:rPr>
              <a:t>https://www.lucidchart.com/</a:t>
            </a:r>
            <a:endParaRPr lang="fi-FI" dirty="0"/>
          </a:p>
        </p:txBody>
      </p:sp>
      <p:pic>
        <p:nvPicPr>
          <p:cNvPr id="13" name="Kuva 12" descr="Kuva, joka sisältää kohteen näyttökuva&#10;&#10;Kuvaus luotu, erittäin korkea luotettavuus">
            <a:extLst>
              <a:ext uri="{FF2B5EF4-FFF2-40B4-BE49-F238E27FC236}">
                <a16:creationId xmlns:a16="http://schemas.microsoft.com/office/drawing/2014/main" id="{DC486A07-A83D-4176-BEA5-F25A4B385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959" y="8188211"/>
            <a:ext cx="3007014" cy="1542421"/>
          </a:xfrm>
          <a:prstGeom prst="rect">
            <a:avLst/>
          </a:prstGeom>
        </p:spPr>
      </p:pic>
      <p:pic>
        <p:nvPicPr>
          <p:cNvPr id="3" name="Kuva 2" descr="Kuva, joka sisältää kohteen näyttökuva&#10;&#10;Kuvaus luotu, korkea luotettavuus">
            <a:extLst>
              <a:ext uri="{FF2B5EF4-FFF2-40B4-BE49-F238E27FC236}">
                <a16:creationId xmlns:a16="http://schemas.microsoft.com/office/drawing/2014/main" id="{FAB1A26A-36C6-4676-BF6E-F3F2A08FF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7140" y="5547043"/>
            <a:ext cx="2406919" cy="1900513"/>
          </a:xfrm>
          <a:prstGeom prst="rect">
            <a:avLst/>
          </a:prstGeom>
        </p:spPr>
      </p:pic>
      <p:pic>
        <p:nvPicPr>
          <p:cNvPr id="12" name="Kuva 11" descr="Kuva, joka sisältää kohteen kartta, näyttökuva&#10;&#10;Kuvaus luotu, korkea luotettavuus">
            <a:extLst>
              <a:ext uri="{FF2B5EF4-FFF2-40B4-BE49-F238E27FC236}">
                <a16:creationId xmlns:a16="http://schemas.microsoft.com/office/drawing/2014/main" id="{3E96C79F-54F7-431D-A4C1-378607D8FF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9463" y="3118974"/>
            <a:ext cx="3175460" cy="14267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amk oranssi">
  <a:themeElements>
    <a:clrScheme name="Oamk oranssi 2">
      <a:dk1>
        <a:sysClr val="windowText" lastClr="000000"/>
      </a:dk1>
      <a:lt1>
        <a:sysClr val="window" lastClr="FFFFFF"/>
      </a:lt1>
      <a:dk2>
        <a:srgbClr val="FD7813"/>
      </a:dk2>
      <a:lt2>
        <a:srgbClr val="E6E6E6"/>
      </a:lt2>
      <a:accent1>
        <a:srgbClr val="FD7813"/>
      </a:accent1>
      <a:accent2>
        <a:srgbClr val="FFA558"/>
      </a:accent2>
      <a:accent3>
        <a:srgbClr val="FFBC86"/>
      </a:accent3>
      <a:accent4>
        <a:srgbClr val="FFD3B1"/>
      </a:accent4>
      <a:accent5>
        <a:srgbClr val="FFE9D9"/>
      </a:accent5>
      <a:accent6>
        <a:srgbClr val="F7F4EC"/>
      </a:accent6>
      <a:hlink>
        <a:srgbClr val="2E809E"/>
      </a:hlink>
      <a:folHlink>
        <a:srgbClr val="3CA5CD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8551C4445BC30944900C1AB7707536FE" ma:contentTypeVersion="6" ma:contentTypeDescription="Luo uusi asiakirja." ma:contentTypeScope="" ma:versionID="11c70cf46efd4099df562d863aa4ba48">
  <xsd:schema xmlns:xsd="http://www.w3.org/2001/XMLSchema" xmlns:xs="http://www.w3.org/2001/XMLSchema" xmlns:p="http://schemas.microsoft.com/office/2006/metadata/properties" xmlns:ns2="1883c1e5-87b7-43f4-94be-6e6accfc0457" targetNamespace="http://schemas.microsoft.com/office/2006/metadata/properties" ma:root="true" ma:fieldsID="c428a0d674b6bc2ed94da443f3a5c4b8" ns2:_="">
    <xsd:import namespace="1883c1e5-87b7-43f4-94be-6e6accfc04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83c1e5-87b7-43f4-94be-6e6accfc04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289719-9AB7-4106-A678-6B6D8C8E0DB4}"/>
</file>

<file path=customXml/itemProps2.xml><?xml version="1.0" encoding="utf-8"?>
<ds:datastoreItem xmlns:ds="http://schemas.openxmlformats.org/officeDocument/2006/customXml" ds:itemID="{6FECB88A-1591-4FDC-B9A1-74ED10263B41}"/>
</file>

<file path=customXml/itemProps3.xml><?xml version="1.0" encoding="utf-8"?>
<ds:datastoreItem xmlns:ds="http://schemas.openxmlformats.org/officeDocument/2006/customXml" ds:itemID="{A919FBC5-38FF-433C-9F09-147EEB42D240}"/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320</Words>
  <Application>Microsoft Office PowerPoint</Application>
  <PresentationFormat>A3-paperi (297 x 420 mm)</PresentationFormat>
  <Paragraphs>55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Oamk oranssi</vt:lpstr>
      <vt:lpstr>PowerPoint-esitys</vt:lpstr>
    </vt:vector>
  </TitlesOfParts>
  <Company>Oamk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Viestintäpalvelut</dc:creator>
  <cp:lastModifiedBy>Johannes Törmänen</cp:lastModifiedBy>
  <cp:revision>124</cp:revision>
  <cp:lastPrinted>2017-11-26T11:23:08Z</cp:lastPrinted>
  <dcterms:created xsi:type="dcterms:W3CDTF">2011-08-25T08:52:46Z</dcterms:created>
  <dcterms:modified xsi:type="dcterms:W3CDTF">2019-04-24T10:02:21Z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0x0101008551C4445BC30944900C1AB7707536FE</vt:lpwstr>
  </property>
</Properties>
</file>