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448" r:id="rId5"/>
    <p:sldId id="2451" r:id="rId6"/>
    <p:sldId id="2452" r:id="rId7"/>
    <p:sldId id="2453" r:id="rId8"/>
    <p:sldId id="2454" r:id="rId9"/>
    <p:sldId id="2436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F52"/>
    <a:srgbClr val="01023B"/>
    <a:srgbClr val="898989"/>
    <a:srgbClr val="2F334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EAC412-C0E0-4680-B40F-6137FEAD1B2F}" type="datetime1">
              <a:rPr lang="es-ES" smtClean="0"/>
              <a:t>15/11/2021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A5784-D07A-4C59-A2CF-0329D6DB4ACE}" type="datetime1">
              <a:rPr lang="es-ES" smtClean="0"/>
              <a:pPr/>
              <a:t>15/11/2021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75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419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848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204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es-ES" spc="300" noProof="0"/>
              <a:t>REVISIÓN ANUAL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es-ES" noProof="0"/>
              <a:t>Haga clic para modificar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Marcador de conteni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s-ES" sz="1600" noProof="0">
                <a:cs typeface="Biome Light" panose="020B0303030204020804" pitchFamily="34" charset="0"/>
              </a:rPr>
              <a:t>Haga clic para modificar los estilos de texto maestro.</a:t>
            </a:r>
          </a:p>
          <a:p>
            <a:pPr marL="0" indent="0" rtl="0">
              <a:buNone/>
            </a:pPr>
            <a:endParaRPr lang="es-ES" noProof="0"/>
          </a:p>
        </p:txBody>
      </p:sp>
      <p:sp>
        <p:nvSpPr>
          <p:cNvPr id="17" name="Marcador de número de diapositiva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es-ES" sz="4000" spc="300" noProof="0"/>
              <a:t>Haga clic para modificar el estilo de título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MAESTRO</a:t>
            </a:r>
          </a:p>
        </p:txBody>
      </p:sp>
      <p:sp>
        <p:nvSpPr>
          <p:cNvPr id="31" name="Marcador de texto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2" name="Marcador de texto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3" name="Marcador de texto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4" name="Marcador de imagen en línea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5" name="Marcador de imagen en línea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6" name="Marcador de imagen en línea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es-ES" noProof="0"/>
              <a:t>HAGA CLIC PARA MODIFICAR LOS ESTILOS DE TEXTO MAESTRO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 noProof="0"/>
              <a:t>HAGA CLIC PARA MODIFICAR LOS ESTILOS DE TEXTO MAESTRO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Marcador de conteni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s-ES" sz="1600" noProof="0">
                <a:cs typeface="Biome Light" panose="020B0303030204020804" pitchFamily="34" charset="0"/>
              </a:rPr>
              <a:t>Haga clic para modificar los estilos de texto maestro.</a:t>
            </a:r>
          </a:p>
          <a:p>
            <a:pPr marL="0" indent="0" rtl="0">
              <a:buNone/>
            </a:pPr>
            <a:endParaRPr lang="es-ES" noProof="0"/>
          </a:p>
        </p:txBody>
      </p:sp>
      <p:sp>
        <p:nvSpPr>
          <p:cNvPr id="17" name="Marcador de número de diapositiva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es-ES" noProof="0"/>
              <a:t>HAGA CLIC PARA MODIFICAR 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MAESTRO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es-ES" noProof="0"/>
              <a:t>TÍTULO DE LA DIAPOSITIVA AQUÍ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9" name="Marcador de número de diapositiva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posición de imagen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imagen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posición de imagen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2" name="Marcador de posición de imagen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Marcador de posición de imagen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es-ES" noProof="0"/>
              <a:t>HAGA CLIC PARA MODIFICAR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s-ES" sz="4800" noProof="0"/>
              <a:t>Haga clic para modificar el estilo de título del patrón</a:t>
            </a:r>
          </a:p>
        </p:txBody>
      </p:sp>
      <p:sp>
        <p:nvSpPr>
          <p:cNvPr id="19" name="Marcador de posición de imagen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texto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s-ES" spc="300" noProof="0">
                <a:solidFill>
                  <a:schemeClr val="tx1"/>
                </a:solidFill>
              </a:rPr>
              <a:t>Haga clic para modificar los estilos de texto del patrón</a:t>
            </a:r>
          </a:p>
        </p:txBody>
      </p:sp>
      <p:sp>
        <p:nvSpPr>
          <p:cNvPr id="11" name="Marcador de posición de contenido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ES" sz="1400" noProof="0">
                <a:solidFill>
                  <a:schemeClr val="tx1"/>
                </a:solidFill>
              </a:rPr>
              <a:t>Haga clic para modificar los estilos de texto del patrón</a:t>
            </a:r>
          </a:p>
        </p:txBody>
      </p:sp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s-ES" spc="300" noProof="0">
                <a:solidFill>
                  <a:schemeClr val="tx1"/>
                </a:solidFill>
              </a:rPr>
              <a:t>Haga clic para modificar los estilos de texto del patrón</a:t>
            </a:r>
          </a:p>
        </p:txBody>
      </p:sp>
      <p:sp>
        <p:nvSpPr>
          <p:cNvPr id="14" name="Marcador de contenido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ES" sz="1400" noProof="0">
                <a:solidFill>
                  <a:schemeClr val="tx1"/>
                </a:solidFill>
              </a:rPr>
              <a:t>Haga clic para modificar los estilos de texto del patrón</a:t>
            </a:r>
          </a:p>
        </p:txBody>
      </p:sp>
      <p:sp>
        <p:nvSpPr>
          <p:cNvPr id="20" name="Marcador de número de diapositiva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s-ES" sz="4800" noProof="0"/>
              <a:t>Haga clic para modificar el estilo de título del patrón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s-ES" noProof="0"/>
              <a:t>HAGA CLIC PARA MODIFICAR LOS ESTILOS DE TEXTO MAESTRO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posición de imagen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6" name="Marcador de posición de imagen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s-ES" noProof="0"/>
              <a:t>HAGA CLIC PARA MODIFICAR LOS ESTILOS DE TEXTO MAESTRO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0" name="Marcador de texto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s-ES" noProof="0"/>
              <a:t>HAGA CLIC PARA MODIFICAR LOS ESTILOS DE TEXTO MAESTRO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1" name="Marcador de posición de número de diapositiva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imagen abstracta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9183" y="671823"/>
            <a:ext cx="5416751" cy="866551"/>
          </a:xfrm>
          <a:solidFill>
            <a:schemeClr val="bg1">
              <a:alpha val="26000"/>
            </a:schemeClr>
          </a:solidFill>
          <a:ln w="34925">
            <a:solidFill>
              <a:schemeClr val="tx1"/>
            </a:solidFill>
            <a:prstDash val="sysDot"/>
          </a:ln>
        </p:spPr>
        <p:txBody>
          <a:bodyPr rtlCol="0"/>
          <a:lstStyle/>
          <a:p>
            <a:pPr algn="ctr" fontAlgn="base"/>
            <a:r>
              <a:rPr lang="es-ES" sz="3200" b="1" i="1" dirty="0">
                <a:effectLst/>
                <a:latin typeface="-apple-system"/>
              </a:rPr>
              <a:t>Modelo de PNL ALBERT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926C417-0712-49DE-AECA-2263E84CF8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7722" y="1410773"/>
            <a:ext cx="2625969" cy="518795"/>
          </a:xfrm>
        </p:spPr>
        <p:txBody>
          <a:bodyPr/>
          <a:lstStyle/>
          <a:p>
            <a:r>
              <a:rPr lang="es-ES" sz="2000" b="1" i="0" dirty="0">
                <a:effectLst/>
                <a:latin typeface="-apple-system"/>
              </a:rPr>
              <a:t>(A Lite BERT)</a:t>
            </a:r>
          </a:p>
          <a:p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0787F94-DC86-4C21-A54D-17E9D1915318}"/>
              </a:ext>
            </a:extLst>
          </p:cNvPr>
          <p:cNvSpPr txBox="1"/>
          <p:nvPr/>
        </p:nvSpPr>
        <p:spPr>
          <a:xfrm>
            <a:off x="706901" y="3340341"/>
            <a:ext cx="65801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</a:rPr>
              <a:t>E</a:t>
            </a:r>
            <a:r>
              <a:rPr lang="es-ES" b="0" i="0" dirty="0">
                <a:effectLst/>
                <a:latin typeface="Arial" panose="020B0604020202020204" pitchFamily="34" charset="0"/>
              </a:rPr>
              <a:t>s una versión modificada del modelo BERT NLP. Se basa en tres puntos clave: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>
                <a:latin typeface="Arial" panose="020B0604020202020204" pitchFamily="34" charset="0"/>
              </a:rPr>
              <a:t>C</a:t>
            </a:r>
            <a:r>
              <a:rPr lang="es-ES" b="0" i="0" dirty="0">
                <a:effectLst/>
                <a:latin typeface="Arial" panose="020B0604020202020204" pitchFamily="34" charset="0"/>
              </a:rPr>
              <a:t>omo el uso compartido de parámetros.</a:t>
            </a:r>
            <a:endParaRPr lang="es-ES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0" i="0" dirty="0">
                <a:effectLst/>
                <a:latin typeface="Arial" panose="020B0604020202020204" pitchFamily="34" charset="0"/>
              </a:rPr>
              <a:t>La factorización de incrustación.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>
                <a:latin typeface="Arial" panose="020B0604020202020204" pitchFamily="34" charset="0"/>
              </a:rPr>
              <a:t>L</a:t>
            </a:r>
            <a:r>
              <a:rPr lang="es-ES" b="0" i="0" dirty="0">
                <a:effectLst/>
                <a:latin typeface="Arial" panose="020B0604020202020204" pitchFamily="34" charset="0"/>
              </a:rPr>
              <a:t>a predicción de orden de oraciones (SOP)</a:t>
            </a:r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28D5747-E384-4C1A-AE63-A301931A6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585" y="2721182"/>
            <a:ext cx="4185514" cy="23294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posición de imagen 7" descr="primer plano de código informático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001" r="3" b="3"/>
          <a:stretch/>
        </p:blipFill>
        <p:spPr>
          <a:xfrm>
            <a:off x="1" y="10"/>
            <a:ext cx="8496885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i="0" dirty="0">
                <a:effectLst/>
                <a:latin typeface="Algerian" panose="04020705040A02060702" pitchFamily="82" charset="0"/>
              </a:rPr>
              <a:t>Uso compartido de parámetros</a:t>
            </a:r>
            <a:br>
              <a:rPr lang="en-US" sz="3100" b="0" i="0" dirty="0">
                <a:effectLst/>
              </a:rPr>
            </a:br>
            <a:endParaRPr lang="en-US" sz="31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B32C2C-0220-47F8-836B-00080EC921D8}"/>
              </a:ext>
            </a:extLst>
          </p:cNvPr>
          <p:cNvSpPr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ALBERT tiene una capa codificador con diferente peso y aplica esa capa 12 veces en la entrada.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El modelo ALBERT grande tiene aproximadamente 18 veces menos parámetros en comparación con BERT-large.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posición de imagen 7" descr="primer plano de código informático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8322" r="23392" b="76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sz="2400" b="1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Factorización de incrustación</a:t>
            </a:r>
            <a:br>
              <a:rPr lang="en-US" sz="2400" b="0" i="0" dirty="0">
                <a:effectLst/>
              </a:rPr>
            </a:br>
            <a:endParaRPr lang="en-US" sz="2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B32C2C-0220-47F8-836B-00080EC921D8}"/>
              </a:ext>
            </a:extLst>
          </p:cNvPr>
          <p:cNvSpPr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fontAlgn="base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ES" sz="16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Reducción del tamaño de las incrustaciones. Esto se hace mediante el uso de una matriz que se multiplica con incrustaciones y explota el tamaño igual al vector de capa oculto.</a:t>
            </a:r>
          </a:p>
          <a:p>
            <a:pPr marL="171450" indent="-285750" fontAlgn="base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ES" sz="16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Ahorro de una gran cantidad de parámetros totales en el modelo.</a:t>
            </a:r>
            <a:endParaRPr lang="en-US" sz="1700" b="0" i="0" dirty="0">
              <a:effectLst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D23C66-4A6A-4C3A-B3BC-F0AA30FCB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518" y="2286000"/>
            <a:ext cx="7454780" cy="23000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3782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posición de imagen 7" descr="primer plano de código informático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5040" r="1" b="105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265983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800" b="1" i="0" dirty="0">
                <a:ln w="22225">
                  <a:solidFill>
                    <a:srgbClr val="FFFFFF"/>
                  </a:solidFill>
                </a:ln>
                <a:noFill/>
                <a:effectLst/>
              </a:rPr>
              <a:t>Predicción del orden de oración (SOP)</a:t>
            </a:r>
            <a:br>
              <a:rPr lang="en-US" sz="6800" b="0" i="0" dirty="0">
                <a:ln w="22225">
                  <a:solidFill>
                    <a:srgbClr val="FFFFFF"/>
                  </a:solidFill>
                </a:ln>
                <a:noFill/>
                <a:effectLst/>
              </a:rPr>
            </a:br>
            <a:endParaRPr lang="en-US" sz="68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25B32C2C-0220-47F8-836B-00080EC921D8}"/>
              </a:ext>
            </a:extLst>
          </p:cNvPr>
          <p:cNvSpPr/>
          <p:nvPr/>
        </p:nvSpPr>
        <p:spPr>
          <a:xfrm>
            <a:off x="7427744" y="1065862"/>
            <a:ext cx="3966899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P</a:t>
            </a:r>
            <a:r>
              <a:rPr lang="en-US" sz="3200" b="0" i="0" dirty="0">
                <a:solidFill>
                  <a:srgbClr val="FFFFFF"/>
                </a:solidFill>
                <a:effectLst/>
              </a:rPr>
              <a:t>érdida compleja llamada pérdida SOP. Esta pérdida se basa en la coherencia de las oraciones en lugar de solo predecir los temas.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254" y="6356350"/>
            <a:ext cx="900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29286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posición de imagen 7" descr="primer plano de código informático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5040" r="1" b="105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25B32C2C-0220-47F8-836B-00080EC921D8}"/>
              </a:ext>
            </a:extLst>
          </p:cNvPr>
          <p:cNvSpPr/>
          <p:nvPr/>
        </p:nvSpPr>
        <p:spPr>
          <a:xfrm>
            <a:off x="7719012" y="618978"/>
            <a:ext cx="3966887" cy="5173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b="0" i="0" dirty="0">
                <a:effectLst/>
                <a:latin typeface="Roboto" panose="02000000000000000000" pitchFamily="2" charset="0"/>
              </a:rPr>
              <a:t>Rendimiento de la máquina en el desafío RACE (comprensión de lectura tipo SAT). Una puntuación de referencia de conjetura aleatoria es de 25.0. La puntuación máxima posible es de 95,0.</a:t>
            </a:r>
            <a:endParaRPr lang="en-US" sz="2800" b="0" i="0" dirty="0">
              <a:solidFill>
                <a:srgbClr val="FFFFFF"/>
              </a:solidFill>
              <a:effectLst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254" y="6356350"/>
            <a:ext cx="900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CC8D1D-9D24-4F5E-8B6B-6F0C14CF6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01" y="1505243"/>
            <a:ext cx="8204508" cy="386861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060047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 kern="1200" spc="3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GRACIAS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BERT  -  Modo de compatibilidad" id="{2DB10ED7-158C-4681-920C-F73A13166E2F}" vid="{C8E1C3C7-9ED8-497B-A820-543F9B68F1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211</Words>
  <Application>Microsoft Office PowerPoint</Application>
  <PresentationFormat>Panorámica</PresentationFormat>
  <Paragraphs>27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Algerian</vt:lpstr>
      <vt:lpstr>-apple-system</vt:lpstr>
      <vt:lpstr>Arial</vt:lpstr>
      <vt:lpstr>Calibri</vt:lpstr>
      <vt:lpstr>Calibri Light</vt:lpstr>
      <vt:lpstr>Roboto</vt:lpstr>
      <vt:lpstr>Wingdings</vt:lpstr>
      <vt:lpstr>Tema de Office</vt:lpstr>
      <vt:lpstr>Presentación de PowerPoint</vt:lpstr>
      <vt:lpstr>Uso compartido de parámetros </vt:lpstr>
      <vt:lpstr>Factorización de incrustación </vt:lpstr>
      <vt:lpstr>Predicción del orden de oración (SOP) 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Johanna Rojas</dc:creator>
  <cp:lastModifiedBy>Johanna Rojas</cp:lastModifiedBy>
  <cp:revision>9</cp:revision>
  <dcterms:created xsi:type="dcterms:W3CDTF">2021-11-16T01:43:52Z</dcterms:created>
  <dcterms:modified xsi:type="dcterms:W3CDTF">2021-11-16T02:35:41Z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