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5" r:id="rId5"/>
    <p:sldId id="259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6" r:id="rId14"/>
    <p:sldId id="270" r:id="rId15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8FC9-657A-4F0A-94CB-5518141D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06ABE-D91C-4A7C-AA94-70B645A2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B6097-F633-44D6-8F29-1984982B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72154-C818-4AB5-8115-E99EDFB6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A9D8E-82F4-4585-B0DC-AE8603BF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10965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E2E7A-6A90-4CAA-A6ED-3DAFAF8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483D33-A133-42D1-813E-C1E0FF59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A5A21-22D1-434F-BBF0-4ADF7D45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98C5A-7F1A-40B0-A90B-E0826C14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45A7F-B62B-480D-822C-12FBB8F9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84988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EEDD2A-DEAA-4FED-A1FC-8A030FF8A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5DE202-31C2-4E52-9DDA-8E7A8ABC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D512E-9BEA-4398-900A-445EE758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5172E9-4C6A-418F-B1E6-2849DAC6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2EF66-9D3E-43FC-AE80-5D9429A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4181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BC462-70B7-4C41-A096-493D8731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B4C8-A570-46CE-A456-BD0FDDD2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F1169-8576-4B0B-9350-E479DF31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186BB0-AC80-4F4C-8374-BAAF3E6C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82204-6B19-4958-AF00-E7F7BEBB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40074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B19C3-A71F-44AE-A251-99F4A2A5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3A68E-3E76-4CF1-8317-9262EFC3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B86BB-42FD-4BA6-B328-335FD303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7D1E0-7E8A-415A-A84B-E9E20794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FB15B-D384-4DC1-BFAE-FD8C5159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4910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A8DAD-1B2A-4370-8CC7-7173A9E7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2EBB4-E3CC-4E2D-BEE0-6BD450835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88E85-5884-4978-9E3A-D1EC6073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46BAC-6EB7-466D-83FE-711BEDFC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F946B-CD4F-42DA-9BCC-A34F41C3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017B07-F88D-41A3-A5CB-7C910FD1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89667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FE729-0F6E-4E1E-B79F-EDF5B5EB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C92E4-31BD-4895-A11F-726441D6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F1703C-4909-4369-B0A0-2F9F2A78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142549-FD87-4DB1-B424-D2D0C0344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893799-400F-4831-863C-F5A7BF867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56711F-28F5-4C2A-A042-84C795A3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0C7D02-4865-49CB-B154-B5E1A377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8F487B-D8CE-4BAE-BE70-05DB89A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187119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D9A4-D174-4B1B-ADA1-C3B25F6B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E9AAD8-D4DA-4CBD-99E0-E2E3D4DD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F5E4-378D-47C3-B0DE-83723F0A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2A3064-4D71-4927-9AD0-0B4250F0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28671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CD39C-447E-4E1C-B481-9EBE5F32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4B2F8E-63B8-440D-B259-4E17F4E4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2A3B6A-5563-4B4E-BC0F-6E4E3B81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0674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E305F-A6BC-4FBC-8303-A69B7A03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E2812-F4E2-4F38-9C94-E28B7FA5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C433B8-72D8-4B22-B319-D51ECDFD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7B99EB-98A2-40D6-B4CE-1C7F390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8E4788-168C-452A-B7F2-6C72D43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CC8B7-CF71-4BCC-85BA-AAB3F12C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50845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30284-615C-4578-9F9C-333313DA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BFEDBD-D8C2-4350-9837-05EDC8ACD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D69A78-44B2-49C6-A018-82309F681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BD83A-5D71-4089-B3E0-8F785981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852C23-CBCB-4D84-9C63-82502110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64D28E-2FD7-4D6F-999F-0A4A81E1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02611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8E253B-A1CC-47A9-A2AD-F9858BAB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E7D646-36AD-4589-8ABB-F3C3FA5C9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4966A9-4EC8-4DD8-8AE5-9BF2797F24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8EDEB4-70F2-433B-8BC6-908C4661F0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CO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BC8E2F-5830-4A95-8C8D-F2448286F6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46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1B26BF-0DBD-4358-A8D5-DB1A97D2EBC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t="5661" r="10244" b="13727"/>
          <a:stretch/>
        </p:blipFill>
        <p:spPr>
          <a:xfrm>
            <a:off x="8070574" y="3313044"/>
            <a:ext cx="3604591" cy="3544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63B823-D6BA-48DE-A457-8B25A53A5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CO" dirty="0"/>
              <a:t>Interpolación mano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37BA3-4286-4693-943F-A35DC5BA0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279" y="3704363"/>
            <a:ext cx="9144000" cy="1655762"/>
          </a:xfrm>
        </p:spPr>
        <p:txBody>
          <a:bodyPr/>
          <a:lstStyle/>
          <a:p>
            <a:r>
              <a:rPr lang="es-CO" dirty="0"/>
              <a:t>Ricardo Riscanevo</a:t>
            </a:r>
          </a:p>
          <a:p>
            <a:r>
              <a:rPr lang="es-CO" dirty="0"/>
              <a:t>Johan Ortegón</a:t>
            </a:r>
          </a:p>
        </p:txBody>
      </p:sp>
    </p:spTree>
    <p:extLst>
      <p:ext uri="{BB962C8B-B14F-4D97-AF65-F5344CB8AC3E}">
        <p14:creationId xmlns:p14="http://schemas.microsoft.com/office/powerpoint/2010/main" val="221343936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8DAC9-50BD-42CB-A6B0-A1017712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AA178-4033-4372-97C2-6E8EDE73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80" y="2567610"/>
            <a:ext cx="4121425" cy="2176669"/>
          </a:xfrm>
        </p:spPr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Principalmente es necesario que los </a:t>
            </a:r>
            <a:r>
              <a:rPr lang="es-CO" sz="2400" b="1" dirty="0">
                <a:latin typeface="Calibri Light" panose="020F0302020204030204" pitchFamily="34" charset="0"/>
              </a:rPr>
              <a:t>puntos estén en el orden</a:t>
            </a:r>
            <a:r>
              <a:rPr lang="es-CO" sz="2400" dirty="0">
                <a:latin typeface="Calibri Light" panose="020F0302020204030204" pitchFamily="34" charset="0"/>
              </a:rPr>
              <a:t> en que se muestran en la grafica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  <a:p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>
                <a:latin typeface="Calibri Light" panose="020F0302020204030204" pitchFamily="34" charset="0"/>
              </a:rPr>
              <a:t>Jaccard</a:t>
            </a:r>
            <a:endParaRPr lang="es-CO" sz="2400" dirty="0">
              <a:latin typeface="Calibri Light" panose="020F0302020204030204" pitchFamily="34" charset="0"/>
            </a:endParaRPr>
          </a:p>
        </p:txBody>
      </p:sp>
      <p:pic>
        <p:nvPicPr>
          <p:cNvPr id="5" name="Imagen 4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2A948F2E-BBED-4EE3-A8EB-5F52C28CF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1126607"/>
            <a:ext cx="5340625" cy="5310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689531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9A5E4-BADF-4412-82FE-88D2D146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 /Desventajas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36E3D-E168-4C75-8499-BBDE86EA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Soporta la inserción de nuevos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Maneja una cantidad de puntos menor que el primer algoritmo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Código menos complejo (el número de validaciones es mínima)</a:t>
            </a:r>
          </a:p>
          <a:p>
            <a:pPr marL="0" indent="0">
              <a:buNone/>
            </a:pPr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Desventajas: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Las cubicas son muy sensibles a irregularidades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Depende del orden de los puntos para funcionar correctamente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La cantidad de puntos de los que depende una cubica es poco eficiente (47 puntos)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El ajuste es muy pobre en calidad </a:t>
            </a:r>
          </a:p>
          <a:p>
            <a:endParaRPr lang="es-CO" sz="2400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5710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D6FEC-F21C-4DC4-AB02-FDBAE53A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N°3: lineales, cuadráticas y cubicas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7EBF1-F1CE-4481-A5A5-69B4AAC7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025" y="1734529"/>
            <a:ext cx="4320209" cy="4389782"/>
          </a:xfrm>
        </p:spPr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Criterio de selección:</a:t>
            </a:r>
          </a:p>
          <a:p>
            <a:r>
              <a:rPr lang="es-CO" sz="2400" b="1" dirty="0">
                <a:latin typeface="Calibri Light" panose="020F0302020204030204" pitchFamily="34" charset="0"/>
              </a:rPr>
              <a:t>Análisis manual</a:t>
            </a:r>
            <a:r>
              <a:rPr lang="es-CO" sz="2400" dirty="0">
                <a:latin typeface="Calibri Light" panose="020F0302020204030204" pitchFamily="34" charset="0"/>
              </a:rPr>
              <a:t>. Se van identificando las tendencias de los puntos en comparación con el comportamiento expuesto por polinomios </a:t>
            </a:r>
            <a:r>
              <a:rPr lang="es-CO" sz="2400" b="1" dirty="0">
                <a:latin typeface="Calibri Light" panose="020F0302020204030204" pitchFamily="34" charset="0"/>
              </a:rPr>
              <a:t>lineales, cuadráticos y cúbicos.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Se plantean segmentos de puntos para la interpolación que generen el polinomio con mejor </a:t>
            </a:r>
            <a:r>
              <a:rPr lang="es-CO" sz="2400" dirty="0" err="1">
                <a:latin typeface="Calibri Light" panose="020F0302020204030204" pitchFamily="34" charset="0"/>
              </a:rPr>
              <a:t>representacion</a:t>
            </a:r>
            <a:r>
              <a:rPr lang="es-CO" sz="2400" dirty="0">
                <a:latin typeface="Calibri Light" panose="020F0302020204030204" pitchFamily="34" charset="0"/>
              </a:rPr>
              <a:t>.</a:t>
            </a:r>
          </a:p>
          <a:p>
            <a:endParaRPr lang="es-CO" dirty="0">
              <a:latin typeface="Calibri Light" panose="020F03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C93358-E640-4C27-92DF-40E24ABFA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9" t="38402" r="1157" b="7183"/>
          <a:stretch/>
        </p:blipFill>
        <p:spPr>
          <a:xfrm>
            <a:off x="154506" y="1819198"/>
            <a:ext cx="6264067" cy="5307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BAEB9AD-07EF-4766-AB4A-A907DBCD0242}"/>
              </a:ext>
            </a:extLst>
          </p:cNvPr>
          <p:cNvCxnSpPr>
            <a:cxnSpLocks/>
          </p:cNvCxnSpPr>
          <p:nvPr/>
        </p:nvCxnSpPr>
        <p:spPr>
          <a:xfrm flipH="1">
            <a:off x="2372139" y="2610678"/>
            <a:ext cx="914401" cy="1593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6503161-3E30-4EA4-B440-1A9FFF28D3BD}"/>
              </a:ext>
            </a:extLst>
          </p:cNvPr>
          <p:cNvCxnSpPr>
            <a:cxnSpLocks/>
          </p:cNvCxnSpPr>
          <p:nvPr/>
        </p:nvCxnSpPr>
        <p:spPr>
          <a:xfrm>
            <a:off x="2392017" y="4408665"/>
            <a:ext cx="311426" cy="222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4B95EA8-80AB-454D-A39A-B196B819BA75}"/>
              </a:ext>
            </a:extLst>
          </p:cNvPr>
          <p:cNvCxnSpPr>
            <a:cxnSpLocks/>
          </p:cNvCxnSpPr>
          <p:nvPr/>
        </p:nvCxnSpPr>
        <p:spPr>
          <a:xfrm flipV="1">
            <a:off x="2723321" y="4152566"/>
            <a:ext cx="417444" cy="512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D8631F3-0171-4A8B-9346-7D792352675A}"/>
              </a:ext>
            </a:extLst>
          </p:cNvPr>
          <p:cNvCxnSpPr>
            <a:cxnSpLocks/>
          </p:cNvCxnSpPr>
          <p:nvPr/>
        </p:nvCxnSpPr>
        <p:spPr>
          <a:xfrm flipH="1">
            <a:off x="3028950" y="4256222"/>
            <a:ext cx="237711" cy="96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BCF1185-2A22-4A82-A53B-5A1698168B35}"/>
              </a:ext>
            </a:extLst>
          </p:cNvPr>
          <p:cNvCxnSpPr>
            <a:cxnSpLocks/>
          </p:cNvCxnSpPr>
          <p:nvPr/>
        </p:nvCxnSpPr>
        <p:spPr>
          <a:xfrm>
            <a:off x="3109807" y="4109817"/>
            <a:ext cx="208724" cy="94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283091B3-A725-4766-9D83-85346F83E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9" t="38402" r="1157" b="7183"/>
          <a:stretch/>
        </p:blipFill>
        <p:spPr>
          <a:xfrm>
            <a:off x="102118" y="1890636"/>
            <a:ext cx="6264067" cy="5307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989518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7063B-2E35-436F-AFBC-994B8D9D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89A22-1B86-4FC5-8F1B-4C5D9056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525963"/>
          </a:xfrm>
        </p:spPr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Para que el algoritmo funcione necesita: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CO" sz="2400" dirty="0">
                <a:latin typeface="Calibri Light" panose="020F0302020204030204" pitchFamily="34" charset="0"/>
              </a:rPr>
              <a:t>Que el usuario conozca los datos X, Y de los puntos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CO" sz="2400" dirty="0">
                <a:latin typeface="Calibri Light" panose="020F0302020204030204" pitchFamily="34" charset="0"/>
              </a:rPr>
              <a:t>Que el usuario conozca el comportamiento de la figura para determinar los posibles polinomios a usar</a:t>
            </a:r>
          </a:p>
          <a:p>
            <a:endParaRPr lang="es-CO" dirty="0"/>
          </a:p>
          <a:p>
            <a:r>
              <a:rPr lang="es-CO" sz="2400" dirty="0">
                <a:latin typeface="Calibri Light" panose="020F0302020204030204" pitchFamily="34" charset="0"/>
              </a:rPr>
              <a:t>Jaccard</a:t>
            </a:r>
          </a:p>
        </p:txBody>
      </p:sp>
      <p:pic>
        <p:nvPicPr>
          <p:cNvPr id="4" name="Metodo 3">
            <a:hlinkClick r:id="" action="ppaction://media"/>
            <a:extLst>
              <a:ext uri="{FF2B5EF4-FFF2-40B4-BE49-F238E27FC236}">
                <a16:creationId xmlns:a16="http://schemas.microsoft.com/office/drawing/2014/main" id="{774F7EE3-4D3F-4B6C-9B59-3AF3ED2097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3917" r="23846"/>
          <a:stretch/>
        </p:blipFill>
        <p:spPr>
          <a:xfrm>
            <a:off x="6414051" y="1205948"/>
            <a:ext cx="4810540" cy="51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87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ED081-EC55-402B-8D2B-EC387B72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 /Desventajas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6E5F5-FB14-423B-A7AF-3109748B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749"/>
            <a:ext cx="10972800" cy="4615416"/>
          </a:xfrm>
        </p:spPr>
        <p:txBody>
          <a:bodyPr/>
          <a:lstStyle/>
          <a:p>
            <a:r>
              <a:rPr lang="es-CO" sz="2400" b="1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Desventajas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No es autónomo, requiere de un usuario capaz de reconocer los puntos y comportamientos de los polinomios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Soporta la nueva inserción de datos (</a:t>
            </a:r>
            <a:r>
              <a:rPr lang="es-CO" sz="2400" b="1" dirty="0">
                <a:latin typeface="Calibri Light" panose="020F0302020204030204" pitchFamily="34" charset="0"/>
              </a:rPr>
              <a:t>solo si se modifica los </a:t>
            </a:r>
            <a:r>
              <a:rPr lang="es-CO" sz="2400" b="1" dirty="0" err="1">
                <a:latin typeface="Calibri Light" panose="020F0302020204030204" pitchFamily="34" charset="0"/>
              </a:rPr>
              <a:t>segementos</a:t>
            </a:r>
            <a:r>
              <a:rPr lang="es-CO" sz="2400" dirty="0">
                <a:latin typeface="Calibri Light" panose="020F0302020204030204" pitchFamily="34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La exactitud depende del usuario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b="1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 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No depende del orden de los puntos para funcionar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Maneja una cantidad de puntos menor que los dos algoritmos anteriores (20 puntos)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Código menos complejo, no existen validaciones, solo entradas de datos, la construcción de los polinomios y su gráfica.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089069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D2AF3-6884-4BEF-B629-DB0A27E7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Intento N1 : Pendientes y Curvas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496B1-81C5-4DDF-8E8C-5565F8A0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096000" cy="2928149"/>
          </a:xfrm>
        </p:spPr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Criterios de selección:</a:t>
            </a:r>
          </a:p>
          <a:p>
            <a:r>
              <a:rPr lang="es-CO" sz="2400" dirty="0">
                <a:latin typeface="Calibri Light" panose="020F0302020204030204" pitchFamily="34" charset="0"/>
                <a:cs typeface="Consolas" panose="020B0609020204030204" pitchFamily="49" charset="0"/>
              </a:rPr>
              <a:t>Se planteo que la mano podía graficarse con </a:t>
            </a:r>
            <a:r>
              <a:rPr lang="es-CO" sz="2400" b="1" dirty="0">
                <a:latin typeface="Calibri Light" panose="020F0302020204030204" pitchFamily="34" charset="0"/>
                <a:cs typeface="Consolas" panose="020B0609020204030204" pitchFamily="49" charset="0"/>
              </a:rPr>
              <a:t>Rectas y Curvas.</a:t>
            </a:r>
          </a:p>
          <a:p>
            <a:endParaRPr lang="es-CO" sz="2400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Una recta posee puede graficar con solo 2 puntos y 2 rectas con ciertas pendientes se pueden representar como una curva </a:t>
            </a:r>
          </a:p>
          <a:p>
            <a:endParaRPr lang="es-CO" sz="2000" dirty="0">
              <a:latin typeface="Calibri Light" panose="020F030202020403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00C7D65-1BED-4EA0-8CBB-A70907E1D152}"/>
              </a:ext>
            </a:extLst>
          </p:cNvPr>
          <p:cNvCxnSpPr/>
          <p:nvPr/>
        </p:nvCxnSpPr>
        <p:spPr>
          <a:xfrm flipV="1">
            <a:off x="6480313" y="4440069"/>
            <a:ext cx="450574" cy="184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A668D4E8-7F25-4BE1-8012-1094FFC0A89D}"/>
              </a:ext>
            </a:extLst>
          </p:cNvPr>
          <p:cNvGrpSpPr/>
          <p:nvPr/>
        </p:nvGrpSpPr>
        <p:grpSpPr>
          <a:xfrm>
            <a:off x="8440950" y="1600201"/>
            <a:ext cx="3008537" cy="3068470"/>
            <a:chOff x="5186762" y="3507438"/>
            <a:chExt cx="3008537" cy="3068470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C2BA04DB-4D6A-48B0-B141-3E74E08EC158}"/>
                </a:ext>
              </a:extLst>
            </p:cNvPr>
            <p:cNvGrpSpPr/>
            <p:nvPr/>
          </p:nvGrpSpPr>
          <p:grpSpPr>
            <a:xfrm>
              <a:off x="5287616" y="3636065"/>
              <a:ext cx="2835968" cy="2799522"/>
              <a:chOff x="2398640" y="3309730"/>
              <a:chExt cx="2835968" cy="2799522"/>
            </a:xfrm>
          </p:grpSpPr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6BA1787B-EBDB-4943-9E89-4C040FB7583F}"/>
                  </a:ext>
                </a:extLst>
              </p:cNvPr>
              <p:cNvSpPr/>
              <p:nvPr/>
            </p:nvSpPr>
            <p:spPr>
              <a:xfrm>
                <a:off x="2398640" y="3309730"/>
                <a:ext cx="2835965" cy="2799522"/>
              </a:xfrm>
              <a:prstGeom prst="arc">
                <a:avLst>
                  <a:gd name="adj1" fmla="val 16605774"/>
                  <a:gd name="adj2" fmla="val 21000441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Arco 17">
                <a:extLst>
                  <a:ext uri="{FF2B5EF4-FFF2-40B4-BE49-F238E27FC236}">
                    <a16:creationId xmlns:a16="http://schemas.microsoft.com/office/drawing/2014/main" id="{549232CF-9F55-4898-9C2D-1769C6F18931}"/>
                  </a:ext>
                </a:extLst>
              </p:cNvPr>
              <p:cNvSpPr/>
              <p:nvPr/>
            </p:nvSpPr>
            <p:spPr>
              <a:xfrm>
                <a:off x="2398640" y="3309730"/>
                <a:ext cx="2835965" cy="2799522"/>
              </a:xfrm>
              <a:prstGeom prst="arc">
                <a:avLst>
                  <a:gd name="adj1" fmla="val 6072242"/>
                  <a:gd name="adj2" fmla="val 1016774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Arco 18">
                <a:extLst>
                  <a:ext uri="{FF2B5EF4-FFF2-40B4-BE49-F238E27FC236}">
                    <a16:creationId xmlns:a16="http://schemas.microsoft.com/office/drawing/2014/main" id="{980882E9-65B9-49C0-924C-317CFE727E56}"/>
                  </a:ext>
                </a:extLst>
              </p:cNvPr>
              <p:cNvSpPr/>
              <p:nvPr/>
            </p:nvSpPr>
            <p:spPr>
              <a:xfrm>
                <a:off x="2398641" y="3309730"/>
                <a:ext cx="2835965" cy="2799522"/>
              </a:xfrm>
              <a:prstGeom prst="arc">
                <a:avLst>
                  <a:gd name="adj1" fmla="val 518717"/>
                  <a:gd name="adj2" fmla="val 467018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Arco 19">
                <a:extLst>
                  <a:ext uri="{FF2B5EF4-FFF2-40B4-BE49-F238E27FC236}">
                    <a16:creationId xmlns:a16="http://schemas.microsoft.com/office/drawing/2014/main" id="{C0C1924D-4372-498D-9598-DD145FBDB2AF}"/>
                  </a:ext>
                </a:extLst>
              </p:cNvPr>
              <p:cNvSpPr/>
              <p:nvPr/>
            </p:nvSpPr>
            <p:spPr>
              <a:xfrm>
                <a:off x="2398643" y="3309730"/>
                <a:ext cx="2835965" cy="2799522"/>
              </a:xfrm>
              <a:prstGeom prst="arc">
                <a:avLst>
                  <a:gd name="adj1" fmla="val 11435341"/>
                  <a:gd name="adj2" fmla="val 1542424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C6794AE-E34E-4CB0-9982-42ED01764A18}"/>
                </a:ext>
              </a:extLst>
            </p:cNvPr>
            <p:cNvSpPr/>
            <p:nvPr/>
          </p:nvSpPr>
          <p:spPr>
            <a:xfrm>
              <a:off x="5186762" y="4652682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79303E8-1105-483C-AB5D-C6E16A8B788F}"/>
                </a:ext>
              </a:extLst>
            </p:cNvPr>
            <p:cNvSpPr/>
            <p:nvPr/>
          </p:nvSpPr>
          <p:spPr>
            <a:xfrm>
              <a:off x="6266329" y="3583640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588DC52-DE1E-45DB-AC87-29031937601C}"/>
                </a:ext>
              </a:extLst>
            </p:cNvPr>
            <p:cNvSpPr/>
            <p:nvPr/>
          </p:nvSpPr>
          <p:spPr>
            <a:xfrm>
              <a:off x="7993593" y="4652682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A6EBEC9-1E3C-458B-AF0C-C06F3A8B69D6}"/>
                </a:ext>
              </a:extLst>
            </p:cNvPr>
            <p:cNvSpPr/>
            <p:nvPr/>
          </p:nvSpPr>
          <p:spPr>
            <a:xfrm>
              <a:off x="6772835" y="3507438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C05BC00-820F-4357-97AC-D36B35A24F26}"/>
                </a:ext>
              </a:extLst>
            </p:cNvPr>
            <p:cNvSpPr/>
            <p:nvPr/>
          </p:nvSpPr>
          <p:spPr>
            <a:xfrm>
              <a:off x="5215901" y="5235971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0C81182-2839-48CF-BCBD-F00342EAB545}"/>
                </a:ext>
              </a:extLst>
            </p:cNvPr>
            <p:cNvSpPr/>
            <p:nvPr/>
          </p:nvSpPr>
          <p:spPr>
            <a:xfrm>
              <a:off x="6266329" y="6347306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06FAB2B-7EB0-4A9E-8B2F-079B11E38CAD}"/>
                </a:ext>
              </a:extLst>
            </p:cNvPr>
            <p:cNvSpPr/>
            <p:nvPr/>
          </p:nvSpPr>
          <p:spPr>
            <a:xfrm>
              <a:off x="6974541" y="6308718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29BA499-B3DA-491C-9D8D-2F0D5DDD8417}"/>
                </a:ext>
              </a:extLst>
            </p:cNvPr>
            <p:cNvSpPr/>
            <p:nvPr/>
          </p:nvSpPr>
          <p:spPr>
            <a:xfrm>
              <a:off x="7993593" y="5235971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1" name="Elipse 30">
            <a:extLst>
              <a:ext uri="{FF2B5EF4-FFF2-40B4-BE49-F238E27FC236}">
                <a16:creationId xmlns:a16="http://schemas.microsoft.com/office/drawing/2014/main" id="{591A987C-F317-4048-9C16-A34938D2828C}"/>
              </a:ext>
            </a:extLst>
          </p:cNvPr>
          <p:cNvSpPr/>
          <p:nvPr/>
        </p:nvSpPr>
        <p:spPr>
          <a:xfrm>
            <a:off x="8848164" y="2057400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02F1643-3F3D-4A64-B6A4-5CBD2C716E51}"/>
              </a:ext>
            </a:extLst>
          </p:cNvPr>
          <p:cNvSpPr/>
          <p:nvPr/>
        </p:nvSpPr>
        <p:spPr>
          <a:xfrm>
            <a:off x="10965393" y="2057400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4D00A06-EF57-462A-864A-2707F9F21E6D}"/>
              </a:ext>
            </a:extLst>
          </p:cNvPr>
          <p:cNvSpPr/>
          <p:nvPr/>
        </p:nvSpPr>
        <p:spPr>
          <a:xfrm>
            <a:off x="10965393" y="3886198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588A050-F881-4082-9C90-ED9EB2DDA96D}"/>
              </a:ext>
            </a:extLst>
          </p:cNvPr>
          <p:cNvSpPr/>
          <p:nvPr/>
        </p:nvSpPr>
        <p:spPr>
          <a:xfrm>
            <a:off x="8848164" y="3975847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084CC18-AE8A-4B0A-99A5-A0860203A972}"/>
              </a:ext>
            </a:extLst>
          </p:cNvPr>
          <p:cNvSpPr/>
          <p:nvPr/>
        </p:nvSpPr>
        <p:spPr>
          <a:xfrm>
            <a:off x="6405771" y="6140926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340E038-A249-41A0-8E6A-10880D5EDBEF}"/>
              </a:ext>
            </a:extLst>
          </p:cNvPr>
          <p:cNvSpPr/>
          <p:nvPr/>
        </p:nvSpPr>
        <p:spPr>
          <a:xfrm>
            <a:off x="6830034" y="4401481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9EB266E-1F0F-4BD8-8417-A2F1AB51D6B0}"/>
              </a:ext>
            </a:extLst>
          </p:cNvPr>
          <p:cNvCxnSpPr>
            <a:cxnSpLocks/>
          </p:cNvCxnSpPr>
          <p:nvPr/>
        </p:nvCxnSpPr>
        <p:spPr>
          <a:xfrm>
            <a:off x="3578500" y="4931628"/>
            <a:ext cx="1608923" cy="806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E385EF2F-356E-4666-A9A6-A3F02F479655}"/>
              </a:ext>
            </a:extLst>
          </p:cNvPr>
          <p:cNvSpPr/>
          <p:nvPr/>
        </p:nvSpPr>
        <p:spPr>
          <a:xfrm rot="9326164">
            <a:off x="5083944" y="5623344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5B9CC6A-EFDE-4146-9FEA-3DEFF27AB901}"/>
              </a:ext>
            </a:extLst>
          </p:cNvPr>
          <p:cNvSpPr/>
          <p:nvPr/>
        </p:nvSpPr>
        <p:spPr>
          <a:xfrm rot="9326164">
            <a:off x="3556747" y="4899471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9BDCCBD-4684-4928-9285-48F1E3160B7C}"/>
              </a:ext>
            </a:extLst>
          </p:cNvPr>
          <p:cNvCxnSpPr>
            <a:cxnSpLocks/>
            <a:stCxn id="23" idx="3"/>
            <a:endCxn id="31" idx="6"/>
          </p:cNvCxnSpPr>
          <p:nvPr/>
        </p:nvCxnSpPr>
        <p:spPr>
          <a:xfrm flipH="1">
            <a:off x="9049870" y="1871527"/>
            <a:ext cx="500186" cy="3001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2976B762-C3A2-4915-87C3-996E37410DBE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8642656" y="2264542"/>
            <a:ext cx="327870" cy="5952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EB848C8-D2AA-4C71-8922-618FA9B3E1D7}"/>
              </a:ext>
            </a:extLst>
          </p:cNvPr>
          <p:cNvCxnSpPr>
            <a:cxnSpLocks/>
            <a:stCxn id="35" idx="0"/>
            <a:endCxn id="26" idx="6"/>
          </p:cNvCxnSpPr>
          <p:nvPr/>
        </p:nvCxnSpPr>
        <p:spPr>
          <a:xfrm flipH="1" flipV="1">
            <a:off x="8671795" y="3443035"/>
            <a:ext cx="277222" cy="5328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D1A7202-C8B6-4198-B635-3B576A87E871}"/>
              </a:ext>
            </a:extLst>
          </p:cNvPr>
          <p:cNvCxnSpPr>
            <a:cxnSpLocks/>
            <a:stCxn id="27" idx="7"/>
            <a:endCxn id="35" idx="6"/>
          </p:cNvCxnSpPr>
          <p:nvPr/>
        </p:nvCxnSpPr>
        <p:spPr>
          <a:xfrm flipH="1" flipV="1">
            <a:off x="9049870" y="4090148"/>
            <a:ext cx="642814" cy="38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29A43463-E1E9-4F05-8049-155EE5F8A5B0}"/>
              </a:ext>
            </a:extLst>
          </p:cNvPr>
          <p:cNvCxnSpPr>
            <a:cxnSpLocks/>
          </p:cNvCxnSpPr>
          <p:nvPr/>
        </p:nvCxnSpPr>
        <p:spPr>
          <a:xfrm>
            <a:off x="4045722" y="5159654"/>
            <a:ext cx="337239" cy="201441"/>
          </a:xfrm>
          <a:prstGeom prst="bentConnector3">
            <a:avLst>
              <a:gd name="adj1" fmla="val -50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DB2BE7B2-7E16-4926-9CD5-A42154D2D69E}"/>
              </a:ext>
            </a:extLst>
          </p:cNvPr>
          <p:cNvCxnSpPr>
            <a:cxnSpLocks/>
          </p:cNvCxnSpPr>
          <p:nvPr/>
        </p:nvCxnSpPr>
        <p:spPr>
          <a:xfrm rot="5400000">
            <a:off x="6457852" y="5255559"/>
            <a:ext cx="532830" cy="139579"/>
          </a:xfrm>
          <a:prstGeom prst="bentConnector3">
            <a:avLst>
              <a:gd name="adj1" fmla="val 1022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5000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2258-696D-4E4E-A6F3-1AFB3268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Comportamiento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172FB-8AC4-4000-9328-571DAE2C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339" y="1417638"/>
            <a:ext cx="5088835" cy="534097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Ir comparando pendientes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Comparar el valor de las pendientes contra un índice de tolerancia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No se exceda consecutivamente la tolerancia estamos en una función lineal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s-CO" sz="2400" dirty="0">
              <a:latin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Con una tolerancia excedida consecutivamente por mas de 2 puntos se trabaja con una función cuadrática</a:t>
            </a:r>
            <a:endParaRPr lang="es-CO" dirty="0">
              <a:latin typeface="Calibri Light" panose="020F0302020204030204" pitchFamily="34" charset="0"/>
            </a:endParaRP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C9A9C26A-0D40-47D1-B978-41DD44DF3836}"/>
              </a:ext>
            </a:extLst>
          </p:cNvPr>
          <p:cNvCxnSpPr>
            <a:cxnSpLocks/>
          </p:cNvCxnSpPr>
          <p:nvPr/>
        </p:nvCxnSpPr>
        <p:spPr>
          <a:xfrm rot="5400000">
            <a:off x="6467063" y="3207029"/>
            <a:ext cx="2902225" cy="1815549"/>
          </a:xfrm>
          <a:prstGeom prst="bentConnector3">
            <a:avLst>
              <a:gd name="adj1" fmla="val 844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46D06D5-AE77-4F9E-9512-F4586B996B83}"/>
              </a:ext>
            </a:extLst>
          </p:cNvPr>
          <p:cNvCxnSpPr/>
          <p:nvPr/>
        </p:nvCxnSpPr>
        <p:spPr>
          <a:xfrm>
            <a:off x="7023652" y="3429000"/>
            <a:ext cx="1855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6069EC-48EB-46CE-9690-4CEF0D9C5AA6}"/>
              </a:ext>
            </a:extLst>
          </p:cNvPr>
          <p:cNvCxnSpPr/>
          <p:nvPr/>
        </p:nvCxnSpPr>
        <p:spPr>
          <a:xfrm>
            <a:off x="7010401" y="5565916"/>
            <a:ext cx="27829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12634CA1-DBED-446A-8962-EE397AC1B5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41" y="1987826"/>
            <a:ext cx="4152693" cy="4214190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C18A0F9-223B-4B69-8176-90B0ABBF5390}"/>
              </a:ext>
            </a:extLst>
          </p:cNvPr>
          <p:cNvCxnSpPr>
            <a:cxnSpLocks/>
          </p:cNvCxnSpPr>
          <p:nvPr/>
        </p:nvCxnSpPr>
        <p:spPr>
          <a:xfrm flipH="1">
            <a:off x="4404659" y="2330824"/>
            <a:ext cx="71718" cy="2271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1FB156A-AC91-45CC-B9EE-FE30D1AD8CED}"/>
              </a:ext>
            </a:extLst>
          </p:cNvPr>
          <p:cNvCxnSpPr/>
          <p:nvPr/>
        </p:nvCxnSpPr>
        <p:spPr>
          <a:xfrm flipH="1">
            <a:off x="4273176" y="2605741"/>
            <a:ext cx="131483" cy="203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1F1B619-E62E-49A7-A181-335F9A69AE08}"/>
              </a:ext>
            </a:extLst>
          </p:cNvPr>
          <p:cNvCxnSpPr/>
          <p:nvPr/>
        </p:nvCxnSpPr>
        <p:spPr>
          <a:xfrm flipH="1">
            <a:off x="3669553" y="2928471"/>
            <a:ext cx="508000" cy="681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F4BAFAC-5386-4327-A0CC-CCAB25206819}"/>
              </a:ext>
            </a:extLst>
          </p:cNvPr>
          <p:cNvCxnSpPr/>
          <p:nvPr/>
        </p:nvCxnSpPr>
        <p:spPr>
          <a:xfrm flipH="1">
            <a:off x="3398293" y="3691719"/>
            <a:ext cx="190318" cy="607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7BC357F-797E-476A-9CBE-C9F043AD336C}"/>
              </a:ext>
            </a:extLst>
          </p:cNvPr>
          <p:cNvCxnSpPr/>
          <p:nvPr/>
        </p:nvCxnSpPr>
        <p:spPr>
          <a:xfrm flipH="1">
            <a:off x="2859206" y="4421875"/>
            <a:ext cx="458081" cy="5936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5459B5C-1C5F-41BC-81D8-D2F40EEBA915}"/>
              </a:ext>
            </a:extLst>
          </p:cNvPr>
          <p:cNvCxnSpPr/>
          <p:nvPr/>
        </p:nvCxnSpPr>
        <p:spPr>
          <a:xfrm flipH="1">
            <a:off x="2627194" y="5042848"/>
            <a:ext cx="197893" cy="3138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3D870DE-CE7E-4637-9BE9-9650D70F78B2}"/>
              </a:ext>
            </a:extLst>
          </p:cNvPr>
          <p:cNvCxnSpPr/>
          <p:nvPr/>
        </p:nvCxnSpPr>
        <p:spPr>
          <a:xfrm flipH="1">
            <a:off x="2497540" y="5411337"/>
            <a:ext cx="81887" cy="1545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918276D-19A0-4006-A056-F1BEE009A104}"/>
              </a:ext>
            </a:extLst>
          </p:cNvPr>
          <p:cNvCxnSpPr>
            <a:cxnSpLocks/>
          </p:cNvCxnSpPr>
          <p:nvPr/>
        </p:nvCxnSpPr>
        <p:spPr>
          <a:xfrm flipH="1">
            <a:off x="2251881" y="5565916"/>
            <a:ext cx="245660" cy="384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6527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F7B9-9D1B-47E0-A7E7-7D3B21CB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168418" cy="1143000"/>
          </a:xfrm>
        </p:spPr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Comportamiento Cuadrático (No implementado)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4D405-8161-4820-8382-DAD19EAC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67663" cy="452596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Ir comparando pendientes, punto tras punto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verificar un cambio continuo de las pendientes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Identificar fin de la curva 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Tomar puntos para expresar el polinomio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E82B17-3F8A-4DF6-98D7-66AFE635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0" t="41488" r="73003" b="44774"/>
          <a:stretch/>
        </p:blipFill>
        <p:spPr>
          <a:xfrm>
            <a:off x="7252524" y="2001968"/>
            <a:ext cx="4203933" cy="3853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D6C271E-52A3-4574-974B-0ED83BD97C2E}"/>
              </a:ext>
            </a:extLst>
          </p:cNvPr>
          <p:cNvCxnSpPr/>
          <p:nvPr/>
        </p:nvCxnSpPr>
        <p:spPr>
          <a:xfrm flipH="1" flipV="1">
            <a:off x="10122568" y="2903621"/>
            <a:ext cx="320843" cy="721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21789D-F3CA-485E-98C6-14B450453C56}"/>
              </a:ext>
            </a:extLst>
          </p:cNvPr>
          <p:cNvCxnSpPr/>
          <p:nvPr/>
        </p:nvCxnSpPr>
        <p:spPr>
          <a:xfrm flipH="1" flipV="1">
            <a:off x="9496926" y="2502568"/>
            <a:ext cx="497306" cy="2566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895F2F0-995B-471F-848C-791B0319C709}"/>
              </a:ext>
            </a:extLst>
          </p:cNvPr>
          <p:cNvCxnSpPr/>
          <p:nvPr/>
        </p:nvCxnSpPr>
        <p:spPr>
          <a:xfrm flipH="1">
            <a:off x="8999621" y="2422358"/>
            <a:ext cx="304800" cy="3368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F3B17C0-B04B-4DD5-935A-A0E0697D1AC2}"/>
              </a:ext>
            </a:extLst>
          </p:cNvPr>
          <p:cNvCxnSpPr>
            <a:cxnSpLocks/>
          </p:cNvCxnSpPr>
          <p:nvPr/>
        </p:nvCxnSpPr>
        <p:spPr>
          <a:xfrm flipH="1">
            <a:off x="8245642" y="2903621"/>
            <a:ext cx="577517" cy="8662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816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C0AF8-0856-4A0E-8F01-464E7834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75E4D-7820-46C2-B98F-50286300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9" y="1495841"/>
            <a:ext cx="6283622" cy="4268855"/>
          </a:xfrm>
        </p:spPr>
        <p:txBody>
          <a:bodyPr/>
          <a:lstStyle/>
          <a:p>
            <a:pPr lvl="0"/>
            <a:r>
              <a:rPr lang="es-CO" sz="2400" dirty="0">
                <a:latin typeface="Calibri Light" panose="020F0302020204030204" pitchFamily="34" charset="0"/>
              </a:rPr>
              <a:t>Es necesario que los </a:t>
            </a:r>
            <a:r>
              <a:rPr lang="es-CO" sz="2400" b="1" dirty="0">
                <a:latin typeface="Calibri Light" panose="020F0302020204030204" pitchFamily="34" charset="0"/>
              </a:rPr>
              <a:t>puntos estén en el orden</a:t>
            </a:r>
            <a:r>
              <a:rPr lang="es-CO" sz="2400" dirty="0">
                <a:latin typeface="Calibri Light" panose="020F0302020204030204" pitchFamily="34" charset="0"/>
              </a:rPr>
              <a:t> en que se muestran en la grafica</a:t>
            </a:r>
          </a:p>
          <a:p>
            <a:pPr lvl="0"/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La presencia de puntos con pendientes muy irregulares afectan la eficiencia del programa al interpretar los comportamientos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Jaccard</a:t>
            </a:r>
          </a:p>
        </p:txBody>
      </p:sp>
      <p:pic>
        <p:nvPicPr>
          <p:cNvPr id="4" name="Metodo pendiente">
            <a:hlinkClick r:id="" action="ppaction://media"/>
            <a:extLst>
              <a:ext uri="{FF2B5EF4-FFF2-40B4-BE49-F238E27FC236}">
                <a16:creationId xmlns:a16="http://schemas.microsoft.com/office/drawing/2014/main" id="{A5091362-ECFE-4C9F-A56B-8743A25742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3818" r="23683"/>
          <a:stretch/>
        </p:blipFill>
        <p:spPr>
          <a:xfrm>
            <a:off x="7050157" y="1303336"/>
            <a:ext cx="4916558" cy="52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674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68774-030E-43E7-97FF-015A85CA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Irregularidades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B2AE2-3A3B-4518-947D-DDF1EB68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058" y="1750563"/>
            <a:ext cx="3494480" cy="3356874"/>
          </a:xfrm>
        </p:spPr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Puntos irregulares pueden afectar los criterios estipulados para una curva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C324942-5CA3-4960-AAAF-6FDAD41C1673}"/>
              </a:ext>
            </a:extLst>
          </p:cNvPr>
          <p:cNvGrpSpPr/>
          <p:nvPr/>
        </p:nvGrpSpPr>
        <p:grpSpPr>
          <a:xfrm>
            <a:off x="1156213" y="1158924"/>
            <a:ext cx="2448678" cy="3932154"/>
            <a:chOff x="370773" y="1140115"/>
            <a:chExt cx="2448678" cy="3932154"/>
          </a:xfrm>
        </p:grpSpPr>
        <p:pic>
          <p:nvPicPr>
            <p:cNvPr id="4" name="Imagen 3" descr="Imagen que contiene imágenes prediseñadas&#10;&#10;Descripción generada automáticamente">
              <a:extLst>
                <a:ext uri="{FF2B5EF4-FFF2-40B4-BE49-F238E27FC236}">
                  <a16:creationId xmlns:a16="http://schemas.microsoft.com/office/drawing/2014/main" id="{E4C63907-B9BB-4901-B157-4A92FC10CF1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73" y="1140115"/>
              <a:ext cx="2410264" cy="37362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AD6525-EE43-4158-A792-4CAB5F7BA854}"/>
                </a:ext>
              </a:extLst>
            </p:cNvPr>
            <p:cNvSpPr/>
            <p:nvPr/>
          </p:nvSpPr>
          <p:spPr>
            <a:xfrm>
              <a:off x="1590261" y="3929270"/>
              <a:ext cx="1229190" cy="114299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A9E43CD-F6A8-421A-A7C0-155B30A531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45" y="1092901"/>
            <a:ext cx="3236571" cy="3868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8DB90427-2624-43E0-A198-A3F721433C27}"/>
              </a:ext>
            </a:extLst>
          </p:cNvPr>
          <p:cNvGrpSpPr/>
          <p:nvPr/>
        </p:nvGrpSpPr>
        <p:grpSpPr>
          <a:xfrm>
            <a:off x="8022859" y="1781269"/>
            <a:ext cx="2472142" cy="2374991"/>
            <a:chOff x="1966317" y="5091974"/>
            <a:chExt cx="1453491" cy="1129922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9656F69-49A9-4D28-A97B-D3118C8BAE45}"/>
                </a:ext>
              </a:extLst>
            </p:cNvPr>
            <p:cNvSpPr/>
            <p:nvPr/>
          </p:nvSpPr>
          <p:spPr>
            <a:xfrm>
              <a:off x="3181269" y="5091974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704FF132-B7DA-4FFC-9B00-9D6864B373E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3057992" y="5284268"/>
              <a:ext cx="158210" cy="165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2ABD33A-D437-4B03-8AA6-BA212DCAEA4A}"/>
                </a:ext>
              </a:extLst>
            </p:cNvPr>
            <p:cNvSpPr/>
            <p:nvPr/>
          </p:nvSpPr>
          <p:spPr>
            <a:xfrm>
              <a:off x="2488164" y="5996609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B1558D5-7F32-4F11-8BC4-948842867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771" y="5562254"/>
              <a:ext cx="256363" cy="393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AAE7D3D-26DF-4556-8CCD-77BFC46BFB30}"/>
                </a:ext>
              </a:extLst>
            </p:cNvPr>
            <p:cNvSpPr/>
            <p:nvPr/>
          </p:nvSpPr>
          <p:spPr>
            <a:xfrm>
              <a:off x="2819451" y="5449611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0128D8A-46DC-4B5F-B09A-E18AAB1BD938}"/>
                </a:ext>
              </a:extLst>
            </p:cNvPr>
            <p:cNvSpPr/>
            <p:nvPr/>
          </p:nvSpPr>
          <p:spPr>
            <a:xfrm>
              <a:off x="1966317" y="5695464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B08F3B6-A85B-4561-B93D-90AEB2362FE7}"/>
                </a:ext>
              </a:extLst>
            </p:cNvPr>
            <p:cNvCxnSpPr>
              <a:cxnSpLocks/>
              <a:endCxn id="19" idx="5"/>
            </p:cNvCxnSpPr>
            <p:nvPr/>
          </p:nvCxnSpPr>
          <p:spPr>
            <a:xfrm flipH="1" flipV="1">
              <a:off x="2169923" y="5887758"/>
              <a:ext cx="318242" cy="20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3EC5ECC-D7F5-4495-8FC1-AD4E8E93C3EF}"/>
              </a:ext>
            </a:extLst>
          </p:cNvPr>
          <p:cNvGrpSpPr/>
          <p:nvPr/>
        </p:nvGrpSpPr>
        <p:grpSpPr>
          <a:xfrm>
            <a:off x="1907396" y="1307737"/>
            <a:ext cx="1487622" cy="3438627"/>
            <a:chOff x="6475216" y="3648796"/>
            <a:chExt cx="1487622" cy="3438627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B11A511E-CF13-4C83-A829-3B21A007EC1E}"/>
                </a:ext>
              </a:extLst>
            </p:cNvPr>
            <p:cNvGrpSpPr/>
            <p:nvPr/>
          </p:nvGrpSpPr>
          <p:grpSpPr>
            <a:xfrm>
              <a:off x="6475216" y="4618269"/>
              <a:ext cx="946527" cy="2469154"/>
              <a:chOff x="2872428" y="5159935"/>
              <a:chExt cx="556508" cy="1174721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041B564-3C33-46EA-B4A4-1FD44C25EE8D}"/>
                  </a:ext>
                </a:extLst>
              </p:cNvPr>
              <p:cNvSpPr/>
              <p:nvPr/>
            </p:nvSpPr>
            <p:spPr>
              <a:xfrm>
                <a:off x="3146420" y="5159935"/>
                <a:ext cx="238539" cy="2252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8638EB56-C43D-4E3E-A7D8-EB69F1D50394}"/>
                  </a:ext>
                </a:extLst>
              </p:cNvPr>
              <p:cNvCxnSpPr>
                <a:cxnSpLocks/>
                <a:stCxn id="28" idx="4"/>
                <a:endCxn id="32" idx="0"/>
              </p:cNvCxnSpPr>
              <p:nvPr/>
            </p:nvCxnSpPr>
            <p:spPr>
              <a:xfrm>
                <a:off x="3265690" y="5385222"/>
                <a:ext cx="43977" cy="100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96B51C14-1394-4DDB-8DA5-703E852CBBD2}"/>
                  </a:ext>
                </a:extLst>
              </p:cNvPr>
              <p:cNvSpPr/>
              <p:nvPr/>
            </p:nvSpPr>
            <p:spPr>
              <a:xfrm>
                <a:off x="2872428" y="6109369"/>
                <a:ext cx="238539" cy="2252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135DFFAF-A5E3-4857-BBEE-880CE2BE9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6278" y="5569415"/>
                <a:ext cx="331287" cy="5469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98B5B7D-861A-4557-82B2-2E24149A511C}"/>
                  </a:ext>
                </a:extLst>
              </p:cNvPr>
              <p:cNvSpPr/>
              <p:nvPr/>
            </p:nvSpPr>
            <p:spPr>
              <a:xfrm>
                <a:off x="3190397" y="5486053"/>
                <a:ext cx="238539" cy="2252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6AE89384-4935-4633-9FF2-9616CF544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6582" y="3976824"/>
              <a:ext cx="498324" cy="64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E459812-5064-48AE-90F8-E8273C2BD6C5}"/>
                </a:ext>
              </a:extLst>
            </p:cNvPr>
            <p:cNvSpPr/>
            <p:nvPr/>
          </p:nvSpPr>
          <p:spPr>
            <a:xfrm>
              <a:off x="7557123" y="3648796"/>
              <a:ext cx="405715" cy="4735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90AD3B71-E4CF-4911-84F0-331400A6E5AF}"/>
              </a:ext>
            </a:extLst>
          </p:cNvPr>
          <p:cNvSpPr txBox="1">
            <a:spLocks/>
          </p:cNvSpPr>
          <p:nvPr/>
        </p:nvSpPr>
        <p:spPr bwMode="auto">
          <a:xfrm>
            <a:off x="3906432" y="2397883"/>
            <a:ext cx="3494480" cy="335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>
                <a:latin typeface="Calibri Light" panose="020F0302020204030204" pitchFamily="34" charset="0"/>
              </a:rPr>
              <a:t>Un punto irregular en medio de una serie de puntos afecta el comportamiento de las pendientes y genera un nuevo segmento a evaluar.</a:t>
            </a:r>
          </a:p>
        </p:txBody>
      </p:sp>
    </p:spTree>
    <p:extLst>
      <p:ext uri="{BB962C8B-B14F-4D97-AF65-F5344CB8AC3E}">
        <p14:creationId xmlns:p14="http://schemas.microsoft.com/office/powerpoint/2010/main" val="1688765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0E2B-DB84-42CE-8F3F-5407D1E4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Ventajas/Desventajas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B78C45-198F-428F-A0A1-309B5898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Desventajas: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Sensible a irregularidades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Depende del orden de los puntos para funcionar correctamente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La cantidad de puntos a tomar es mucho mayor en comparación a los demás 	algoritmos (48 puntos)</a:t>
            </a:r>
          </a:p>
          <a:p>
            <a:pPr marL="0" indent="0">
              <a:buNone/>
            </a:pPr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Ventajas: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Soporta la inserción de nuevos puntos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Nunca supera el segundo grado en los polinomios que usa para sus 	interpolaciones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6686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B2274-2450-4573-B00C-B1599EBF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5035826" cy="3687764"/>
          </a:xfrm>
        </p:spPr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Criterio de selección: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Se tomo en cuenta las </a:t>
            </a:r>
            <a:r>
              <a:rPr lang="es-CO" sz="2400" b="1" dirty="0">
                <a:latin typeface="Calibri Light" panose="020F0302020204030204" pitchFamily="34" charset="0"/>
              </a:rPr>
              <a:t>variaciones del comportamiento de los puntos en el eje Y</a:t>
            </a:r>
            <a:r>
              <a:rPr lang="es-CO" sz="2400" dirty="0">
                <a:latin typeface="Calibri Light" panose="020F0302020204030204" pitchFamily="34" charset="0"/>
              </a:rPr>
              <a:t> para la identificación de segmentos </a:t>
            </a:r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43F261-829F-4C2E-AE3F-89A334F87773}"/>
              </a:ext>
            </a:extLst>
          </p:cNvPr>
          <p:cNvSpPr txBox="1">
            <a:spLocks/>
          </p:cNvSpPr>
          <p:nvPr/>
        </p:nvSpPr>
        <p:spPr bwMode="auto">
          <a:xfrm>
            <a:off x="397565" y="457201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N°2: </a:t>
            </a:r>
            <a:r>
              <a:rPr lang="es-CO" dirty="0">
                <a:latin typeface="Calibri Light" panose="020F0302020204030204" pitchFamily="34" charset="0"/>
              </a:rPr>
              <a:t>mínimos y máximos con cuadráticas</a:t>
            </a:r>
            <a:endParaRPr lang="es-CO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5EAAFB9-74FE-4E99-9D34-B553BBC6659F}"/>
              </a:ext>
            </a:extLst>
          </p:cNvPr>
          <p:cNvGrpSpPr/>
          <p:nvPr/>
        </p:nvGrpSpPr>
        <p:grpSpPr>
          <a:xfrm>
            <a:off x="6070049" y="1600201"/>
            <a:ext cx="5035826" cy="5257799"/>
            <a:chOff x="6096000" y="1600200"/>
            <a:chExt cx="5035826" cy="525779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0C5D617-C158-48BA-80AA-28EE89BB6A6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600200"/>
              <a:ext cx="5035826" cy="525779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5A1BB62-CA4B-489D-B54D-AF9EC8EEA401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3922643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AC0408B-DBC5-424A-9D1F-DDE2DD0A6B3F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4459356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787C308-9B4D-4093-A817-721EF64B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4260573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2C323A9A-0B74-46C7-AF5E-FAED561C1B4F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5466521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567D133-C79E-486C-9D24-C7A1AD11EF50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5307496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9E18893-A266-4FDE-9712-9FB62C0D90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4896678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56EE834-4007-4198-B464-DB5674E047A3}"/>
              </a:ext>
            </a:extLst>
          </p:cNvPr>
          <p:cNvGrpSpPr/>
          <p:nvPr/>
        </p:nvGrpSpPr>
        <p:grpSpPr>
          <a:xfrm>
            <a:off x="6230773" y="1614267"/>
            <a:ext cx="4714378" cy="4616753"/>
            <a:chOff x="2274275" y="2686331"/>
            <a:chExt cx="4714378" cy="4616753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4A5F46E-2EB9-4E12-A151-5E86F1F6503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275" y="2686331"/>
              <a:ext cx="4714378" cy="46167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783390C4-E21D-49CE-AB4E-75223A8D42D6}"/>
                </a:ext>
              </a:extLst>
            </p:cNvPr>
            <p:cNvGrpSpPr/>
            <p:nvPr/>
          </p:nvGrpSpPr>
          <p:grpSpPr>
            <a:xfrm>
              <a:off x="3698890" y="3695714"/>
              <a:ext cx="2397110" cy="2256552"/>
              <a:chOff x="0" y="0"/>
              <a:chExt cx="2828098" cy="2807999"/>
            </a:xfrm>
          </p:grpSpPr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50BF6EE4-5BC4-4E14-B337-3691886BEA77}"/>
                  </a:ext>
                </a:extLst>
              </p:cNvPr>
              <p:cNvCxnSpPr/>
              <p:nvPr/>
            </p:nvCxnSpPr>
            <p:spPr>
              <a:xfrm flipH="1">
                <a:off x="0" y="0"/>
                <a:ext cx="936685" cy="1509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2A3B2A9C-53B1-4EDF-8E1D-76BF792DF30C}"/>
                  </a:ext>
                </a:extLst>
              </p:cNvPr>
              <p:cNvCxnSpPr/>
              <p:nvPr/>
            </p:nvCxnSpPr>
            <p:spPr>
              <a:xfrm flipV="1">
                <a:off x="280877" y="1484128"/>
                <a:ext cx="436353" cy="414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53E95513-BE43-4E7C-815C-7444CB533A2C}"/>
                  </a:ext>
                </a:extLst>
              </p:cNvPr>
              <p:cNvCxnSpPr/>
              <p:nvPr/>
            </p:nvCxnSpPr>
            <p:spPr>
              <a:xfrm flipH="1">
                <a:off x="552893" y="1690577"/>
                <a:ext cx="279639" cy="785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>
                <a:extLst>
                  <a:ext uri="{FF2B5EF4-FFF2-40B4-BE49-F238E27FC236}">
                    <a16:creationId xmlns:a16="http://schemas.microsoft.com/office/drawing/2014/main" id="{E2D1F9F2-C530-46AF-9234-C7229783737C}"/>
                  </a:ext>
                </a:extLst>
              </p:cNvPr>
              <p:cNvCxnSpPr/>
              <p:nvPr/>
            </p:nvCxnSpPr>
            <p:spPr>
              <a:xfrm flipV="1">
                <a:off x="1057053" y="2217775"/>
                <a:ext cx="108549" cy="38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83924E35-569A-4D08-A8F0-1C965BAF9A7D}"/>
                  </a:ext>
                </a:extLst>
              </p:cNvPr>
              <p:cNvCxnSpPr/>
              <p:nvPr/>
            </p:nvCxnSpPr>
            <p:spPr>
              <a:xfrm>
                <a:off x="1333500" y="2126512"/>
                <a:ext cx="105194" cy="681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0E3DE91F-C580-4E68-91BD-F5277E088A00}"/>
                  </a:ext>
                </a:extLst>
              </p:cNvPr>
              <p:cNvCxnSpPr/>
              <p:nvPr/>
            </p:nvCxnSpPr>
            <p:spPr>
              <a:xfrm flipV="1">
                <a:off x="1690577" y="2068919"/>
                <a:ext cx="45719" cy="666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7EBEDC3E-8DE6-4118-9F24-1CFD9EFBAEAA}"/>
                  </a:ext>
                </a:extLst>
              </p:cNvPr>
              <p:cNvCxnSpPr/>
              <p:nvPr/>
            </p:nvCxnSpPr>
            <p:spPr>
              <a:xfrm>
                <a:off x="1780067" y="2094614"/>
                <a:ext cx="129396" cy="600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09040DD0-2401-4AF6-BC1A-1DE2CAEC76D0}"/>
                  </a:ext>
                </a:extLst>
              </p:cNvPr>
              <p:cNvCxnSpPr/>
              <p:nvPr/>
            </p:nvCxnSpPr>
            <p:spPr>
              <a:xfrm flipH="1" flipV="1">
                <a:off x="2060501" y="1813738"/>
                <a:ext cx="158870" cy="842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FF797B71-4C39-4125-9D6D-6786BA22A213}"/>
                  </a:ext>
                </a:extLst>
              </p:cNvPr>
              <p:cNvCxnSpPr/>
              <p:nvPr/>
            </p:nvCxnSpPr>
            <p:spPr>
              <a:xfrm>
                <a:off x="2173472" y="1786270"/>
                <a:ext cx="543464" cy="560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3CF49D6F-9E1F-40D1-B695-129E7936B328}"/>
                  </a:ext>
                </a:extLst>
              </p:cNvPr>
              <p:cNvCxnSpPr/>
              <p:nvPr/>
            </p:nvCxnSpPr>
            <p:spPr>
              <a:xfrm flipH="1" flipV="1">
                <a:off x="2094614" y="474035"/>
                <a:ext cx="733484" cy="1570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8968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DAE7-B025-478C-A1F8-DD17C503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Cambios en Eje 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5EA6C-869D-4F0F-A5BE-DB1F5F54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878" y="1600201"/>
            <a:ext cx="622852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Un punto critico de la mano sería el punto donde el comportamiento de la grafica cambia con respecto al eje 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Se examina el comportamiento de la coordenada Y, punto por punto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Se van almacenando los puntos de un segmento hasta que el comportamiento de la Y cambie (</a:t>
            </a:r>
            <a:r>
              <a:rPr lang="es-CO" sz="2400" b="1" dirty="0">
                <a:latin typeface="Calibri Light" panose="020F0302020204030204" pitchFamily="34" charset="0"/>
              </a:rPr>
              <a:t>De decreciente a creciente o inverso</a:t>
            </a:r>
            <a:r>
              <a:rPr lang="es-CO" sz="2400" dirty="0">
                <a:latin typeface="Calibri Light" panose="020F0302020204030204" pitchFamily="34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Terminada la validación se aplica interpolación a partir de 4 puntos para cada segmento encontrado</a:t>
            </a:r>
          </a:p>
          <a:p>
            <a:endParaRPr lang="es-CO" sz="1800" dirty="0">
              <a:latin typeface="Calibri Light" panose="020F030202020403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120941E-CBB4-4715-BD36-AF1043169304}"/>
              </a:ext>
            </a:extLst>
          </p:cNvPr>
          <p:cNvGrpSpPr/>
          <p:nvPr/>
        </p:nvGrpSpPr>
        <p:grpSpPr>
          <a:xfrm>
            <a:off x="507365" y="1647024"/>
            <a:ext cx="4289922" cy="4936338"/>
            <a:chOff x="507365" y="828358"/>
            <a:chExt cx="5612130" cy="5927090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B574DA0-209F-45EE-A01E-B61CB44225E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65" y="828358"/>
              <a:ext cx="5612130" cy="59270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B75331FA-5095-4009-BF53-59408730B1EB}"/>
                </a:ext>
              </a:extLst>
            </p:cNvPr>
            <p:cNvSpPr/>
            <p:nvPr/>
          </p:nvSpPr>
          <p:spPr>
            <a:xfrm rot="18133530">
              <a:off x="1709958" y="3962190"/>
              <a:ext cx="379095" cy="21526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5E1C9710-04D4-407D-BD62-29643BB49502}"/>
                </a:ext>
              </a:extLst>
            </p:cNvPr>
            <p:cNvSpPr/>
            <p:nvPr/>
          </p:nvSpPr>
          <p:spPr>
            <a:xfrm rot="7787975">
              <a:off x="2920268" y="3106845"/>
              <a:ext cx="379095" cy="21526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96A7D22-347B-4B53-949F-946E8FCB752F}"/>
                </a:ext>
              </a:extLst>
            </p:cNvPr>
            <p:cNvCxnSpPr/>
            <p:nvPr/>
          </p:nvCxnSpPr>
          <p:spPr>
            <a:xfrm flipV="1">
              <a:off x="1995073" y="3548170"/>
              <a:ext cx="275590" cy="3530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50791D-99D9-4217-85E5-830E67FD9EF6}"/>
                </a:ext>
              </a:extLst>
            </p:cNvPr>
            <p:cNvCxnSpPr/>
            <p:nvPr/>
          </p:nvCxnSpPr>
          <p:spPr>
            <a:xfrm flipV="1">
              <a:off x="2785648" y="3364020"/>
              <a:ext cx="275590" cy="3530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83777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21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1212</Template>
  <TotalTime>397</TotalTime>
  <Words>580</Words>
  <Application>Microsoft Office PowerPoint</Application>
  <PresentationFormat>Panorámica</PresentationFormat>
  <Paragraphs>86</Paragraphs>
  <Slides>14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Wingdings</vt:lpstr>
      <vt:lpstr>1212</vt:lpstr>
      <vt:lpstr>Interpolación mano</vt:lpstr>
      <vt:lpstr>Intento N1 : Pendientes y Curvas</vt:lpstr>
      <vt:lpstr>Comportamiento Lineal</vt:lpstr>
      <vt:lpstr>Comportamiento Cuadrático (No implementado)</vt:lpstr>
      <vt:lpstr>Algoritmo</vt:lpstr>
      <vt:lpstr>Irregularidades</vt:lpstr>
      <vt:lpstr>Ventajas/Desventajas</vt:lpstr>
      <vt:lpstr>Presentación de PowerPoint</vt:lpstr>
      <vt:lpstr>Cambios en Eje Y</vt:lpstr>
      <vt:lpstr>Algoritmo</vt:lpstr>
      <vt:lpstr>Ventajas /Desventajas</vt:lpstr>
      <vt:lpstr>Método N°3: lineales, cuadráticas y cubicas</vt:lpstr>
      <vt:lpstr>Algoritmo</vt:lpstr>
      <vt:lpstr>Ventajas /Desventajas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Interpolación mano</dc:title>
  <dc:creator>ricardo risca</dc:creator>
  <cp:lastModifiedBy>ricardo risca</cp:lastModifiedBy>
  <cp:revision>25</cp:revision>
  <dcterms:created xsi:type="dcterms:W3CDTF">2019-03-31T22:05:23Z</dcterms:created>
  <dcterms:modified xsi:type="dcterms:W3CDTF">2019-04-02T06:06:33Z</dcterms:modified>
</cp:coreProperties>
</file>