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Oswald"/>
      <p:regular r:id="rId16"/>
      <p:bold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2292a3fb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2292a3fb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2292a3fbc_0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292a3fbc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2292a3fbc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292a3fbc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2292a3fbc_0_3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2292a3fbc_0_3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2292a3fbc_0_3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292a3fbc_0_3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docker.com/products/docker-desktop"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swald"/>
                <a:ea typeface="Oswald"/>
                <a:cs typeface="Oswald"/>
                <a:sym typeface="Oswald"/>
              </a:rPr>
              <a:t>COMO INSTALAR MySQL EN DOCKER</a:t>
            </a:r>
            <a:endParaRPr>
              <a:latin typeface="Oswald"/>
              <a:ea typeface="Oswald"/>
              <a:cs typeface="Oswald"/>
              <a:sym typeface="Oswald"/>
            </a:endParaRPr>
          </a:p>
        </p:txBody>
      </p:sp>
      <p:sp>
        <p:nvSpPr>
          <p:cNvPr id="65" name="Google Shape;65;p13"/>
          <p:cNvSpPr txBox="1"/>
          <p:nvPr>
            <p:ph idx="1" type="subTitle"/>
          </p:nvPr>
        </p:nvSpPr>
        <p:spPr>
          <a:xfrm>
            <a:off x="4281900" y="3720225"/>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latin typeface="Oswald"/>
                <a:ea typeface="Oswald"/>
                <a:cs typeface="Oswald"/>
                <a:sym typeface="Oswald"/>
              </a:rPr>
              <a:t>Johan ALexis Sanchez Echavarria </a:t>
            </a:r>
            <a:endParaRPr>
              <a:solidFill>
                <a:srgbClr val="FFFFFF"/>
              </a:solidFill>
              <a:latin typeface="Oswald"/>
              <a:ea typeface="Oswald"/>
              <a:cs typeface="Oswald"/>
              <a:sym typeface="Oswald"/>
            </a:endParaRPr>
          </a:p>
          <a:p>
            <a:pPr indent="0" lvl="0" marL="0" rtl="0" algn="l">
              <a:spcBef>
                <a:spcPts val="0"/>
              </a:spcBef>
              <a:spcAft>
                <a:spcPts val="0"/>
              </a:spcAft>
              <a:buNone/>
            </a:pPr>
            <a:r>
              <a:rPr lang="es">
                <a:solidFill>
                  <a:srgbClr val="FFFFFF"/>
                </a:solidFill>
                <a:latin typeface="Oswald"/>
                <a:ea typeface="Oswald"/>
                <a:cs typeface="Oswald"/>
                <a:sym typeface="Oswald"/>
              </a:rPr>
              <a:t>C.C 1020452523</a:t>
            </a:r>
            <a:endParaRPr>
              <a:solidFill>
                <a:srgbClr val="FFFFFF"/>
              </a:solidFill>
              <a:latin typeface="Oswald"/>
              <a:ea typeface="Oswald"/>
              <a:cs typeface="Oswald"/>
              <a:sym typeface="Oswald"/>
            </a:endParaRPr>
          </a:p>
        </p:txBody>
      </p:sp>
    </p:spTree>
  </p:cSld>
  <p:clrMapOvr>
    <a:masterClrMapping/>
  </p:clrMapOvr>
  <mc:AlternateContent>
    <mc:Choice Requires="p14">
      <p:transition spd="slow" p14:dur="10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158550"/>
            <a:ext cx="8520600" cy="623700"/>
          </a:xfrm>
          <a:prstGeom prst="rect">
            <a:avLst/>
          </a:prstGeom>
        </p:spPr>
        <p:txBody>
          <a:bodyPr anchorCtr="0" anchor="t" bIns="91425" lIns="91425" spcFirstLastPara="1" rIns="91425" wrap="square" tIns="91425">
            <a:noAutofit/>
          </a:bodyPr>
          <a:lstStyle/>
          <a:p>
            <a:pPr indent="0" lvl="0" marL="0" rtl="0" algn="l">
              <a:lnSpc>
                <a:spcPct val="160000"/>
              </a:lnSpc>
              <a:spcBef>
                <a:spcPts val="1700"/>
              </a:spcBef>
              <a:spcAft>
                <a:spcPts val="0"/>
              </a:spcAft>
              <a:buNone/>
            </a:pPr>
            <a:r>
              <a:rPr lang="es" sz="1800">
                <a:solidFill>
                  <a:srgbClr val="606164"/>
                </a:solidFill>
                <a:latin typeface="Oswald"/>
                <a:ea typeface="Oswald"/>
                <a:cs typeface="Oswald"/>
                <a:sym typeface="Oswald"/>
              </a:rPr>
              <a:t>      </a:t>
            </a:r>
            <a:r>
              <a:rPr lang="es" sz="1800">
                <a:solidFill>
                  <a:srgbClr val="FFFFFF"/>
                </a:solidFill>
                <a:latin typeface="Oswald"/>
                <a:ea typeface="Oswald"/>
                <a:cs typeface="Oswald"/>
                <a:sym typeface="Oswald"/>
              </a:rPr>
              <a:t>En este primer paso se nos </a:t>
            </a:r>
            <a:r>
              <a:rPr lang="es" sz="1800">
                <a:solidFill>
                  <a:srgbClr val="FFFFFF"/>
                </a:solidFill>
                <a:latin typeface="Oswald"/>
                <a:ea typeface="Oswald"/>
                <a:cs typeface="Oswald"/>
                <a:sym typeface="Oswald"/>
              </a:rPr>
              <a:t>mostrará</a:t>
            </a:r>
            <a:r>
              <a:rPr lang="es" sz="1800">
                <a:solidFill>
                  <a:srgbClr val="FFFFFF"/>
                </a:solidFill>
                <a:latin typeface="Oswald"/>
                <a:ea typeface="Oswald"/>
                <a:cs typeface="Oswald"/>
                <a:sym typeface="Oswald"/>
              </a:rPr>
              <a:t> </a:t>
            </a:r>
            <a:r>
              <a:rPr lang="es" sz="1800">
                <a:solidFill>
                  <a:srgbClr val="FFFFFF"/>
                </a:solidFill>
                <a:latin typeface="Oswald"/>
                <a:ea typeface="Oswald"/>
                <a:cs typeface="Oswald"/>
                <a:sym typeface="Oswald"/>
              </a:rPr>
              <a:t>cómo</a:t>
            </a:r>
            <a:r>
              <a:rPr lang="es" sz="1800">
                <a:solidFill>
                  <a:srgbClr val="FFFFFF"/>
                </a:solidFill>
                <a:latin typeface="Oswald"/>
                <a:ea typeface="Oswald"/>
                <a:cs typeface="Oswald"/>
                <a:sym typeface="Oswald"/>
              </a:rPr>
              <a:t> obtener o  descargar Docker y verificar la </a:t>
            </a:r>
            <a:r>
              <a:rPr lang="es" sz="1800">
                <a:solidFill>
                  <a:srgbClr val="FFFFFF"/>
                </a:solidFill>
                <a:latin typeface="Oswald"/>
                <a:ea typeface="Oswald"/>
                <a:cs typeface="Oswald"/>
                <a:sym typeface="Oswald"/>
              </a:rPr>
              <a:t>instalación</a:t>
            </a:r>
            <a:r>
              <a:rPr lang="es" sz="1800">
                <a:solidFill>
                  <a:srgbClr val="FFFFFF"/>
                </a:solidFill>
                <a:latin typeface="Oswald"/>
                <a:ea typeface="Oswald"/>
                <a:cs typeface="Oswald"/>
                <a:sym typeface="Oswald"/>
              </a:rPr>
              <a:t> desde la terminal.</a:t>
            </a:r>
            <a:endParaRPr sz="1800">
              <a:solidFill>
                <a:srgbClr val="FFFFFF"/>
              </a:solidFill>
              <a:latin typeface="Oswald"/>
              <a:ea typeface="Oswald"/>
              <a:cs typeface="Oswald"/>
              <a:sym typeface="Oswald"/>
            </a:endParaRPr>
          </a:p>
          <a:p>
            <a:pPr indent="0" lvl="0" marL="0" rtl="0" algn="l">
              <a:spcBef>
                <a:spcPts val="1700"/>
              </a:spcBef>
              <a:spcAft>
                <a:spcPts val="0"/>
              </a:spcAft>
              <a:buNone/>
            </a:pPr>
            <a:r>
              <a:t/>
            </a:r>
            <a:endParaRPr/>
          </a:p>
        </p:txBody>
      </p:sp>
      <p:sp>
        <p:nvSpPr>
          <p:cNvPr id="71" name="Google Shape;71;p14"/>
          <p:cNvSpPr txBox="1"/>
          <p:nvPr>
            <p:ph idx="4294967295" type="body"/>
          </p:nvPr>
        </p:nvSpPr>
        <p:spPr>
          <a:xfrm>
            <a:off x="361875" y="1597875"/>
            <a:ext cx="7972500" cy="25416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s" sz="1400">
                <a:solidFill>
                  <a:srgbClr val="000000"/>
                </a:solidFill>
                <a:latin typeface="Oswald"/>
                <a:ea typeface="Oswald"/>
                <a:cs typeface="Oswald"/>
                <a:sym typeface="Oswald"/>
              </a:rPr>
              <a:t>Si aún no lo tienes solo descárgalo desde el </a:t>
            </a:r>
            <a:r>
              <a:rPr lang="es" sz="1400">
                <a:solidFill>
                  <a:srgbClr val="000000"/>
                </a:solidFill>
                <a:uFill>
                  <a:noFill/>
                </a:uFill>
                <a:latin typeface="Oswald"/>
                <a:ea typeface="Oswald"/>
                <a:cs typeface="Oswald"/>
                <a:sym typeface="Oswald"/>
                <a:hlinkClick r:id="rId3"/>
              </a:rPr>
              <a:t>sitio oficial Docker</a:t>
            </a:r>
            <a:r>
              <a:rPr lang="es" sz="1400">
                <a:solidFill>
                  <a:srgbClr val="000000"/>
                </a:solidFill>
                <a:latin typeface="Oswald"/>
                <a:ea typeface="Oswald"/>
                <a:cs typeface="Oswald"/>
                <a:sym typeface="Oswald"/>
              </a:rPr>
              <a:t> y no hay que configurar nada adicional(no en modo noob dev). Para verificar la instalacion lo puedes hacer desde la terminal.</a:t>
            </a:r>
            <a:endParaRPr sz="1400">
              <a:solidFill>
                <a:srgbClr val="000000"/>
              </a:solidFill>
              <a:latin typeface="Oswald"/>
              <a:ea typeface="Oswald"/>
              <a:cs typeface="Oswald"/>
              <a:sym typeface="Oswald"/>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72" name="Google Shape;72;p14"/>
          <p:cNvSpPr/>
          <p:nvPr/>
        </p:nvSpPr>
        <p:spPr>
          <a:xfrm>
            <a:off x="361875" y="447625"/>
            <a:ext cx="223200" cy="2604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pic>
        <p:nvPicPr>
          <p:cNvPr id="73" name="Google Shape;73;p14"/>
          <p:cNvPicPr preferRelativeResize="0"/>
          <p:nvPr/>
        </p:nvPicPr>
        <p:blipFill>
          <a:blip r:embed="rId4">
            <a:alphaModFix/>
          </a:blip>
          <a:stretch>
            <a:fillRect/>
          </a:stretch>
        </p:blipFill>
        <p:spPr>
          <a:xfrm>
            <a:off x="311700" y="2488200"/>
            <a:ext cx="7421425" cy="98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175400" y="3646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FFFF"/>
                </a:solidFill>
                <a:latin typeface="Arial"/>
                <a:ea typeface="Arial"/>
                <a:cs typeface="Arial"/>
                <a:sym typeface="Arial"/>
              </a:rPr>
              <a:t>  </a:t>
            </a:r>
            <a:r>
              <a:rPr lang="es" sz="2400">
                <a:solidFill>
                  <a:srgbClr val="FFFFFF"/>
                </a:solidFill>
                <a:latin typeface="Oswald"/>
                <a:ea typeface="Oswald"/>
                <a:cs typeface="Oswald"/>
                <a:sym typeface="Oswald"/>
              </a:rPr>
              <a:t>    </a:t>
            </a:r>
            <a:r>
              <a:rPr lang="es" sz="2400">
                <a:solidFill>
                  <a:srgbClr val="FFFFFF"/>
                </a:solidFill>
                <a:latin typeface="Oswald"/>
                <a:ea typeface="Oswald"/>
                <a:cs typeface="Oswald"/>
                <a:sym typeface="Oswald"/>
              </a:rPr>
              <a:t>Descargamos la imagen creando el contenedor MySql.</a:t>
            </a:r>
            <a:endParaRPr sz="2400">
              <a:solidFill>
                <a:srgbClr val="FFFFFF"/>
              </a:solidFill>
              <a:latin typeface="Oswald"/>
              <a:ea typeface="Oswald"/>
              <a:cs typeface="Oswald"/>
              <a:sym typeface="Oswald"/>
            </a:endParaRPr>
          </a:p>
        </p:txBody>
      </p:sp>
      <p:sp>
        <p:nvSpPr>
          <p:cNvPr id="79" name="Google Shape;79;p15"/>
          <p:cNvSpPr txBox="1"/>
          <p:nvPr>
            <p:ph idx="4294967295" type="body"/>
          </p:nvPr>
        </p:nvSpPr>
        <p:spPr>
          <a:xfrm>
            <a:off x="175400" y="1432325"/>
            <a:ext cx="79668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000000"/>
                </a:solidFill>
                <a:latin typeface="Oswald"/>
                <a:ea typeface="Oswald"/>
                <a:cs typeface="Oswald"/>
                <a:sym typeface="Oswald"/>
              </a:rPr>
              <a:t>El comando que hace el trabajo es el siguiente:</a:t>
            </a:r>
            <a:r>
              <a:rPr lang="es" sz="1800">
                <a:latin typeface="Oswald"/>
                <a:ea typeface="Oswald"/>
                <a:cs typeface="Oswald"/>
                <a:sym typeface="Oswald"/>
              </a:rPr>
              <a:t>  </a:t>
            </a:r>
            <a:endParaRPr sz="1800">
              <a:latin typeface="Oswald"/>
              <a:ea typeface="Oswald"/>
              <a:cs typeface="Oswald"/>
              <a:sym typeface="Oswald"/>
            </a:endParaRPr>
          </a:p>
          <a:p>
            <a:pPr indent="0" lvl="0" marL="0" marR="139700" rtl="0" algn="l">
              <a:lnSpc>
                <a:spcPct val="150000"/>
              </a:lnSpc>
              <a:spcBef>
                <a:spcPts val="1600"/>
              </a:spcBef>
              <a:spcAft>
                <a:spcPts val="0"/>
              </a:spcAft>
              <a:buNone/>
            </a:pPr>
            <a:r>
              <a:rPr lang="es" sz="1800">
                <a:solidFill>
                  <a:srgbClr val="F8F8F2"/>
                </a:solidFill>
                <a:highlight>
                  <a:srgbClr val="272822"/>
                </a:highlight>
                <a:latin typeface="Oswald"/>
                <a:ea typeface="Oswald"/>
                <a:cs typeface="Oswald"/>
                <a:sym typeface="Oswald"/>
              </a:rPr>
              <a:t>docker run -d -p 33061:3306 --name mysql57 -e MYSQL_ROOT_PASSWORD=secret mysql:5.7 --character-set-server=utf8mb4 --collation-server=utf8mb4_unicode_ci</a:t>
            </a:r>
            <a:endParaRPr sz="1800">
              <a:solidFill>
                <a:srgbClr val="F8F8F2"/>
              </a:solidFill>
              <a:highlight>
                <a:srgbClr val="272822"/>
              </a:highlight>
              <a:latin typeface="Oswald"/>
              <a:ea typeface="Oswald"/>
              <a:cs typeface="Oswald"/>
              <a:sym typeface="Oswald"/>
            </a:endParaRPr>
          </a:p>
          <a:p>
            <a:pPr indent="0" lvl="0" marL="0" marR="139700" rtl="0" algn="l">
              <a:lnSpc>
                <a:spcPct val="150000"/>
              </a:lnSpc>
              <a:spcBef>
                <a:spcPts val="600"/>
              </a:spcBef>
              <a:spcAft>
                <a:spcPts val="0"/>
              </a:spcAft>
              <a:buNone/>
            </a:pPr>
            <a:r>
              <a:rPr lang="es" sz="1800">
                <a:solidFill>
                  <a:srgbClr val="000000"/>
                </a:solidFill>
                <a:highlight>
                  <a:srgbClr val="FFFFFF"/>
                </a:highlight>
                <a:latin typeface="Oswald"/>
                <a:ea typeface="Oswald"/>
                <a:cs typeface="Oswald"/>
                <a:sym typeface="Oswald"/>
              </a:rPr>
              <a:t>Todo lo que </a:t>
            </a:r>
            <a:r>
              <a:rPr lang="es" sz="1800">
                <a:solidFill>
                  <a:srgbClr val="000000"/>
                </a:solidFill>
                <a:highlight>
                  <a:srgbClr val="FFFFFF"/>
                </a:highlight>
                <a:latin typeface="Oswald"/>
                <a:ea typeface="Oswald"/>
                <a:cs typeface="Oswald"/>
                <a:sym typeface="Oswald"/>
              </a:rPr>
              <a:t>está</a:t>
            </a:r>
            <a:r>
              <a:rPr lang="es" sz="1800">
                <a:solidFill>
                  <a:srgbClr val="000000"/>
                </a:solidFill>
                <a:highlight>
                  <a:srgbClr val="FFFFFF"/>
                </a:highlight>
                <a:latin typeface="Oswald"/>
                <a:ea typeface="Oswald"/>
                <a:cs typeface="Oswald"/>
                <a:sym typeface="Oswald"/>
              </a:rPr>
              <a:t> en negro va de seguido en la terminal ya iniciada.</a:t>
            </a:r>
            <a:endParaRPr sz="1800">
              <a:solidFill>
                <a:srgbClr val="000000"/>
              </a:solidFill>
              <a:highlight>
                <a:srgbClr val="FFFFFF"/>
              </a:highlight>
              <a:latin typeface="Oswald"/>
              <a:ea typeface="Oswald"/>
              <a:cs typeface="Oswald"/>
              <a:sym typeface="Oswald"/>
            </a:endParaRPr>
          </a:p>
          <a:p>
            <a:pPr indent="0" lvl="0" marL="139700" marR="139700" rtl="0" algn="l">
              <a:lnSpc>
                <a:spcPct val="150000"/>
              </a:lnSpc>
              <a:spcBef>
                <a:spcPts val="600"/>
              </a:spcBef>
              <a:spcAft>
                <a:spcPts val="0"/>
              </a:spcAft>
              <a:buNone/>
            </a:pPr>
            <a:r>
              <a:t/>
            </a:r>
            <a:endParaRPr sz="1400">
              <a:solidFill>
                <a:srgbClr val="F8F8F2"/>
              </a:solidFill>
              <a:highlight>
                <a:srgbClr val="272822"/>
              </a:highlight>
              <a:latin typeface="Courier New"/>
              <a:ea typeface="Courier New"/>
              <a:cs typeface="Courier New"/>
              <a:sym typeface="Courier New"/>
            </a:endParaRPr>
          </a:p>
          <a:p>
            <a:pPr indent="0" lvl="0" marL="139700" marR="139700" rtl="0" algn="l">
              <a:lnSpc>
                <a:spcPct val="150000"/>
              </a:lnSpc>
              <a:spcBef>
                <a:spcPts val="600"/>
              </a:spcBef>
              <a:spcAft>
                <a:spcPts val="0"/>
              </a:spcAft>
              <a:buNone/>
            </a:pPr>
            <a:r>
              <a:t/>
            </a:r>
            <a:endParaRPr sz="1400">
              <a:solidFill>
                <a:srgbClr val="F8F8F2"/>
              </a:solidFill>
              <a:highlight>
                <a:srgbClr val="272822"/>
              </a:highlight>
              <a:latin typeface="Courier New"/>
              <a:ea typeface="Courier New"/>
              <a:cs typeface="Courier New"/>
              <a:sym typeface="Courier New"/>
            </a:endParaRPr>
          </a:p>
          <a:p>
            <a:pPr indent="0" lvl="0" marL="0" rtl="0" algn="l">
              <a:spcBef>
                <a:spcPts val="600"/>
              </a:spcBef>
              <a:spcAft>
                <a:spcPts val="1600"/>
              </a:spcAft>
              <a:buNone/>
            </a:pPr>
            <a:r>
              <a:t/>
            </a:r>
            <a:endParaRPr/>
          </a:p>
        </p:txBody>
      </p:sp>
      <p:sp>
        <p:nvSpPr>
          <p:cNvPr id="80" name="Google Shape;80;p15"/>
          <p:cNvSpPr/>
          <p:nvPr/>
        </p:nvSpPr>
        <p:spPr>
          <a:xfrm>
            <a:off x="361850" y="534000"/>
            <a:ext cx="223200" cy="216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nvSpPr>
        <p:spPr>
          <a:xfrm>
            <a:off x="109700" y="1313750"/>
            <a:ext cx="8874000" cy="3668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Oswald"/>
              <a:buChar char="❖"/>
            </a:pPr>
            <a:r>
              <a:rPr lang="es">
                <a:solidFill>
                  <a:srgbClr val="0000FF"/>
                </a:solidFill>
                <a:latin typeface="Oswald"/>
                <a:ea typeface="Oswald"/>
                <a:cs typeface="Oswald"/>
                <a:sym typeface="Oswald"/>
              </a:rPr>
              <a:t>docker run </a:t>
            </a:r>
            <a:r>
              <a:rPr lang="es">
                <a:latin typeface="Oswald"/>
                <a:ea typeface="Oswald"/>
                <a:cs typeface="Oswald"/>
                <a:sym typeface="Oswald"/>
              </a:rPr>
              <a:t>corre/crea un contenedor.</a:t>
            </a:r>
            <a:endParaRPr>
              <a:latin typeface="Oswald"/>
              <a:ea typeface="Oswald"/>
              <a:cs typeface="Oswald"/>
              <a:sym typeface="Oswald"/>
            </a:endParaRPr>
          </a:p>
          <a:p>
            <a:pPr indent="-317500" lvl="0" marL="457200" rtl="0" algn="l">
              <a:lnSpc>
                <a:spcPct val="115000"/>
              </a:lnSpc>
              <a:spcBef>
                <a:spcPts val="0"/>
              </a:spcBef>
              <a:spcAft>
                <a:spcPts val="0"/>
              </a:spcAft>
              <a:buSzPts val="1400"/>
              <a:buFont typeface="Oswald"/>
              <a:buChar char="❖"/>
            </a:pPr>
            <a:r>
              <a:rPr lang="es">
                <a:solidFill>
                  <a:srgbClr val="0000FF"/>
                </a:solidFill>
                <a:latin typeface="Oswald"/>
                <a:ea typeface="Oswald"/>
                <a:cs typeface="Oswald"/>
                <a:sym typeface="Oswald"/>
              </a:rPr>
              <a:t>-d</a:t>
            </a:r>
            <a:r>
              <a:rPr lang="es">
                <a:latin typeface="Oswald"/>
                <a:ea typeface="Oswald"/>
                <a:cs typeface="Oswald"/>
                <a:sym typeface="Oswald"/>
              </a:rPr>
              <a:t> indica que el contenedor permanecerá corriendo en segundo plano.</a:t>
            </a:r>
            <a:endParaRPr>
              <a:latin typeface="Oswald"/>
              <a:ea typeface="Oswald"/>
              <a:cs typeface="Oswald"/>
              <a:sym typeface="Oswald"/>
            </a:endParaRPr>
          </a:p>
          <a:p>
            <a:pPr indent="-317500" lvl="0" marL="457200" rtl="0" algn="l">
              <a:lnSpc>
                <a:spcPct val="115000"/>
              </a:lnSpc>
              <a:spcBef>
                <a:spcPts val="0"/>
              </a:spcBef>
              <a:spcAft>
                <a:spcPts val="0"/>
              </a:spcAft>
              <a:buSzPts val="1400"/>
              <a:buFont typeface="Oswald"/>
              <a:buChar char="❖"/>
            </a:pPr>
            <a:r>
              <a:rPr lang="es">
                <a:solidFill>
                  <a:srgbClr val="0000FF"/>
                </a:solidFill>
                <a:latin typeface="Oswald"/>
                <a:ea typeface="Oswald"/>
                <a:cs typeface="Oswald"/>
                <a:sym typeface="Oswald"/>
              </a:rPr>
              <a:t>-p</a:t>
            </a:r>
            <a:r>
              <a:rPr lang="es">
                <a:latin typeface="Oswald"/>
                <a:ea typeface="Oswald"/>
                <a:cs typeface="Oswald"/>
                <a:sym typeface="Oswald"/>
              </a:rPr>
              <a:t> 33061:3306 conecta el puerto 33061 de nuestro sistema operativo con el puerto 3306 del contenedor.</a:t>
            </a:r>
            <a:endParaRPr>
              <a:latin typeface="Oswald"/>
              <a:ea typeface="Oswald"/>
              <a:cs typeface="Oswald"/>
              <a:sym typeface="Oswald"/>
            </a:endParaRPr>
          </a:p>
          <a:p>
            <a:pPr indent="-317500" lvl="0" marL="457200" rtl="0" algn="l">
              <a:lnSpc>
                <a:spcPct val="115000"/>
              </a:lnSpc>
              <a:spcBef>
                <a:spcPts val="0"/>
              </a:spcBef>
              <a:spcAft>
                <a:spcPts val="0"/>
              </a:spcAft>
              <a:buSzPts val="1400"/>
              <a:buFont typeface="Oswald"/>
              <a:buChar char="❖"/>
            </a:pPr>
            <a:r>
              <a:rPr lang="es">
                <a:solidFill>
                  <a:srgbClr val="0000FF"/>
                </a:solidFill>
                <a:latin typeface="Oswald"/>
                <a:ea typeface="Oswald"/>
                <a:cs typeface="Oswald"/>
                <a:sym typeface="Oswald"/>
              </a:rPr>
              <a:t>--name mysql57</a:t>
            </a:r>
            <a:r>
              <a:rPr lang="es">
                <a:latin typeface="Oswald"/>
                <a:ea typeface="Oswald"/>
                <a:cs typeface="Oswald"/>
                <a:sym typeface="Oswald"/>
              </a:rPr>
              <a:t> le da un nombre personalizado al contenedor.</a:t>
            </a:r>
            <a:endParaRPr>
              <a:latin typeface="Oswald"/>
              <a:ea typeface="Oswald"/>
              <a:cs typeface="Oswald"/>
              <a:sym typeface="Oswald"/>
            </a:endParaRPr>
          </a:p>
          <a:p>
            <a:pPr indent="-317500" lvl="0" marL="457200" rtl="0" algn="l">
              <a:lnSpc>
                <a:spcPct val="115000"/>
              </a:lnSpc>
              <a:spcBef>
                <a:spcPts val="0"/>
              </a:spcBef>
              <a:spcAft>
                <a:spcPts val="0"/>
              </a:spcAft>
              <a:buSzPts val="1400"/>
              <a:buFont typeface="Oswald"/>
              <a:buChar char="❖"/>
            </a:pPr>
            <a:r>
              <a:rPr lang="es">
                <a:solidFill>
                  <a:srgbClr val="0000FF"/>
                </a:solidFill>
                <a:latin typeface="Oswald"/>
                <a:ea typeface="Oswald"/>
                <a:cs typeface="Oswald"/>
                <a:sym typeface="Oswald"/>
              </a:rPr>
              <a:t>-e MYSQL\_ROOT\_PASSWORD=secret </a:t>
            </a:r>
            <a:r>
              <a:rPr lang="es">
                <a:latin typeface="Oswald"/>
                <a:ea typeface="Oswald"/>
                <a:cs typeface="Oswald"/>
                <a:sym typeface="Oswald"/>
              </a:rPr>
              <a:t>asigna la contraseña "secret" al usuario "root" de MySQL, -e sirve para configurar variables de entorno.</a:t>
            </a:r>
            <a:endParaRPr>
              <a:latin typeface="Oswald"/>
              <a:ea typeface="Oswald"/>
              <a:cs typeface="Oswald"/>
              <a:sym typeface="Oswald"/>
            </a:endParaRPr>
          </a:p>
          <a:p>
            <a:pPr indent="-317500" lvl="0" marL="457200" rtl="0" algn="l">
              <a:lnSpc>
                <a:spcPct val="115000"/>
              </a:lnSpc>
              <a:spcBef>
                <a:spcPts val="0"/>
              </a:spcBef>
              <a:spcAft>
                <a:spcPts val="0"/>
              </a:spcAft>
              <a:buSzPts val="1400"/>
              <a:buFont typeface="Oswald"/>
              <a:buChar char="❖"/>
            </a:pPr>
            <a:r>
              <a:rPr lang="es">
                <a:solidFill>
                  <a:srgbClr val="0000FF"/>
                </a:solidFill>
                <a:latin typeface="Oswald"/>
                <a:ea typeface="Oswald"/>
                <a:cs typeface="Oswald"/>
                <a:sym typeface="Oswald"/>
              </a:rPr>
              <a:t>mysql:5.7 </a:t>
            </a:r>
            <a:r>
              <a:rPr lang="es">
                <a:latin typeface="Oswald"/>
                <a:ea typeface="Oswald"/>
                <a:cs typeface="Oswald"/>
                <a:sym typeface="Oswald"/>
              </a:rPr>
              <a:t>indica la imagen a partir de la cual se va a crear el contenedor, después de los dos puntos se indica la versión específica de la imagen.</a:t>
            </a:r>
            <a:endParaRPr>
              <a:latin typeface="Oswald"/>
              <a:ea typeface="Oswald"/>
              <a:cs typeface="Oswald"/>
              <a:sym typeface="Oswald"/>
            </a:endParaRPr>
          </a:p>
          <a:p>
            <a:pPr indent="-317500" lvl="0" marL="457200" rtl="0" algn="l">
              <a:lnSpc>
                <a:spcPct val="115000"/>
              </a:lnSpc>
              <a:spcBef>
                <a:spcPts val="0"/>
              </a:spcBef>
              <a:spcAft>
                <a:spcPts val="0"/>
              </a:spcAft>
              <a:buSzPts val="1400"/>
              <a:buFont typeface="Oswald"/>
              <a:buChar char="❖"/>
            </a:pPr>
            <a:r>
              <a:rPr lang="es">
                <a:solidFill>
                  <a:srgbClr val="0000FF"/>
                </a:solidFill>
                <a:latin typeface="Oswald"/>
                <a:ea typeface="Oswald"/>
                <a:cs typeface="Oswald"/>
                <a:sym typeface="Oswald"/>
              </a:rPr>
              <a:t>--character-set-server=utf8mb4</a:t>
            </a:r>
            <a:r>
              <a:rPr lang="es">
                <a:latin typeface="Oswald"/>
                <a:ea typeface="Oswald"/>
                <a:cs typeface="Oswald"/>
                <a:sym typeface="Oswald"/>
              </a:rPr>
              <a:t> es una configuración específica de mysql, será la codificación de caracteres por defecto cuando creemos bases de datos.</a:t>
            </a:r>
            <a:endParaRPr>
              <a:latin typeface="Oswald"/>
              <a:ea typeface="Oswald"/>
              <a:cs typeface="Oswald"/>
              <a:sym typeface="Oswald"/>
            </a:endParaRPr>
          </a:p>
          <a:p>
            <a:pPr indent="-317500" lvl="0" marL="457200" rtl="0" algn="l">
              <a:lnSpc>
                <a:spcPct val="115000"/>
              </a:lnSpc>
              <a:spcBef>
                <a:spcPts val="0"/>
              </a:spcBef>
              <a:spcAft>
                <a:spcPts val="0"/>
              </a:spcAft>
              <a:buSzPts val="1400"/>
              <a:buFont typeface="Oswald"/>
              <a:buChar char="❖"/>
            </a:pPr>
            <a:r>
              <a:rPr lang="es">
                <a:solidFill>
                  <a:srgbClr val="0000FF"/>
                </a:solidFill>
                <a:latin typeface="Oswald"/>
                <a:ea typeface="Oswald"/>
                <a:cs typeface="Oswald"/>
                <a:sym typeface="Oswald"/>
              </a:rPr>
              <a:t>--collection-server=utf8mb4\_unicode\_ci</a:t>
            </a:r>
            <a:r>
              <a:rPr lang="es">
                <a:latin typeface="Oswald"/>
                <a:ea typeface="Oswald"/>
                <a:cs typeface="Oswald"/>
                <a:sym typeface="Oswald"/>
              </a:rPr>
              <a:t> le dice a mysql que use utf8mb4 en las colecciones de datos.</a:t>
            </a:r>
            <a:endParaRPr>
              <a:latin typeface="Oswald"/>
              <a:ea typeface="Oswald"/>
              <a:cs typeface="Oswald"/>
              <a:sym typeface="Oswald"/>
            </a:endParaRPr>
          </a:p>
        </p:txBody>
      </p:sp>
      <p:sp>
        <p:nvSpPr>
          <p:cNvPr id="86" name="Google Shape;86;p16"/>
          <p:cNvSpPr txBox="1"/>
          <p:nvPr>
            <p:ph type="title"/>
          </p:nvPr>
        </p:nvSpPr>
        <p:spPr>
          <a:xfrm>
            <a:off x="311700" y="4513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swald"/>
                <a:ea typeface="Oswald"/>
                <a:cs typeface="Oswald"/>
                <a:sym typeface="Oswald"/>
              </a:rPr>
              <a:t>Analicemos el comando</a:t>
            </a:r>
            <a:r>
              <a:rPr lang="e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FFFFFF"/>
                </a:solidFill>
                <a:latin typeface="Arial"/>
                <a:ea typeface="Arial"/>
                <a:cs typeface="Arial"/>
                <a:sym typeface="Arial"/>
              </a:rPr>
              <a:t>     </a:t>
            </a:r>
            <a:r>
              <a:rPr lang="es" sz="1800">
                <a:solidFill>
                  <a:srgbClr val="FFFFFF"/>
                </a:solidFill>
                <a:latin typeface="Oswald"/>
                <a:ea typeface="Oswald"/>
                <a:cs typeface="Oswald"/>
                <a:sym typeface="Oswald"/>
              </a:rPr>
              <a:t>Una vez ejecutado el comando, tendremos corriendo un servidor de MySQL.</a:t>
            </a:r>
            <a:endParaRPr sz="1800">
              <a:solidFill>
                <a:srgbClr val="FFFFFF"/>
              </a:solidFill>
              <a:latin typeface="Oswald"/>
              <a:ea typeface="Oswald"/>
              <a:cs typeface="Oswald"/>
              <a:sym typeface="Oswald"/>
            </a:endParaRPr>
          </a:p>
        </p:txBody>
      </p:sp>
      <p:sp>
        <p:nvSpPr>
          <p:cNvPr id="92" name="Google Shape;92;p17"/>
          <p:cNvSpPr txBox="1"/>
          <p:nvPr/>
        </p:nvSpPr>
        <p:spPr>
          <a:xfrm>
            <a:off x="311725" y="1209175"/>
            <a:ext cx="8192400" cy="3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highlight>
                  <a:srgbClr val="FFFFFF"/>
                </a:highlight>
                <a:latin typeface="Oswald"/>
                <a:ea typeface="Oswald"/>
                <a:cs typeface="Oswald"/>
                <a:sym typeface="Oswald"/>
              </a:rPr>
              <a:t>Para conectarnos al servidor usando el propio docker:</a:t>
            </a:r>
            <a:endParaRPr>
              <a:highlight>
                <a:srgbClr val="FFFFFF"/>
              </a:highlight>
              <a:latin typeface="Oswald"/>
              <a:ea typeface="Oswald"/>
              <a:cs typeface="Oswald"/>
              <a:sym typeface="Oswald"/>
            </a:endParaRPr>
          </a:p>
          <a:p>
            <a:pPr indent="0" lvl="0" marL="0" rtl="0" algn="l">
              <a:spcBef>
                <a:spcPts val="0"/>
              </a:spcBef>
              <a:spcAft>
                <a:spcPts val="0"/>
              </a:spcAft>
              <a:buNone/>
            </a:pPr>
            <a:r>
              <a:t/>
            </a:r>
            <a:endParaRPr>
              <a:highlight>
                <a:srgbClr val="FFFFFF"/>
              </a:highlight>
              <a:latin typeface="Oswald"/>
              <a:ea typeface="Oswald"/>
              <a:cs typeface="Oswald"/>
              <a:sym typeface="Oswald"/>
            </a:endParaRPr>
          </a:p>
          <a:p>
            <a:pPr indent="0" lvl="0" marL="0" rtl="0" algn="l">
              <a:spcBef>
                <a:spcPts val="0"/>
              </a:spcBef>
              <a:spcAft>
                <a:spcPts val="0"/>
              </a:spcAft>
              <a:buNone/>
            </a:pPr>
            <a:r>
              <a:t/>
            </a:r>
            <a:endParaRPr>
              <a:highlight>
                <a:srgbClr val="FFFFFF"/>
              </a:highlight>
              <a:latin typeface="Oswald"/>
              <a:ea typeface="Oswald"/>
              <a:cs typeface="Oswald"/>
              <a:sym typeface="Oswald"/>
            </a:endParaRPr>
          </a:p>
          <a:p>
            <a:pPr indent="0" lvl="0" marL="0" rtl="0" algn="l">
              <a:spcBef>
                <a:spcPts val="0"/>
              </a:spcBef>
              <a:spcAft>
                <a:spcPts val="0"/>
              </a:spcAft>
              <a:buNone/>
            </a:pPr>
            <a:r>
              <a:t/>
            </a:r>
            <a:endParaRPr>
              <a:highlight>
                <a:srgbClr val="FFFFFF"/>
              </a:highlight>
              <a:latin typeface="Oswald"/>
              <a:ea typeface="Oswald"/>
              <a:cs typeface="Oswald"/>
              <a:sym typeface="Oswald"/>
            </a:endParaRPr>
          </a:p>
          <a:p>
            <a:pPr indent="0" lvl="0" marL="0" rtl="0" algn="l">
              <a:spcBef>
                <a:spcPts val="0"/>
              </a:spcBef>
              <a:spcAft>
                <a:spcPts val="0"/>
              </a:spcAft>
              <a:buNone/>
            </a:pPr>
            <a:r>
              <a:t/>
            </a:r>
            <a:endParaRPr>
              <a:highlight>
                <a:srgbClr val="FFFFFF"/>
              </a:highlight>
              <a:latin typeface="Oswald"/>
              <a:ea typeface="Oswald"/>
              <a:cs typeface="Oswald"/>
              <a:sym typeface="Oswald"/>
            </a:endParaRPr>
          </a:p>
          <a:p>
            <a:pPr indent="0" lvl="0" marL="0" rtl="0" algn="l">
              <a:spcBef>
                <a:spcPts val="0"/>
              </a:spcBef>
              <a:spcAft>
                <a:spcPts val="0"/>
              </a:spcAft>
              <a:buNone/>
            </a:pPr>
            <a:r>
              <a:rPr lang="es">
                <a:highlight>
                  <a:srgbClr val="F6F6F6"/>
                </a:highlight>
                <a:latin typeface="Oswald"/>
                <a:ea typeface="Oswald"/>
                <a:cs typeface="Oswald"/>
                <a:sym typeface="Oswald"/>
              </a:rPr>
              <a:t>Donde:</a:t>
            </a:r>
            <a:endParaRPr>
              <a:highlight>
                <a:srgbClr val="F6F6F6"/>
              </a:highlight>
              <a:latin typeface="Oswald"/>
              <a:ea typeface="Oswald"/>
              <a:cs typeface="Oswald"/>
              <a:sym typeface="Oswald"/>
            </a:endParaRPr>
          </a:p>
          <a:p>
            <a:pPr indent="-317500" lvl="0" marL="457200" rtl="0" algn="just">
              <a:lnSpc>
                <a:spcPct val="160000"/>
              </a:lnSpc>
              <a:spcBef>
                <a:spcPts val="2300"/>
              </a:spcBef>
              <a:spcAft>
                <a:spcPts val="0"/>
              </a:spcAft>
              <a:buSzPts val="1400"/>
              <a:buFont typeface="Oswald"/>
              <a:buChar char="❖"/>
            </a:pPr>
            <a:r>
              <a:rPr b="1" lang="es">
                <a:solidFill>
                  <a:srgbClr val="0000FF"/>
                </a:solidFill>
                <a:latin typeface="Oswald"/>
                <a:ea typeface="Oswald"/>
                <a:cs typeface="Oswald"/>
                <a:sym typeface="Oswald"/>
              </a:rPr>
              <a:t>exec</a:t>
            </a:r>
            <a:r>
              <a:rPr lang="es">
                <a:highlight>
                  <a:srgbClr val="F6F6F6"/>
                </a:highlight>
                <a:latin typeface="Oswald"/>
                <a:ea typeface="Oswald"/>
                <a:cs typeface="Oswald"/>
                <a:sym typeface="Oswald"/>
              </a:rPr>
              <a:t>: indicamos que vamos a pasar un comando.</a:t>
            </a:r>
            <a:endParaRPr>
              <a:highlight>
                <a:srgbClr val="F6F6F6"/>
              </a:highlight>
              <a:latin typeface="Oswald"/>
              <a:ea typeface="Oswald"/>
              <a:cs typeface="Oswald"/>
              <a:sym typeface="Oswald"/>
            </a:endParaRPr>
          </a:p>
          <a:p>
            <a:pPr indent="-317500" lvl="0" marL="457200" rtl="0" algn="just">
              <a:lnSpc>
                <a:spcPct val="160000"/>
              </a:lnSpc>
              <a:spcBef>
                <a:spcPts val="0"/>
              </a:spcBef>
              <a:spcAft>
                <a:spcPts val="0"/>
              </a:spcAft>
              <a:buSzPts val="1400"/>
              <a:buFont typeface="Oswald"/>
              <a:buChar char="❖"/>
            </a:pPr>
            <a:r>
              <a:rPr b="1" lang="es">
                <a:solidFill>
                  <a:srgbClr val="0000FF"/>
                </a:solidFill>
                <a:highlight>
                  <a:srgbClr val="F6F6F6"/>
                </a:highlight>
                <a:latin typeface="Oswald"/>
                <a:ea typeface="Oswald"/>
                <a:cs typeface="Oswald"/>
                <a:sym typeface="Oswald"/>
              </a:rPr>
              <a:t>-it</a:t>
            </a:r>
            <a:r>
              <a:rPr lang="es">
                <a:solidFill>
                  <a:srgbClr val="0000FF"/>
                </a:solidFill>
                <a:highlight>
                  <a:srgbClr val="F6F6F6"/>
                </a:highlight>
                <a:latin typeface="Oswald"/>
                <a:ea typeface="Oswald"/>
                <a:cs typeface="Oswald"/>
                <a:sym typeface="Oswald"/>
              </a:rPr>
              <a:t> </a:t>
            </a:r>
            <a:r>
              <a:rPr lang="es">
                <a:highlight>
                  <a:srgbClr val="F6F6F6"/>
                </a:highlight>
                <a:latin typeface="Oswald"/>
                <a:ea typeface="Oswald"/>
                <a:cs typeface="Oswald"/>
                <a:sym typeface="Oswald"/>
              </a:rPr>
              <a:t>Modo interactivo.</a:t>
            </a:r>
            <a:endParaRPr>
              <a:highlight>
                <a:srgbClr val="F6F6F6"/>
              </a:highlight>
              <a:latin typeface="Oswald"/>
              <a:ea typeface="Oswald"/>
              <a:cs typeface="Oswald"/>
              <a:sym typeface="Oswald"/>
            </a:endParaRPr>
          </a:p>
          <a:p>
            <a:pPr indent="-317500" lvl="0" marL="457200" rtl="0" algn="just">
              <a:lnSpc>
                <a:spcPct val="160000"/>
              </a:lnSpc>
              <a:spcBef>
                <a:spcPts val="0"/>
              </a:spcBef>
              <a:spcAft>
                <a:spcPts val="0"/>
              </a:spcAft>
              <a:buSzPts val="1400"/>
              <a:buFont typeface="Oswald"/>
              <a:buChar char="❖"/>
            </a:pPr>
            <a:r>
              <a:rPr b="1" lang="es">
                <a:solidFill>
                  <a:srgbClr val="0000FF"/>
                </a:solidFill>
                <a:highlight>
                  <a:srgbClr val="F6F6F6"/>
                </a:highlight>
                <a:latin typeface="Oswald"/>
                <a:ea typeface="Oswald"/>
                <a:cs typeface="Oswald"/>
                <a:sym typeface="Oswald"/>
              </a:rPr>
              <a:t>mysql -p</a:t>
            </a:r>
            <a:r>
              <a:rPr lang="es">
                <a:solidFill>
                  <a:srgbClr val="0000FF"/>
                </a:solidFill>
                <a:highlight>
                  <a:srgbClr val="F6F6F6"/>
                </a:highlight>
                <a:latin typeface="Oswald"/>
                <a:ea typeface="Oswald"/>
                <a:cs typeface="Oswald"/>
                <a:sym typeface="Oswald"/>
              </a:rPr>
              <a:t>:</a:t>
            </a:r>
            <a:r>
              <a:rPr lang="es">
                <a:highlight>
                  <a:srgbClr val="F6F6F6"/>
                </a:highlight>
                <a:latin typeface="Oswald"/>
                <a:ea typeface="Oswald"/>
                <a:cs typeface="Oswald"/>
                <a:sym typeface="Oswald"/>
              </a:rPr>
              <a:t> es el comando para entrar a la consola de mysql con el usuario root(si has trabajado con mysql en consola es lo mismo).  Una vez que se ejecuta la línea nos pedirá la contraseña que definimos en MYSQL_ROOT_PASSWORD y estamos dentro del contenedor y podemos lanzar comandos a MYSQl.</a:t>
            </a:r>
            <a:endParaRPr>
              <a:highlight>
                <a:srgbClr val="F6F6F6"/>
              </a:highlight>
              <a:latin typeface="Oswald"/>
              <a:ea typeface="Oswald"/>
              <a:cs typeface="Oswald"/>
              <a:sym typeface="Oswald"/>
            </a:endParaRPr>
          </a:p>
          <a:p>
            <a:pPr indent="0" lvl="0" marL="0" rtl="0" algn="l">
              <a:spcBef>
                <a:spcPts val="2300"/>
              </a:spcBef>
              <a:spcAft>
                <a:spcPts val="0"/>
              </a:spcAft>
              <a:buNone/>
            </a:pPr>
            <a:r>
              <a:t/>
            </a:r>
            <a:endParaRPr>
              <a:highlight>
                <a:srgbClr val="FFFFFF"/>
              </a:highlight>
            </a:endParaRPr>
          </a:p>
        </p:txBody>
      </p:sp>
      <p:pic>
        <p:nvPicPr>
          <p:cNvPr id="93" name="Google Shape;93;p17"/>
          <p:cNvPicPr preferRelativeResize="0"/>
          <p:nvPr/>
        </p:nvPicPr>
        <p:blipFill>
          <a:blip r:embed="rId3">
            <a:alphaModFix/>
          </a:blip>
          <a:stretch>
            <a:fillRect/>
          </a:stretch>
        </p:blipFill>
        <p:spPr>
          <a:xfrm>
            <a:off x="363150" y="1534950"/>
            <a:ext cx="7308774" cy="720750"/>
          </a:xfrm>
          <a:prstGeom prst="rect">
            <a:avLst/>
          </a:prstGeom>
          <a:noFill/>
          <a:ln>
            <a:noFill/>
          </a:ln>
        </p:spPr>
      </p:pic>
      <p:sp>
        <p:nvSpPr>
          <p:cNvPr id="94" name="Google Shape;94;p17"/>
          <p:cNvSpPr/>
          <p:nvPr/>
        </p:nvSpPr>
        <p:spPr>
          <a:xfrm>
            <a:off x="363150" y="645550"/>
            <a:ext cx="223200" cy="216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185475" y="623700"/>
            <a:ext cx="8815651" cy="4309600"/>
          </a:xfrm>
          <a:prstGeom prst="rect">
            <a:avLst/>
          </a:prstGeom>
          <a:noFill/>
          <a:ln>
            <a:noFill/>
          </a:ln>
        </p:spPr>
      </p:pic>
      <p:sp>
        <p:nvSpPr>
          <p:cNvPr id="100" name="Google Shape;100;p18"/>
          <p:cNvSpPr txBox="1"/>
          <p:nvPr>
            <p:ph type="title"/>
          </p:nvPr>
        </p:nvSpPr>
        <p:spPr>
          <a:xfrm>
            <a:off x="52075" y="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FFFF"/>
                </a:solidFill>
                <a:latin typeface="Oswald"/>
                <a:ea typeface="Oswald"/>
                <a:cs typeface="Oswald"/>
                <a:sym typeface="Oswald"/>
              </a:rPr>
              <a:t>         En la parte inferior podemos ver un ejemplo de cómo creamos una base de datos.</a:t>
            </a:r>
            <a:endParaRPr sz="1800">
              <a:solidFill>
                <a:srgbClr val="FFFFFF"/>
              </a:solidFill>
              <a:latin typeface="Oswald"/>
              <a:ea typeface="Oswald"/>
              <a:cs typeface="Oswald"/>
              <a:sym typeface="Oswald"/>
            </a:endParaRPr>
          </a:p>
        </p:txBody>
      </p:sp>
      <p:sp>
        <p:nvSpPr>
          <p:cNvPr id="101" name="Google Shape;101;p18"/>
          <p:cNvSpPr/>
          <p:nvPr/>
        </p:nvSpPr>
        <p:spPr>
          <a:xfrm>
            <a:off x="288975" y="126250"/>
            <a:ext cx="223200" cy="216600"/>
          </a:xfrm>
          <a:prstGeom prst="rightArrow">
            <a:avLst>
              <a:gd fmla="val 50000" name="adj1"/>
              <a:gd fmla="val 5000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