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62" r:id="rId8"/>
    <p:sldId id="363" r:id="rId9"/>
    <p:sldId id="364" r:id="rId10"/>
    <p:sldId id="365" r:id="rId11"/>
    <p:sldId id="367" r:id="rId12"/>
    <p:sldId id="368" r:id="rId13"/>
    <p:sldId id="343"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5226" autoAdjust="0"/>
  </p:normalViewPr>
  <p:slideViewPr>
    <p:cSldViewPr snapToGrid="0">
      <p:cViewPr varScale="1">
        <p:scale>
          <a:sx n="105" d="100"/>
          <a:sy n="105" d="100"/>
        </p:scale>
        <p:origin x="120" y="21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06/02/2023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2251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10</a:t>
            </a:fld>
            <a:endParaRPr lang="fr-FR"/>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6 février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6 février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6 février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6 février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6 février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6 février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6 février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6 février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6 février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6 février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free-work.com/fr/tech-it/job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fr-FR" dirty="0"/>
              <a:t>Optimisation</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753967"/>
          </a:xfrm>
        </p:spPr>
        <p:txBody>
          <a:bodyPr rtlCol="0"/>
          <a:lstStyle/>
          <a:p>
            <a:pPr rtl="0"/>
            <a:r>
              <a:rPr lang="fr-FR" dirty="0"/>
              <a:t>Equipe </a:t>
            </a:r>
            <a:r>
              <a:rPr lang="fr-FR" dirty="0" err="1"/>
              <a:t>Devnodes</a:t>
            </a:r>
            <a:endParaRPr lang="fr-FR" dirty="0"/>
          </a:p>
          <a:p>
            <a:pPr rtl="0"/>
            <a:r>
              <a:rPr lang="fr-FR" dirty="0"/>
              <a:t>06/02/2023</a:t>
            </a:r>
          </a:p>
          <a:p>
            <a:pPr rtl="0"/>
            <a:endParaRPr lang="fr-FR"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fr-FR"/>
              <a:t>Merci</a:t>
            </a:r>
          </a:p>
        </p:txBody>
      </p:sp>
      <p:sp>
        <p:nvSpPr>
          <p:cNvPr id="9" name="Espace réservé du texte 8">
            <a:extLst>
              <a:ext uri="{FF2B5EF4-FFF2-40B4-BE49-F238E27FC236}">
                <a16:creationId xmlns:a16="http://schemas.microsoft.com/office/drawing/2014/main" id="{76767661-63CB-A645-82F2-3B860E338B67}"/>
              </a:ext>
            </a:extLst>
          </p:cNvPr>
          <p:cNvSpPr>
            <a:spLocks noGrp="1"/>
          </p:cNvSpPr>
          <p:nvPr>
            <p:ph type="body" sz="quarter" idx="11"/>
          </p:nvPr>
        </p:nvSpPr>
        <p:spPr/>
        <p:txBody>
          <a:bodyPr rtlCol="0"/>
          <a:lstStyle/>
          <a:p>
            <a:pPr rtl="0"/>
            <a:r>
              <a:rPr lang="fr-FR" b="1" dirty="0"/>
              <a:t>Equipe </a:t>
            </a:r>
            <a:r>
              <a:rPr lang="fr-FR" b="1" dirty="0" err="1"/>
              <a:t>Devnodes</a:t>
            </a:r>
            <a:endParaRPr lang="fr-FR" dirty="0"/>
          </a:p>
          <a:p>
            <a:pPr rtl="0"/>
            <a:r>
              <a:rPr lang="fr-FR" dirty="0"/>
              <a:t>06/02/2023</a:t>
            </a:r>
          </a:p>
        </p:txBody>
      </p:sp>
      <p:pic>
        <p:nvPicPr>
          <p:cNvPr id="2050" name="Picture 2" descr="Devenir développeur web : de quoi avez-vous besoin ?">
            <a:extLst>
              <a:ext uri="{FF2B5EF4-FFF2-40B4-BE49-F238E27FC236}">
                <a16:creationId xmlns:a16="http://schemas.microsoft.com/office/drawing/2014/main" id="{20892AC8-B9A5-5067-5911-3E67E9A2ACC1}"/>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17658" r="17658"/>
          <a:stretch>
            <a:fillRect/>
          </a:stretch>
        </p:blipFill>
        <p:spPr bwMode="auto">
          <a:xfrm>
            <a:off x="0" y="0"/>
            <a:ext cx="6096000" cy="732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fr-FR" dirty="0"/>
              <a:t>Ordre du jour</a:t>
            </a:r>
          </a:p>
        </p:txBody>
      </p:sp>
      <p:sp>
        <p:nvSpPr>
          <p:cNvPr id="4" name="Espace réservé du texte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69332"/>
          </a:xfrm>
        </p:spPr>
        <p:txBody>
          <a:bodyPr rtlCol="0"/>
          <a:lstStyle/>
          <a:p>
            <a:pPr rtl="0"/>
            <a:r>
              <a:rPr lang="fr-FR" dirty="0"/>
              <a:t>01. Introduction</a:t>
            </a:r>
          </a:p>
        </p:txBody>
      </p:sp>
      <p:sp>
        <p:nvSpPr>
          <p:cNvPr id="3" name="Espace réservé au texte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50517"/>
          </a:xfrm>
        </p:spPr>
        <p:txBody>
          <a:bodyPr rtlCol="0"/>
          <a:lstStyle/>
          <a:p>
            <a:pPr rtl="0"/>
            <a:r>
              <a:rPr lang="fr-FR" dirty="0"/>
              <a:t>Qu’est ce que l’optimisation Web ?</a:t>
            </a:r>
          </a:p>
        </p:txBody>
      </p:sp>
      <p:sp>
        <p:nvSpPr>
          <p:cNvPr id="6" name="Espace réservé du texte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608496"/>
          </a:xfrm>
        </p:spPr>
        <p:txBody>
          <a:bodyPr rtlCol="0"/>
          <a:lstStyle/>
          <a:p>
            <a:pPr rtl="0"/>
            <a:r>
              <a:rPr lang="fr-FR" dirty="0"/>
              <a:t>02. Front End</a:t>
            </a:r>
          </a:p>
        </p:txBody>
      </p:sp>
      <p:sp>
        <p:nvSpPr>
          <p:cNvPr id="5" name="Espace réservé du texte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50517"/>
          </a:xfrm>
        </p:spPr>
        <p:txBody>
          <a:bodyPr rtlCol="0"/>
          <a:lstStyle/>
          <a:p>
            <a:pPr rtl="0"/>
            <a:r>
              <a:rPr lang="fr-FR" dirty="0"/>
              <a:t>A. Quels sont les points à vérifier côté Front End ?</a:t>
            </a:r>
            <a:br>
              <a:rPr lang="fr-FR" dirty="0"/>
            </a:br>
            <a:r>
              <a:rPr lang="fr-FR" dirty="0"/>
              <a:t>B. Comment améliorer les perfs d’une app ?</a:t>
            </a:r>
          </a:p>
        </p:txBody>
      </p:sp>
      <p:sp>
        <p:nvSpPr>
          <p:cNvPr id="8" name="Espace réservé du texte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fr-FR" dirty="0"/>
              <a:t>03. Back End</a:t>
            </a:r>
          </a:p>
        </p:txBody>
      </p:sp>
      <p:sp>
        <p:nvSpPr>
          <p:cNvPr id="7" name="Espace réservé du texte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0517"/>
          </a:xfrm>
        </p:spPr>
        <p:txBody>
          <a:bodyPr rtlCol="0"/>
          <a:lstStyle/>
          <a:p>
            <a:pPr rtl="0"/>
            <a:r>
              <a:rPr lang="fr-FR" dirty="0"/>
              <a:t>A. Quels sont les points à vérifier coté Back End ?</a:t>
            </a:r>
            <a:br>
              <a:rPr lang="fr-FR" dirty="0"/>
            </a:br>
            <a:r>
              <a:rPr lang="fr-FR" dirty="0"/>
              <a:t>B. Comment améliorer les perfs d’une app?</a:t>
            </a:r>
          </a:p>
        </p:txBody>
      </p:sp>
      <p:sp>
        <p:nvSpPr>
          <p:cNvPr id="10" name="Espace réservé du texte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69332"/>
          </a:xfrm>
        </p:spPr>
        <p:txBody>
          <a:bodyPr rtlCol="0"/>
          <a:lstStyle/>
          <a:p>
            <a:pPr rtl="0"/>
            <a:r>
              <a:rPr lang="fr-FR" dirty="0"/>
              <a:t>04. Symfony</a:t>
            </a:r>
          </a:p>
        </p:txBody>
      </p:sp>
      <p:sp>
        <p:nvSpPr>
          <p:cNvPr id="9" name="Espace réservé du texte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50517"/>
          </a:xfrm>
        </p:spPr>
        <p:txBody>
          <a:bodyPr rtlCol="0"/>
          <a:lstStyle/>
          <a:p>
            <a:r>
              <a:rPr lang="fr-FR" dirty="0"/>
              <a:t>A. Quels outils utiliser pour auditer une app Symfony ?</a:t>
            </a:r>
            <a:br>
              <a:rPr lang="fr-FR" dirty="0"/>
            </a:br>
            <a:r>
              <a:rPr lang="fr-FR" dirty="0"/>
              <a:t>B. Comment améliorer les perfs d’une app </a:t>
            </a:r>
            <a:r>
              <a:rPr lang="fr-FR" dirty="0" err="1"/>
              <a:t>Symfonny</a:t>
            </a:r>
            <a:r>
              <a:rPr lang="fr-FR" dirty="0"/>
              <a:t> ?</a:t>
            </a:r>
          </a:p>
        </p:txBody>
      </p:sp>
      <p:sp>
        <p:nvSpPr>
          <p:cNvPr id="12" name="Espace réservé du texte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69332"/>
          </a:xfrm>
        </p:spPr>
        <p:txBody>
          <a:bodyPr rtlCol="0"/>
          <a:lstStyle/>
          <a:p>
            <a:pPr rtl="0"/>
            <a:r>
              <a:rPr lang="fr-FR" dirty="0"/>
              <a:t>05. Outils &amp; Cas</a:t>
            </a:r>
          </a:p>
        </p:txBody>
      </p:sp>
      <p:sp>
        <p:nvSpPr>
          <p:cNvPr id="11" name="Espace réservé du texte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50517"/>
          </a:xfrm>
        </p:spPr>
        <p:txBody>
          <a:bodyPr rtlCol="0"/>
          <a:lstStyle/>
          <a:p>
            <a:pPr marL="342900" indent="-342900">
              <a:buAutoNum type="alphaUcPeriod"/>
            </a:pPr>
            <a:r>
              <a:rPr lang="fr-FR" dirty="0"/>
              <a:t>Quels sont les outils à utiliser pour auditer les perfs d’une app ?</a:t>
            </a:r>
          </a:p>
          <a:p>
            <a:pPr marL="342900" indent="-342900">
              <a:buAutoNum type="alphaUcPeriod"/>
            </a:pPr>
            <a:r>
              <a:rPr lang="fr-FR" dirty="0"/>
              <a:t>Exemple</a:t>
            </a:r>
          </a:p>
          <a:p>
            <a:pPr rtl="0"/>
            <a:endParaRPr lang="fr-FR" dirty="0"/>
          </a:p>
        </p:txBody>
      </p:sp>
      <p:sp>
        <p:nvSpPr>
          <p:cNvPr id="15" name="Espace réservé du numéro de diapositive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a:t>2</a:t>
            </a:fld>
            <a:endParaRPr lang="fr-FR"/>
          </a:p>
        </p:txBody>
      </p:sp>
      <p:sp>
        <p:nvSpPr>
          <p:cNvPr id="14" name="Espace réservé du pied de page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rtlCol="0"/>
          <a:lstStyle/>
          <a:p>
            <a:pPr rtl="0"/>
            <a:r>
              <a:rPr lang="fr-FR"/>
              <a:t>Rapport annuel</a:t>
            </a:r>
          </a:p>
        </p:txBody>
      </p:sp>
      <p:sp>
        <p:nvSpPr>
          <p:cNvPr id="13" name="Espace réservé de la date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rtlCol="0"/>
          <a:lstStyle/>
          <a:p>
            <a:pPr rtl="0"/>
            <a:fld id="{B5B79743-610D-4BA8-96AB-359F8CBCCAD5}" type="datetime4">
              <a:rPr lang="fr-FR" smtClean="0"/>
              <a:t>6 février 2023</a:t>
            </a:fld>
            <a:endParaRPr lang="fr-F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fr-FR"/>
              <a:t>Introduction</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4572001" cy="3105597"/>
          </a:xfrm>
        </p:spPr>
        <p:txBody>
          <a:bodyPr rtlCol="0"/>
          <a:lstStyle/>
          <a:p>
            <a:pPr algn="just" rtl="0"/>
            <a:r>
              <a:rPr lang="fr-FR" dirty="0"/>
              <a:t>L'optimisation web est l'ensemble des techniques et des pratiques visant à améliorer la performance, la rapidité, la qualité et la convivialité d'un site web pour les utilisateurs, les moteurs de recherche et les dispositifs d'affichage. Cela peut inclure des améliorations dans la conception, le développement, le contenu, la gestion des médias et la gestion des performances. L'objectif de l'optimisation web est de fournir une expérience utilisateur optimale et de garantir que le site réponde aux critères des moteurs de recherche pour un classement élevé dans les résultats de recherche.</a:t>
            </a:r>
          </a:p>
        </p:txBody>
      </p:sp>
      <p:sp>
        <p:nvSpPr>
          <p:cNvPr id="7" name="Espace réservé du numéro de diapositive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a:t>3</a:t>
            </a:fld>
            <a:endParaRPr lang="fr-FR"/>
          </a:p>
        </p:txBody>
      </p:sp>
      <p:sp>
        <p:nvSpPr>
          <p:cNvPr id="6" name="Espace réservé du pied de page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Equipe </a:t>
            </a:r>
            <a:r>
              <a:rPr lang="fr-FR" dirty="0" err="1"/>
              <a:t>Devnodes</a:t>
            </a:r>
            <a:endParaRPr lang="fr-FR" dirty="0"/>
          </a:p>
        </p:txBody>
      </p:sp>
      <p:sp>
        <p:nvSpPr>
          <p:cNvPr id="5" name="Espace réservé de la date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t>6 février 2023</a:t>
            </a:fld>
            <a:endParaRPr lang="fr-FR"/>
          </a:p>
        </p:txBody>
      </p:sp>
      <p:sp>
        <p:nvSpPr>
          <p:cNvPr id="8" name="Espace réservé pour une image  7">
            <a:extLst>
              <a:ext uri="{FF2B5EF4-FFF2-40B4-BE49-F238E27FC236}">
                <a16:creationId xmlns:a16="http://schemas.microsoft.com/office/drawing/2014/main" id="{5085F71A-F1C0-46B2-3D7E-167D308EFA31}"/>
              </a:ext>
            </a:extLst>
          </p:cNvPr>
          <p:cNvSpPr>
            <a:spLocks noGrp="1"/>
          </p:cNvSpPr>
          <p:nvPr>
            <p:ph type="pic" sz="quarter" idx="13"/>
          </p:nvPr>
        </p:nvSpPr>
        <p:spPr/>
      </p:sp>
      <p:pic>
        <p:nvPicPr>
          <p:cNvPr id="1026" name="Picture 2" descr="code php Téléchargement gratuit de photos | FreeImages">
            <a:extLst>
              <a:ext uri="{FF2B5EF4-FFF2-40B4-BE49-F238E27FC236}">
                <a16:creationId xmlns:a16="http://schemas.microsoft.com/office/drawing/2014/main" id="{9E475B5F-94A7-E859-B783-D17E9E72D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81854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07EADE5-082B-9ACF-C622-138D5E10F888}"/>
              </a:ext>
            </a:extLst>
          </p:cNvPr>
          <p:cNvSpPr>
            <a:spLocks noGrp="1"/>
          </p:cNvSpPr>
          <p:nvPr>
            <p:ph type="title"/>
          </p:nvPr>
        </p:nvSpPr>
        <p:spPr/>
        <p:txBody>
          <a:bodyPr/>
          <a:lstStyle/>
          <a:p>
            <a:r>
              <a:rPr lang="fr-FR" dirty="0"/>
              <a:t>Front End</a:t>
            </a:r>
          </a:p>
        </p:txBody>
      </p:sp>
      <p:sp>
        <p:nvSpPr>
          <p:cNvPr id="4" name="Espace réservé du texte 3">
            <a:extLst>
              <a:ext uri="{FF2B5EF4-FFF2-40B4-BE49-F238E27FC236}">
                <a16:creationId xmlns:a16="http://schemas.microsoft.com/office/drawing/2014/main" id="{45EEDF09-39AA-40CD-3E09-8C24B3BA465F}"/>
              </a:ext>
            </a:extLst>
          </p:cNvPr>
          <p:cNvSpPr>
            <a:spLocks noGrp="1"/>
          </p:cNvSpPr>
          <p:nvPr>
            <p:ph type="body" sz="quarter" idx="11"/>
          </p:nvPr>
        </p:nvSpPr>
        <p:spPr>
          <a:xfrm>
            <a:off x="952499" y="2289363"/>
            <a:ext cx="4572001" cy="247651"/>
          </a:xfrm>
        </p:spPr>
        <p:txBody>
          <a:bodyPr/>
          <a:lstStyle/>
          <a:p>
            <a:r>
              <a:rPr lang="fr-FR" dirty="0"/>
              <a:t>Quels sont les points à vérifier côté Front End ? </a:t>
            </a:r>
          </a:p>
        </p:txBody>
      </p:sp>
      <p:sp>
        <p:nvSpPr>
          <p:cNvPr id="5" name="Espace réservé de la date 4">
            <a:extLst>
              <a:ext uri="{FF2B5EF4-FFF2-40B4-BE49-F238E27FC236}">
                <a16:creationId xmlns:a16="http://schemas.microsoft.com/office/drawing/2014/main" id="{8C1F79BB-80AB-7733-30F9-528606607EEA}"/>
              </a:ext>
            </a:extLst>
          </p:cNvPr>
          <p:cNvSpPr>
            <a:spLocks noGrp="1"/>
          </p:cNvSpPr>
          <p:nvPr>
            <p:ph type="dt" sz="half" idx="14"/>
          </p:nvPr>
        </p:nvSpPr>
        <p:spPr/>
        <p:txBody>
          <a:bodyPr/>
          <a:lstStyle/>
          <a:p>
            <a:pPr rtl="0"/>
            <a:fld id="{131C2904-DF94-4D90-AA4D-36FC60DC9FFF}" type="datetime4">
              <a:rPr lang="fr-FR" noProof="0" smtClean="0">
                <a:latin typeface="+mn-lt"/>
              </a:rPr>
              <a:t>6 février 2023</a:t>
            </a:fld>
            <a:endParaRPr lang="fr-FR" noProof="0" dirty="0">
              <a:latin typeface="+mn-lt"/>
            </a:endParaRPr>
          </a:p>
        </p:txBody>
      </p:sp>
      <p:sp>
        <p:nvSpPr>
          <p:cNvPr id="6" name="Espace réservé du pied de page 5">
            <a:extLst>
              <a:ext uri="{FF2B5EF4-FFF2-40B4-BE49-F238E27FC236}">
                <a16:creationId xmlns:a16="http://schemas.microsoft.com/office/drawing/2014/main" id="{B9180D05-EF55-69FB-5F50-C14B073D731A}"/>
              </a:ext>
            </a:extLst>
          </p:cNvPr>
          <p:cNvSpPr>
            <a:spLocks noGrp="1"/>
          </p:cNvSpPr>
          <p:nvPr>
            <p:ph type="ftr" sz="quarter" idx="15"/>
          </p:nvPr>
        </p:nvSpPr>
        <p:spPr/>
        <p:txBody>
          <a:bodyPr/>
          <a:lstStyle/>
          <a:p>
            <a:pPr rtl="0"/>
            <a:r>
              <a:rPr lang="fr-FR" noProof="0" dirty="0"/>
              <a:t>Equipe </a:t>
            </a:r>
            <a:r>
              <a:rPr lang="fr-FR" noProof="0" dirty="0" err="1"/>
              <a:t>Devnodes</a:t>
            </a:r>
            <a:endParaRPr lang="fr-FR" b="0" noProof="0" dirty="0"/>
          </a:p>
        </p:txBody>
      </p:sp>
      <p:sp>
        <p:nvSpPr>
          <p:cNvPr id="7" name="Espace réservé du numéro de diapositive 6">
            <a:extLst>
              <a:ext uri="{FF2B5EF4-FFF2-40B4-BE49-F238E27FC236}">
                <a16:creationId xmlns:a16="http://schemas.microsoft.com/office/drawing/2014/main" id="{B37BD43D-B025-E74D-A649-86BC9DE9175D}"/>
              </a:ext>
            </a:extLst>
          </p:cNvPr>
          <p:cNvSpPr>
            <a:spLocks noGrp="1"/>
          </p:cNvSpPr>
          <p:nvPr>
            <p:ph type="sldNum" sz="quarter" idx="16"/>
          </p:nvPr>
        </p:nvSpPr>
        <p:spPr/>
        <p:txBody>
          <a:bodyPr/>
          <a:lstStyle/>
          <a:p>
            <a:pPr rtl="0"/>
            <a:fld id="{294A09A9-5501-47C1-A89A-A340965A2BE2}" type="slidenum">
              <a:rPr lang="fr-FR" noProof="0" smtClean="0"/>
              <a:pPr rtl="0"/>
              <a:t>4</a:t>
            </a:fld>
            <a:endParaRPr lang="fr-FR" noProof="0" dirty="0"/>
          </a:p>
        </p:txBody>
      </p:sp>
      <p:sp>
        <p:nvSpPr>
          <p:cNvPr id="8" name="ZoneTexte 7">
            <a:extLst>
              <a:ext uri="{FF2B5EF4-FFF2-40B4-BE49-F238E27FC236}">
                <a16:creationId xmlns:a16="http://schemas.microsoft.com/office/drawing/2014/main" id="{1D873F91-E2E3-9516-AC79-958B67E4F66B}"/>
              </a:ext>
            </a:extLst>
          </p:cNvPr>
          <p:cNvSpPr txBox="1"/>
          <p:nvPr/>
        </p:nvSpPr>
        <p:spPr>
          <a:xfrm>
            <a:off x="7253478" y="999828"/>
            <a:ext cx="2799997" cy="369332"/>
          </a:xfrm>
          <a:prstGeom prst="rect">
            <a:avLst/>
          </a:prstGeom>
          <a:noFill/>
        </p:spPr>
        <p:txBody>
          <a:bodyPr wrap="none" rtlCol="0">
            <a:spAutoFit/>
          </a:bodyPr>
          <a:lstStyle/>
          <a:p>
            <a:r>
              <a:rPr lang="fr-FR" dirty="0">
                <a:solidFill>
                  <a:schemeClr val="bg1"/>
                </a:solidFill>
              </a:rPr>
              <a:t>- La vitesse de chargement</a:t>
            </a:r>
          </a:p>
        </p:txBody>
      </p:sp>
      <p:sp>
        <p:nvSpPr>
          <p:cNvPr id="9" name="ZoneTexte 8">
            <a:extLst>
              <a:ext uri="{FF2B5EF4-FFF2-40B4-BE49-F238E27FC236}">
                <a16:creationId xmlns:a16="http://schemas.microsoft.com/office/drawing/2014/main" id="{151DF367-E991-AF92-B58F-0227DF5517BF}"/>
              </a:ext>
            </a:extLst>
          </p:cNvPr>
          <p:cNvSpPr txBox="1"/>
          <p:nvPr/>
        </p:nvSpPr>
        <p:spPr>
          <a:xfrm>
            <a:off x="7253478" y="1461948"/>
            <a:ext cx="1644746" cy="369332"/>
          </a:xfrm>
          <a:prstGeom prst="rect">
            <a:avLst/>
          </a:prstGeom>
          <a:noFill/>
        </p:spPr>
        <p:txBody>
          <a:bodyPr wrap="none" rtlCol="0">
            <a:spAutoFit/>
          </a:bodyPr>
          <a:lstStyle/>
          <a:p>
            <a:r>
              <a:rPr lang="fr-FR" dirty="0">
                <a:solidFill>
                  <a:schemeClr val="bg1"/>
                </a:solidFill>
              </a:rPr>
              <a:t>- Le responsive</a:t>
            </a:r>
          </a:p>
        </p:txBody>
      </p:sp>
      <p:sp>
        <p:nvSpPr>
          <p:cNvPr id="10" name="ZoneTexte 9">
            <a:extLst>
              <a:ext uri="{FF2B5EF4-FFF2-40B4-BE49-F238E27FC236}">
                <a16:creationId xmlns:a16="http://schemas.microsoft.com/office/drawing/2014/main" id="{FB582ACA-43A6-6ABB-515C-2DDDAB20F066}"/>
              </a:ext>
            </a:extLst>
          </p:cNvPr>
          <p:cNvSpPr txBox="1"/>
          <p:nvPr/>
        </p:nvSpPr>
        <p:spPr>
          <a:xfrm>
            <a:off x="7253478" y="1924068"/>
            <a:ext cx="1785553" cy="369332"/>
          </a:xfrm>
          <a:prstGeom prst="rect">
            <a:avLst/>
          </a:prstGeom>
          <a:noFill/>
        </p:spPr>
        <p:txBody>
          <a:bodyPr wrap="none" rtlCol="0">
            <a:spAutoFit/>
          </a:bodyPr>
          <a:lstStyle/>
          <a:p>
            <a:r>
              <a:rPr lang="fr-FR" dirty="0">
                <a:solidFill>
                  <a:schemeClr val="bg1"/>
                </a:solidFill>
              </a:rPr>
              <a:t>- Un code propre</a:t>
            </a:r>
          </a:p>
        </p:txBody>
      </p:sp>
      <p:sp>
        <p:nvSpPr>
          <p:cNvPr id="11" name="ZoneTexte 10">
            <a:extLst>
              <a:ext uri="{FF2B5EF4-FFF2-40B4-BE49-F238E27FC236}">
                <a16:creationId xmlns:a16="http://schemas.microsoft.com/office/drawing/2014/main" id="{65FFD6B7-5BFE-B476-2584-00C288B166A7}"/>
              </a:ext>
            </a:extLst>
          </p:cNvPr>
          <p:cNvSpPr txBox="1"/>
          <p:nvPr/>
        </p:nvSpPr>
        <p:spPr>
          <a:xfrm>
            <a:off x="7253478" y="2352348"/>
            <a:ext cx="2435923" cy="369332"/>
          </a:xfrm>
          <a:prstGeom prst="rect">
            <a:avLst/>
          </a:prstGeom>
          <a:noFill/>
        </p:spPr>
        <p:txBody>
          <a:bodyPr wrap="none" rtlCol="0">
            <a:spAutoFit/>
          </a:bodyPr>
          <a:lstStyle/>
          <a:p>
            <a:r>
              <a:rPr lang="fr-FR" dirty="0">
                <a:solidFill>
                  <a:schemeClr val="bg1"/>
                </a:solidFill>
              </a:rPr>
              <a:t>- Un contenu de qualité</a:t>
            </a:r>
          </a:p>
        </p:txBody>
      </p:sp>
      <p:sp>
        <p:nvSpPr>
          <p:cNvPr id="12" name="ZoneTexte 11">
            <a:extLst>
              <a:ext uri="{FF2B5EF4-FFF2-40B4-BE49-F238E27FC236}">
                <a16:creationId xmlns:a16="http://schemas.microsoft.com/office/drawing/2014/main" id="{F3F18B0F-1992-6963-5201-32112E856D73}"/>
              </a:ext>
            </a:extLst>
          </p:cNvPr>
          <p:cNvSpPr txBox="1"/>
          <p:nvPr/>
        </p:nvSpPr>
        <p:spPr>
          <a:xfrm>
            <a:off x="7258237" y="2848308"/>
            <a:ext cx="2324162" cy="369332"/>
          </a:xfrm>
          <a:prstGeom prst="rect">
            <a:avLst/>
          </a:prstGeom>
          <a:noFill/>
        </p:spPr>
        <p:txBody>
          <a:bodyPr wrap="none" rtlCol="0">
            <a:spAutoFit/>
          </a:bodyPr>
          <a:lstStyle/>
          <a:p>
            <a:r>
              <a:rPr lang="fr-FR" dirty="0">
                <a:solidFill>
                  <a:schemeClr val="bg1"/>
                </a:solidFill>
              </a:rPr>
              <a:t>- Une navigation facile</a:t>
            </a:r>
          </a:p>
        </p:txBody>
      </p:sp>
      <p:pic>
        <p:nvPicPr>
          <p:cNvPr id="14" name="Image 13">
            <a:extLst>
              <a:ext uri="{FF2B5EF4-FFF2-40B4-BE49-F238E27FC236}">
                <a16:creationId xmlns:a16="http://schemas.microsoft.com/office/drawing/2014/main" id="{FC1B5B7F-5A77-9C87-84C7-B41773389950}"/>
              </a:ext>
            </a:extLst>
          </p:cNvPr>
          <p:cNvPicPr>
            <a:picLocks noChangeAspect="1"/>
          </p:cNvPicPr>
          <p:nvPr/>
        </p:nvPicPr>
        <p:blipFill>
          <a:blip r:embed="rId2"/>
          <a:stretch>
            <a:fillRect/>
          </a:stretch>
        </p:blipFill>
        <p:spPr>
          <a:xfrm>
            <a:off x="2930908" y="2969989"/>
            <a:ext cx="2748783" cy="1527733"/>
          </a:xfrm>
          <a:prstGeom prst="rect">
            <a:avLst/>
          </a:prstGeom>
        </p:spPr>
      </p:pic>
      <p:pic>
        <p:nvPicPr>
          <p:cNvPr id="16" name="Image 15">
            <a:extLst>
              <a:ext uri="{FF2B5EF4-FFF2-40B4-BE49-F238E27FC236}">
                <a16:creationId xmlns:a16="http://schemas.microsoft.com/office/drawing/2014/main" id="{09D8FEBF-4940-3BC2-B0DB-11D821E0A426}"/>
              </a:ext>
            </a:extLst>
          </p:cNvPr>
          <p:cNvPicPr>
            <a:picLocks noChangeAspect="1"/>
          </p:cNvPicPr>
          <p:nvPr/>
        </p:nvPicPr>
        <p:blipFill>
          <a:blip r:embed="rId3"/>
          <a:stretch>
            <a:fillRect/>
          </a:stretch>
        </p:blipFill>
        <p:spPr>
          <a:xfrm>
            <a:off x="2537778" y="3159031"/>
            <a:ext cx="3389566" cy="1716092"/>
          </a:xfrm>
          <a:prstGeom prst="rect">
            <a:avLst/>
          </a:prstGeom>
        </p:spPr>
      </p:pic>
      <p:pic>
        <p:nvPicPr>
          <p:cNvPr id="3076" name="Picture 4" descr="Code propre - Icônes ordinateur gratuites">
            <a:extLst>
              <a:ext uri="{FF2B5EF4-FFF2-40B4-BE49-F238E27FC236}">
                <a16:creationId xmlns:a16="http://schemas.microsoft.com/office/drawing/2014/main" id="{A4F2E93A-C4D3-A9F2-B239-202DF56A5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154" y="4674219"/>
            <a:ext cx="1985164" cy="1985164"/>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 17">
            <a:extLst>
              <a:ext uri="{FF2B5EF4-FFF2-40B4-BE49-F238E27FC236}">
                <a16:creationId xmlns:a16="http://schemas.microsoft.com/office/drawing/2014/main" id="{A432A9F9-019D-3863-66EB-1D3AE92B95E6}"/>
              </a:ext>
            </a:extLst>
          </p:cNvPr>
          <p:cNvPicPr>
            <a:picLocks noChangeAspect="1"/>
          </p:cNvPicPr>
          <p:nvPr/>
        </p:nvPicPr>
        <p:blipFill>
          <a:blip r:embed="rId5"/>
          <a:stretch>
            <a:fillRect/>
          </a:stretch>
        </p:blipFill>
        <p:spPr>
          <a:xfrm>
            <a:off x="6607806" y="3517906"/>
            <a:ext cx="1644746" cy="1102799"/>
          </a:xfrm>
          <a:prstGeom prst="rect">
            <a:avLst/>
          </a:prstGeom>
        </p:spPr>
      </p:pic>
      <p:pic>
        <p:nvPicPr>
          <p:cNvPr id="20" name="Image 19">
            <a:extLst>
              <a:ext uri="{FF2B5EF4-FFF2-40B4-BE49-F238E27FC236}">
                <a16:creationId xmlns:a16="http://schemas.microsoft.com/office/drawing/2014/main" id="{D9DAEDFA-F4C2-D8D1-4573-72E5B690E87A}"/>
              </a:ext>
            </a:extLst>
          </p:cNvPr>
          <p:cNvPicPr>
            <a:picLocks noChangeAspect="1"/>
          </p:cNvPicPr>
          <p:nvPr/>
        </p:nvPicPr>
        <p:blipFill>
          <a:blip r:embed="rId6"/>
          <a:stretch>
            <a:fillRect/>
          </a:stretch>
        </p:blipFill>
        <p:spPr>
          <a:xfrm>
            <a:off x="2149311" y="2988633"/>
            <a:ext cx="4031938" cy="2161343"/>
          </a:xfrm>
          <a:prstGeom prst="rect">
            <a:avLst/>
          </a:prstGeom>
        </p:spPr>
      </p:pic>
    </p:spTree>
    <p:extLst>
      <p:ext uri="{BB962C8B-B14F-4D97-AF65-F5344CB8AC3E}">
        <p14:creationId xmlns:p14="http://schemas.microsoft.com/office/powerpoint/2010/main" val="36666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 presetClass="entr" presetSubtype="4" fill="hold" nodeType="withEffect">
                                  <p:stCondLst>
                                    <p:cond delay="0"/>
                                  </p:stCondLst>
                                  <p:childTnLst>
                                    <p:set>
                                      <p:cBhvr>
                                        <p:cTn id="27" dur="1" fill="hold">
                                          <p:stCondLst>
                                            <p:cond delay="0"/>
                                          </p:stCondLst>
                                        </p:cTn>
                                        <p:tgtEl>
                                          <p:spTgt spid="3076"/>
                                        </p:tgtEl>
                                        <p:attrNameLst>
                                          <p:attrName>style.visibility</p:attrName>
                                        </p:attrNameLst>
                                      </p:cBhvr>
                                      <p:to>
                                        <p:strVal val="visible"/>
                                      </p:to>
                                    </p:set>
                                    <p:anim calcmode="lin" valueType="num">
                                      <p:cBhvr additive="base">
                                        <p:cTn id="28" dur="500" fill="hold"/>
                                        <p:tgtEl>
                                          <p:spTgt spid="3076"/>
                                        </p:tgtEl>
                                        <p:attrNameLst>
                                          <p:attrName>ppt_x</p:attrName>
                                        </p:attrNameLst>
                                      </p:cBhvr>
                                      <p:tavLst>
                                        <p:tav tm="0">
                                          <p:val>
                                            <p:strVal val="#ppt_x"/>
                                          </p:val>
                                        </p:tav>
                                        <p:tav tm="100000">
                                          <p:val>
                                            <p:strVal val="#ppt_x"/>
                                          </p:val>
                                        </p:tav>
                                      </p:tavLst>
                                    </p:anim>
                                    <p:anim calcmode="lin" valueType="num">
                                      <p:cBhvr additive="base">
                                        <p:cTn id="29"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par>
                                <p:cTn id="42" presetID="2" presetClass="entr" presetSubtype="4"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E6C9C2-1F72-5B57-215A-FD274426A68B}"/>
              </a:ext>
            </a:extLst>
          </p:cNvPr>
          <p:cNvSpPr>
            <a:spLocks noGrp="1"/>
          </p:cNvSpPr>
          <p:nvPr>
            <p:ph type="title"/>
          </p:nvPr>
        </p:nvSpPr>
        <p:spPr/>
        <p:txBody>
          <a:bodyPr/>
          <a:lstStyle/>
          <a:p>
            <a:r>
              <a:rPr lang="fr-FR" dirty="0"/>
              <a:t>Front End</a:t>
            </a:r>
          </a:p>
        </p:txBody>
      </p:sp>
      <p:sp>
        <p:nvSpPr>
          <p:cNvPr id="4" name="Espace réservé du texte 3">
            <a:extLst>
              <a:ext uri="{FF2B5EF4-FFF2-40B4-BE49-F238E27FC236}">
                <a16:creationId xmlns:a16="http://schemas.microsoft.com/office/drawing/2014/main" id="{BAEC0ED2-2322-AB92-EE25-CE3182D6B8B0}"/>
              </a:ext>
            </a:extLst>
          </p:cNvPr>
          <p:cNvSpPr>
            <a:spLocks noGrp="1"/>
          </p:cNvSpPr>
          <p:nvPr>
            <p:ph type="body" sz="quarter" idx="11"/>
          </p:nvPr>
        </p:nvSpPr>
        <p:spPr>
          <a:xfrm>
            <a:off x="952499" y="2289363"/>
            <a:ext cx="4572001" cy="545277"/>
          </a:xfrm>
        </p:spPr>
        <p:txBody>
          <a:bodyPr/>
          <a:lstStyle/>
          <a:p>
            <a:r>
              <a:rPr lang="fr-FR" dirty="0"/>
              <a:t>Comment améliorer les performances d’une application web côté front end ?</a:t>
            </a:r>
          </a:p>
        </p:txBody>
      </p:sp>
      <p:sp>
        <p:nvSpPr>
          <p:cNvPr id="5" name="Espace réservé de la date 4">
            <a:extLst>
              <a:ext uri="{FF2B5EF4-FFF2-40B4-BE49-F238E27FC236}">
                <a16:creationId xmlns:a16="http://schemas.microsoft.com/office/drawing/2014/main" id="{9AF27029-E0CC-BD69-71F8-249CFBE719FF}"/>
              </a:ext>
            </a:extLst>
          </p:cNvPr>
          <p:cNvSpPr>
            <a:spLocks noGrp="1"/>
          </p:cNvSpPr>
          <p:nvPr>
            <p:ph type="dt" sz="half" idx="14"/>
          </p:nvPr>
        </p:nvSpPr>
        <p:spPr/>
        <p:txBody>
          <a:bodyPr/>
          <a:lstStyle/>
          <a:p>
            <a:pPr rtl="0"/>
            <a:fld id="{131C2904-DF94-4D90-AA4D-36FC60DC9FFF}" type="datetime4">
              <a:rPr lang="fr-FR" noProof="0" smtClean="0">
                <a:latin typeface="+mn-lt"/>
              </a:rPr>
              <a:t>6 février 2023</a:t>
            </a:fld>
            <a:endParaRPr lang="fr-FR" noProof="0" dirty="0">
              <a:latin typeface="+mn-lt"/>
            </a:endParaRPr>
          </a:p>
        </p:txBody>
      </p:sp>
      <p:sp>
        <p:nvSpPr>
          <p:cNvPr id="6" name="Espace réservé du pied de page 5">
            <a:extLst>
              <a:ext uri="{FF2B5EF4-FFF2-40B4-BE49-F238E27FC236}">
                <a16:creationId xmlns:a16="http://schemas.microsoft.com/office/drawing/2014/main" id="{3F6A377C-B8F1-0E02-E3D1-3071E86C2320}"/>
              </a:ext>
            </a:extLst>
          </p:cNvPr>
          <p:cNvSpPr>
            <a:spLocks noGrp="1"/>
          </p:cNvSpPr>
          <p:nvPr>
            <p:ph type="ftr" sz="quarter" idx="15"/>
          </p:nvPr>
        </p:nvSpPr>
        <p:spPr/>
        <p:txBody>
          <a:bodyPr/>
          <a:lstStyle/>
          <a:p>
            <a:r>
              <a:rPr lang="fr-FR" dirty="0"/>
              <a:t>Equipe </a:t>
            </a:r>
            <a:r>
              <a:rPr lang="fr-FR" dirty="0" err="1"/>
              <a:t>Devnodes</a:t>
            </a:r>
            <a:endParaRPr lang="fr-FR" dirty="0"/>
          </a:p>
        </p:txBody>
      </p:sp>
      <p:sp>
        <p:nvSpPr>
          <p:cNvPr id="7" name="Espace réservé du numéro de diapositive 6">
            <a:extLst>
              <a:ext uri="{FF2B5EF4-FFF2-40B4-BE49-F238E27FC236}">
                <a16:creationId xmlns:a16="http://schemas.microsoft.com/office/drawing/2014/main" id="{5F753E52-E51C-D988-932F-81AD038D89E7}"/>
              </a:ext>
            </a:extLst>
          </p:cNvPr>
          <p:cNvSpPr>
            <a:spLocks noGrp="1"/>
          </p:cNvSpPr>
          <p:nvPr>
            <p:ph type="sldNum" sz="quarter" idx="16"/>
          </p:nvPr>
        </p:nvSpPr>
        <p:spPr/>
        <p:txBody>
          <a:bodyPr/>
          <a:lstStyle/>
          <a:p>
            <a:pPr rtl="0"/>
            <a:fld id="{294A09A9-5501-47C1-A89A-A340965A2BE2}" type="slidenum">
              <a:rPr lang="fr-FR" noProof="0" smtClean="0"/>
              <a:pPr rtl="0"/>
              <a:t>5</a:t>
            </a:fld>
            <a:endParaRPr lang="fr-FR" noProof="0" dirty="0"/>
          </a:p>
        </p:txBody>
      </p:sp>
      <p:sp>
        <p:nvSpPr>
          <p:cNvPr id="9" name="ZoneTexte 8">
            <a:extLst>
              <a:ext uri="{FF2B5EF4-FFF2-40B4-BE49-F238E27FC236}">
                <a16:creationId xmlns:a16="http://schemas.microsoft.com/office/drawing/2014/main" id="{DCB21161-A7FD-3269-D302-F9A8FDD17F91}"/>
              </a:ext>
            </a:extLst>
          </p:cNvPr>
          <p:cNvSpPr txBox="1"/>
          <p:nvPr/>
        </p:nvSpPr>
        <p:spPr>
          <a:xfrm>
            <a:off x="6507988" y="3645894"/>
            <a:ext cx="5330952" cy="923330"/>
          </a:xfrm>
          <a:prstGeom prst="rect">
            <a:avLst/>
          </a:prstGeom>
          <a:noFill/>
        </p:spPr>
        <p:txBody>
          <a:bodyPr wrap="square" rtlCol="0">
            <a:spAutoFit/>
          </a:bodyPr>
          <a:lstStyle/>
          <a:p>
            <a:pPr algn="just"/>
            <a:r>
              <a:rPr lang="fr-FR" dirty="0">
                <a:solidFill>
                  <a:schemeClr val="bg1"/>
                </a:solidFill>
                <a:latin typeface="gg sans"/>
              </a:rPr>
              <a:t>- </a:t>
            </a:r>
            <a:r>
              <a:rPr lang="fr-FR" b="0" i="0" dirty="0">
                <a:solidFill>
                  <a:schemeClr val="bg1"/>
                </a:solidFill>
                <a:effectLst/>
                <a:latin typeface="gg sans"/>
              </a:rPr>
              <a:t>Minimiser les requêtes HTTP : réduire le nombre de</a:t>
            </a:r>
          </a:p>
          <a:p>
            <a:pPr algn="just"/>
            <a:r>
              <a:rPr lang="fr-FR" b="0" i="0" dirty="0">
                <a:solidFill>
                  <a:schemeClr val="bg1"/>
                </a:solidFill>
                <a:effectLst/>
                <a:latin typeface="gg sans"/>
              </a:rPr>
              <a:t>requêtes HTTP en combinant les fichiers CSS,    JavaScript.</a:t>
            </a:r>
            <a:endParaRPr lang="fr-FR" dirty="0">
              <a:solidFill>
                <a:schemeClr val="bg1"/>
              </a:solidFill>
            </a:endParaRPr>
          </a:p>
        </p:txBody>
      </p:sp>
      <p:sp>
        <p:nvSpPr>
          <p:cNvPr id="10" name="ZoneTexte 9">
            <a:extLst>
              <a:ext uri="{FF2B5EF4-FFF2-40B4-BE49-F238E27FC236}">
                <a16:creationId xmlns:a16="http://schemas.microsoft.com/office/drawing/2014/main" id="{68E2A8AE-761B-3013-E4CC-11E641B87644}"/>
              </a:ext>
            </a:extLst>
          </p:cNvPr>
          <p:cNvSpPr txBox="1"/>
          <p:nvPr/>
        </p:nvSpPr>
        <p:spPr>
          <a:xfrm>
            <a:off x="6405173" y="4848308"/>
            <a:ext cx="5330952" cy="1200329"/>
          </a:xfrm>
          <a:prstGeom prst="rect">
            <a:avLst/>
          </a:prstGeom>
          <a:noFill/>
        </p:spPr>
        <p:txBody>
          <a:bodyPr wrap="square" rtlCol="0">
            <a:spAutoFit/>
          </a:bodyPr>
          <a:lstStyle/>
          <a:p>
            <a:pPr marL="285750" indent="-285750" algn="just">
              <a:buFontTx/>
              <a:buChar char="-"/>
            </a:pPr>
            <a:r>
              <a:rPr lang="fr-FR" b="0" i="0" dirty="0">
                <a:solidFill>
                  <a:schemeClr val="bg1"/>
                </a:solidFill>
                <a:effectLst/>
                <a:latin typeface="gg sans"/>
              </a:rPr>
              <a:t>Utiliser un système de gestion de cache : implémenter un système de gestion de cache pour les ressources statiques pour minimiser les requêtes HTTP inutiles.</a:t>
            </a:r>
            <a:endParaRPr lang="fr-FR" dirty="0">
              <a:solidFill>
                <a:schemeClr val="bg1"/>
              </a:solidFill>
            </a:endParaRPr>
          </a:p>
        </p:txBody>
      </p:sp>
      <p:pic>
        <p:nvPicPr>
          <p:cNvPr id="13" name="Image 12">
            <a:extLst>
              <a:ext uri="{FF2B5EF4-FFF2-40B4-BE49-F238E27FC236}">
                <a16:creationId xmlns:a16="http://schemas.microsoft.com/office/drawing/2014/main" id="{6394DA73-7215-7A02-F4AF-DB3C439BDEAB}"/>
              </a:ext>
            </a:extLst>
          </p:cNvPr>
          <p:cNvPicPr>
            <a:picLocks noChangeAspect="1"/>
          </p:cNvPicPr>
          <p:nvPr/>
        </p:nvPicPr>
        <p:blipFill>
          <a:blip r:embed="rId2"/>
          <a:stretch>
            <a:fillRect/>
          </a:stretch>
        </p:blipFill>
        <p:spPr>
          <a:xfrm>
            <a:off x="7055115" y="656906"/>
            <a:ext cx="4031070" cy="1800681"/>
          </a:xfrm>
          <a:prstGeom prst="rect">
            <a:avLst/>
          </a:prstGeom>
        </p:spPr>
      </p:pic>
      <p:sp>
        <p:nvSpPr>
          <p:cNvPr id="14" name="ZoneTexte 13">
            <a:extLst>
              <a:ext uri="{FF2B5EF4-FFF2-40B4-BE49-F238E27FC236}">
                <a16:creationId xmlns:a16="http://schemas.microsoft.com/office/drawing/2014/main" id="{A5F37423-510A-D4E5-C49B-D3081F80CAC0}"/>
              </a:ext>
            </a:extLst>
          </p:cNvPr>
          <p:cNvSpPr txBox="1"/>
          <p:nvPr/>
        </p:nvSpPr>
        <p:spPr>
          <a:xfrm>
            <a:off x="8091631" y="2519958"/>
            <a:ext cx="1958037" cy="369332"/>
          </a:xfrm>
          <a:prstGeom prst="rect">
            <a:avLst/>
          </a:prstGeom>
          <a:noFill/>
        </p:spPr>
        <p:txBody>
          <a:bodyPr wrap="none" rtlCol="0">
            <a:spAutoFit/>
          </a:bodyPr>
          <a:lstStyle/>
          <a:p>
            <a:r>
              <a:rPr lang="fr-FR" dirty="0">
                <a:solidFill>
                  <a:schemeClr val="bg1"/>
                </a:solidFill>
              </a:rPr>
              <a:t>IMAGES &amp; VIDEOS</a:t>
            </a:r>
          </a:p>
        </p:txBody>
      </p:sp>
      <p:sp>
        <p:nvSpPr>
          <p:cNvPr id="15" name="ZoneTexte 14">
            <a:extLst>
              <a:ext uri="{FF2B5EF4-FFF2-40B4-BE49-F238E27FC236}">
                <a16:creationId xmlns:a16="http://schemas.microsoft.com/office/drawing/2014/main" id="{B202B919-15F3-8241-2E1E-A15E6B95A83E}"/>
              </a:ext>
            </a:extLst>
          </p:cNvPr>
          <p:cNvSpPr txBox="1"/>
          <p:nvPr/>
        </p:nvSpPr>
        <p:spPr>
          <a:xfrm>
            <a:off x="7260336" y="2997478"/>
            <a:ext cx="4028410" cy="369332"/>
          </a:xfrm>
          <a:prstGeom prst="rect">
            <a:avLst/>
          </a:prstGeom>
          <a:noFill/>
        </p:spPr>
        <p:txBody>
          <a:bodyPr wrap="none" rtlCol="0">
            <a:spAutoFit/>
          </a:bodyPr>
          <a:lstStyle/>
          <a:p>
            <a:r>
              <a:rPr lang="fr-FR" dirty="0">
                <a:solidFill>
                  <a:schemeClr val="bg1"/>
                </a:solidFill>
              </a:rPr>
              <a:t>SCRIPTS (Minification, concaténation…)</a:t>
            </a:r>
          </a:p>
        </p:txBody>
      </p:sp>
    </p:spTree>
    <p:extLst>
      <p:ext uri="{BB962C8B-B14F-4D97-AF65-F5344CB8AC3E}">
        <p14:creationId xmlns:p14="http://schemas.microsoft.com/office/powerpoint/2010/main" val="69932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E44FE96-B787-BFD3-5C8F-E6CD278E631F}"/>
              </a:ext>
            </a:extLst>
          </p:cNvPr>
          <p:cNvSpPr>
            <a:spLocks noGrp="1"/>
          </p:cNvSpPr>
          <p:nvPr>
            <p:ph type="title"/>
          </p:nvPr>
        </p:nvSpPr>
        <p:spPr/>
        <p:txBody>
          <a:bodyPr/>
          <a:lstStyle/>
          <a:p>
            <a:r>
              <a:rPr lang="fr-FR" dirty="0"/>
              <a:t>Back End</a:t>
            </a:r>
          </a:p>
        </p:txBody>
      </p:sp>
      <p:sp>
        <p:nvSpPr>
          <p:cNvPr id="4" name="Espace réservé du texte 3">
            <a:extLst>
              <a:ext uri="{FF2B5EF4-FFF2-40B4-BE49-F238E27FC236}">
                <a16:creationId xmlns:a16="http://schemas.microsoft.com/office/drawing/2014/main" id="{C87B6408-06FF-2F58-9FF9-0C8D88827EF6}"/>
              </a:ext>
            </a:extLst>
          </p:cNvPr>
          <p:cNvSpPr>
            <a:spLocks noGrp="1"/>
          </p:cNvSpPr>
          <p:nvPr>
            <p:ph type="body" sz="quarter" idx="11"/>
          </p:nvPr>
        </p:nvSpPr>
        <p:spPr>
          <a:xfrm>
            <a:off x="952499" y="2289363"/>
            <a:ext cx="4572001" cy="550091"/>
          </a:xfrm>
        </p:spPr>
        <p:txBody>
          <a:bodyPr/>
          <a:lstStyle/>
          <a:p>
            <a:r>
              <a:rPr lang="fr-FR" dirty="0"/>
              <a:t>Quels sont les points à vérifier côté Back End ?</a:t>
            </a:r>
          </a:p>
        </p:txBody>
      </p:sp>
      <p:sp>
        <p:nvSpPr>
          <p:cNvPr id="5" name="Espace réservé de la date 4">
            <a:extLst>
              <a:ext uri="{FF2B5EF4-FFF2-40B4-BE49-F238E27FC236}">
                <a16:creationId xmlns:a16="http://schemas.microsoft.com/office/drawing/2014/main" id="{A13DDE96-F528-2972-7026-10D030651552}"/>
              </a:ext>
            </a:extLst>
          </p:cNvPr>
          <p:cNvSpPr>
            <a:spLocks noGrp="1"/>
          </p:cNvSpPr>
          <p:nvPr>
            <p:ph type="dt" sz="half" idx="14"/>
          </p:nvPr>
        </p:nvSpPr>
        <p:spPr/>
        <p:txBody>
          <a:bodyPr/>
          <a:lstStyle/>
          <a:p>
            <a:pPr rtl="0"/>
            <a:fld id="{131C2904-DF94-4D90-AA4D-36FC60DC9FFF}" type="datetime4">
              <a:rPr lang="fr-FR" noProof="0" smtClean="0">
                <a:latin typeface="+mn-lt"/>
              </a:rPr>
              <a:t>6 février 2023</a:t>
            </a:fld>
            <a:endParaRPr lang="fr-FR" noProof="0" dirty="0">
              <a:latin typeface="+mn-lt"/>
            </a:endParaRPr>
          </a:p>
        </p:txBody>
      </p:sp>
      <p:sp>
        <p:nvSpPr>
          <p:cNvPr id="6" name="Espace réservé du pied de page 5">
            <a:extLst>
              <a:ext uri="{FF2B5EF4-FFF2-40B4-BE49-F238E27FC236}">
                <a16:creationId xmlns:a16="http://schemas.microsoft.com/office/drawing/2014/main" id="{078A9492-9669-D15C-BA98-EBAED7322688}"/>
              </a:ext>
            </a:extLst>
          </p:cNvPr>
          <p:cNvSpPr>
            <a:spLocks noGrp="1"/>
          </p:cNvSpPr>
          <p:nvPr>
            <p:ph type="ftr" sz="quarter" idx="15"/>
          </p:nvPr>
        </p:nvSpPr>
        <p:spPr/>
        <p:txBody>
          <a:bodyPr/>
          <a:lstStyle/>
          <a:p>
            <a:r>
              <a:rPr lang="fr-FR" dirty="0"/>
              <a:t>Equipe </a:t>
            </a:r>
            <a:r>
              <a:rPr lang="fr-FR" dirty="0" err="1"/>
              <a:t>Devnodes</a:t>
            </a:r>
            <a:endParaRPr lang="fr-FR" dirty="0"/>
          </a:p>
        </p:txBody>
      </p:sp>
      <p:sp>
        <p:nvSpPr>
          <p:cNvPr id="7" name="Espace réservé du numéro de diapositive 6">
            <a:extLst>
              <a:ext uri="{FF2B5EF4-FFF2-40B4-BE49-F238E27FC236}">
                <a16:creationId xmlns:a16="http://schemas.microsoft.com/office/drawing/2014/main" id="{B7C35219-7A88-3E44-B59A-1675882615FD}"/>
              </a:ext>
            </a:extLst>
          </p:cNvPr>
          <p:cNvSpPr>
            <a:spLocks noGrp="1"/>
          </p:cNvSpPr>
          <p:nvPr>
            <p:ph type="sldNum" sz="quarter" idx="16"/>
          </p:nvPr>
        </p:nvSpPr>
        <p:spPr/>
        <p:txBody>
          <a:bodyPr/>
          <a:lstStyle/>
          <a:p>
            <a:pPr rtl="0"/>
            <a:fld id="{294A09A9-5501-47C1-A89A-A340965A2BE2}" type="slidenum">
              <a:rPr lang="fr-FR" noProof="0" smtClean="0"/>
              <a:pPr rtl="0"/>
              <a:t>6</a:t>
            </a:fld>
            <a:endParaRPr lang="fr-FR" noProof="0" dirty="0"/>
          </a:p>
        </p:txBody>
      </p:sp>
      <p:sp>
        <p:nvSpPr>
          <p:cNvPr id="8" name="ZoneTexte 7">
            <a:extLst>
              <a:ext uri="{FF2B5EF4-FFF2-40B4-BE49-F238E27FC236}">
                <a16:creationId xmlns:a16="http://schemas.microsoft.com/office/drawing/2014/main" id="{797D1EA1-8B0C-0313-8A90-F5ACA25A415F}"/>
              </a:ext>
            </a:extLst>
          </p:cNvPr>
          <p:cNvSpPr txBox="1"/>
          <p:nvPr/>
        </p:nvSpPr>
        <p:spPr>
          <a:xfrm>
            <a:off x="6812280" y="999828"/>
            <a:ext cx="2443298" cy="369332"/>
          </a:xfrm>
          <a:prstGeom prst="rect">
            <a:avLst/>
          </a:prstGeom>
          <a:noFill/>
        </p:spPr>
        <p:txBody>
          <a:bodyPr wrap="none" rtlCol="0">
            <a:spAutoFit/>
          </a:bodyPr>
          <a:lstStyle/>
          <a:p>
            <a:pPr marL="285750" indent="-285750">
              <a:buFontTx/>
              <a:buChar char="-"/>
            </a:pPr>
            <a:r>
              <a:rPr lang="fr-FR" dirty="0">
                <a:solidFill>
                  <a:schemeClr val="bg1"/>
                </a:solidFill>
              </a:rPr>
              <a:t>La base de données</a:t>
            </a:r>
          </a:p>
        </p:txBody>
      </p:sp>
      <p:pic>
        <p:nvPicPr>
          <p:cNvPr id="10" name="Image 9">
            <a:extLst>
              <a:ext uri="{FF2B5EF4-FFF2-40B4-BE49-F238E27FC236}">
                <a16:creationId xmlns:a16="http://schemas.microsoft.com/office/drawing/2014/main" id="{9EE2E862-8183-A8F2-6789-34B43EDC8027}"/>
              </a:ext>
            </a:extLst>
          </p:cNvPr>
          <p:cNvPicPr>
            <a:picLocks noChangeAspect="1"/>
          </p:cNvPicPr>
          <p:nvPr/>
        </p:nvPicPr>
        <p:blipFill>
          <a:blip r:embed="rId2"/>
          <a:stretch>
            <a:fillRect/>
          </a:stretch>
        </p:blipFill>
        <p:spPr>
          <a:xfrm>
            <a:off x="2726907" y="3184672"/>
            <a:ext cx="2823274" cy="2134578"/>
          </a:xfrm>
          <a:prstGeom prst="rect">
            <a:avLst/>
          </a:prstGeom>
        </p:spPr>
      </p:pic>
      <p:sp>
        <p:nvSpPr>
          <p:cNvPr id="11" name="ZoneTexte 10">
            <a:extLst>
              <a:ext uri="{FF2B5EF4-FFF2-40B4-BE49-F238E27FC236}">
                <a16:creationId xmlns:a16="http://schemas.microsoft.com/office/drawing/2014/main" id="{D45A42A3-FD26-D25E-B099-8140475E30FF}"/>
              </a:ext>
            </a:extLst>
          </p:cNvPr>
          <p:cNvSpPr txBox="1"/>
          <p:nvPr/>
        </p:nvSpPr>
        <p:spPr>
          <a:xfrm>
            <a:off x="6812280" y="1489926"/>
            <a:ext cx="5140638" cy="369332"/>
          </a:xfrm>
          <a:prstGeom prst="rect">
            <a:avLst/>
          </a:prstGeom>
          <a:noFill/>
        </p:spPr>
        <p:txBody>
          <a:bodyPr wrap="none" rtlCol="0">
            <a:spAutoFit/>
          </a:bodyPr>
          <a:lstStyle/>
          <a:p>
            <a:r>
              <a:rPr lang="fr-FR" dirty="0">
                <a:solidFill>
                  <a:schemeClr val="bg1"/>
                </a:solidFill>
              </a:rPr>
              <a:t>-    Requêtes : vérifier la qualité et la performances </a:t>
            </a:r>
          </a:p>
        </p:txBody>
      </p:sp>
      <p:pic>
        <p:nvPicPr>
          <p:cNvPr id="13" name="Image 12">
            <a:extLst>
              <a:ext uri="{FF2B5EF4-FFF2-40B4-BE49-F238E27FC236}">
                <a16:creationId xmlns:a16="http://schemas.microsoft.com/office/drawing/2014/main" id="{8A6088AA-8C92-B9D4-94F9-98E4F6D9A9C5}"/>
              </a:ext>
            </a:extLst>
          </p:cNvPr>
          <p:cNvPicPr>
            <a:picLocks noChangeAspect="1"/>
          </p:cNvPicPr>
          <p:nvPr/>
        </p:nvPicPr>
        <p:blipFill>
          <a:blip r:embed="rId3"/>
          <a:stretch>
            <a:fillRect/>
          </a:stretch>
        </p:blipFill>
        <p:spPr>
          <a:xfrm>
            <a:off x="1748419" y="3170822"/>
            <a:ext cx="4437554" cy="2173393"/>
          </a:xfrm>
          <a:prstGeom prst="rect">
            <a:avLst/>
          </a:prstGeom>
        </p:spPr>
      </p:pic>
      <p:sp>
        <p:nvSpPr>
          <p:cNvPr id="14" name="ZoneTexte 13">
            <a:extLst>
              <a:ext uri="{FF2B5EF4-FFF2-40B4-BE49-F238E27FC236}">
                <a16:creationId xmlns:a16="http://schemas.microsoft.com/office/drawing/2014/main" id="{07DEB9B2-D7BB-CB7E-B23C-07843F7F82CE}"/>
              </a:ext>
            </a:extLst>
          </p:cNvPr>
          <p:cNvSpPr txBox="1"/>
          <p:nvPr/>
        </p:nvSpPr>
        <p:spPr>
          <a:xfrm>
            <a:off x="6827734" y="1995752"/>
            <a:ext cx="1252266" cy="369332"/>
          </a:xfrm>
          <a:prstGeom prst="rect">
            <a:avLst/>
          </a:prstGeom>
          <a:noFill/>
        </p:spPr>
        <p:txBody>
          <a:bodyPr wrap="none" rtlCol="0">
            <a:spAutoFit/>
          </a:bodyPr>
          <a:lstStyle/>
          <a:p>
            <a:r>
              <a:rPr lang="fr-FR" dirty="0">
                <a:solidFill>
                  <a:schemeClr val="bg1"/>
                </a:solidFill>
              </a:rPr>
              <a:t>-    </a:t>
            </a:r>
            <a:r>
              <a:rPr lang="fr-FR" dirty="0" err="1">
                <a:solidFill>
                  <a:schemeClr val="bg1"/>
                </a:solidFill>
              </a:rPr>
              <a:t>Caching</a:t>
            </a:r>
            <a:endParaRPr lang="fr-FR" dirty="0">
              <a:solidFill>
                <a:schemeClr val="bg1"/>
              </a:solidFill>
            </a:endParaRPr>
          </a:p>
        </p:txBody>
      </p:sp>
      <p:sp>
        <p:nvSpPr>
          <p:cNvPr id="17" name="ZoneTexte 16">
            <a:extLst>
              <a:ext uri="{FF2B5EF4-FFF2-40B4-BE49-F238E27FC236}">
                <a16:creationId xmlns:a16="http://schemas.microsoft.com/office/drawing/2014/main" id="{362D1520-C652-D621-6D49-FD9DB82E3333}"/>
              </a:ext>
            </a:extLst>
          </p:cNvPr>
          <p:cNvSpPr txBox="1"/>
          <p:nvPr/>
        </p:nvSpPr>
        <p:spPr>
          <a:xfrm>
            <a:off x="6812280" y="2470122"/>
            <a:ext cx="1481496" cy="369332"/>
          </a:xfrm>
          <a:prstGeom prst="rect">
            <a:avLst/>
          </a:prstGeom>
          <a:noFill/>
        </p:spPr>
        <p:txBody>
          <a:bodyPr wrap="none" rtlCol="0">
            <a:spAutoFit/>
          </a:bodyPr>
          <a:lstStyle/>
          <a:p>
            <a:r>
              <a:rPr lang="fr-FR" dirty="0">
                <a:solidFill>
                  <a:schemeClr val="bg1"/>
                </a:solidFill>
              </a:rPr>
              <a:t>-    Scalabilité</a:t>
            </a:r>
          </a:p>
        </p:txBody>
      </p:sp>
      <p:sp>
        <p:nvSpPr>
          <p:cNvPr id="18" name="ZoneTexte 17">
            <a:extLst>
              <a:ext uri="{FF2B5EF4-FFF2-40B4-BE49-F238E27FC236}">
                <a16:creationId xmlns:a16="http://schemas.microsoft.com/office/drawing/2014/main" id="{F7BFBF03-3383-0D1E-78A8-8AD3AA15F6FF}"/>
              </a:ext>
            </a:extLst>
          </p:cNvPr>
          <p:cNvSpPr txBox="1"/>
          <p:nvPr/>
        </p:nvSpPr>
        <p:spPr>
          <a:xfrm>
            <a:off x="6827734" y="2944492"/>
            <a:ext cx="1639167" cy="369332"/>
          </a:xfrm>
          <a:prstGeom prst="rect">
            <a:avLst/>
          </a:prstGeom>
          <a:noFill/>
        </p:spPr>
        <p:txBody>
          <a:bodyPr wrap="none" rtlCol="0">
            <a:spAutoFit/>
          </a:bodyPr>
          <a:lstStyle/>
          <a:p>
            <a:r>
              <a:rPr lang="fr-FR" dirty="0">
                <a:solidFill>
                  <a:schemeClr val="bg1"/>
                </a:solidFill>
              </a:rPr>
              <a:t>-    Architecture</a:t>
            </a:r>
          </a:p>
        </p:txBody>
      </p:sp>
      <p:sp>
        <p:nvSpPr>
          <p:cNvPr id="19" name="ZoneTexte 18">
            <a:extLst>
              <a:ext uri="{FF2B5EF4-FFF2-40B4-BE49-F238E27FC236}">
                <a16:creationId xmlns:a16="http://schemas.microsoft.com/office/drawing/2014/main" id="{ED403320-1143-EE4A-6D56-47070DC4A4DC}"/>
              </a:ext>
            </a:extLst>
          </p:cNvPr>
          <p:cNvSpPr txBox="1"/>
          <p:nvPr/>
        </p:nvSpPr>
        <p:spPr>
          <a:xfrm>
            <a:off x="6812280" y="3429000"/>
            <a:ext cx="5275803" cy="646331"/>
          </a:xfrm>
          <a:prstGeom prst="rect">
            <a:avLst/>
          </a:prstGeom>
          <a:noFill/>
        </p:spPr>
        <p:txBody>
          <a:bodyPr wrap="none" rtlCol="0">
            <a:spAutoFit/>
          </a:bodyPr>
          <a:lstStyle/>
          <a:p>
            <a:pPr marL="285750" indent="-285750">
              <a:buFontTx/>
              <a:buChar char="-"/>
            </a:pPr>
            <a:r>
              <a:rPr lang="fr-FR" dirty="0">
                <a:solidFill>
                  <a:schemeClr val="bg1"/>
                </a:solidFill>
              </a:rPr>
              <a:t>Optimisation du code : minimisation, suppression</a:t>
            </a:r>
          </a:p>
          <a:p>
            <a:r>
              <a:rPr lang="fr-FR" dirty="0">
                <a:solidFill>
                  <a:schemeClr val="bg1"/>
                </a:solidFill>
              </a:rPr>
              <a:t>de code inutile, découpe en fonctions et classes etc.</a:t>
            </a:r>
          </a:p>
        </p:txBody>
      </p:sp>
      <p:sp>
        <p:nvSpPr>
          <p:cNvPr id="20" name="ZoneTexte 19">
            <a:extLst>
              <a:ext uri="{FF2B5EF4-FFF2-40B4-BE49-F238E27FC236}">
                <a16:creationId xmlns:a16="http://schemas.microsoft.com/office/drawing/2014/main" id="{A271A45C-81D1-1E59-5E39-043054E4FBA8}"/>
              </a:ext>
            </a:extLst>
          </p:cNvPr>
          <p:cNvSpPr txBox="1"/>
          <p:nvPr/>
        </p:nvSpPr>
        <p:spPr>
          <a:xfrm>
            <a:off x="6876314" y="4226317"/>
            <a:ext cx="5315686" cy="923330"/>
          </a:xfrm>
          <a:prstGeom prst="rect">
            <a:avLst/>
          </a:prstGeom>
          <a:noFill/>
        </p:spPr>
        <p:txBody>
          <a:bodyPr wrap="none" rtlCol="0">
            <a:spAutoFit/>
          </a:bodyPr>
          <a:lstStyle/>
          <a:p>
            <a:pPr marL="285750" indent="-285750">
              <a:buFontTx/>
              <a:buChar char="-"/>
            </a:pPr>
            <a:r>
              <a:rPr lang="fr-FR" dirty="0">
                <a:solidFill>
                  <a:schemeClr val="bg1"/>
                </a:solidFill>
              </a:rPr>
              <a:t>Choix de l’hébergement : choisir un hébergement</a:t>
            </a:r>
          </a:p>
          <a:p>
            <a:r>
              <a:rPr lang="fr-FR" dirty="0">
                <a:solidFill>
                  <a:schemeClr val="bg1"/>
                </a:solidFill>
              </a:rPr>
              <a:t>adapté aux besoins du site en termes de ressources,</a:t>
            </a:r>
          </a:p>
          <a:p>
            <a:r>
              <a:rPr lang="fr-FR" dirty="0">
                <a:solidFill>
                  <a:schemeClr val="bg1"/>
                </a:solidFill>
              </a:rPr>
              <a:t>de fiabilité et de performances.</a:t>
            </a:r>
          </a:p>
        </p:txBody>
      </p:sp>
    </p:spTree>
    <p:extLst>
      <p:ext uri="{BB962C8B-B14F-4D97-AF65-F5344CB8AC3E}">
        <p14:creationId xmlns:p14="http://schemas.microsoft.com/office/powerpoint/2010/main" val="386804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ppt_x"/>
                                          </p:val>
                                        </p:tav>
                                        <p:tav tm="100000">
                                          <p:val>
                                            <p:strVal val="#ppt_x"/>
                                          </p:val>
                                        </p:tav>
                                      </p:tavLst>
                                    </p:anim>
                                    <p:anim calcmode="lin" valueType="num">
                                      <p:cBhvr additive="base">
                                        <p:cTn id="1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Effect transition="in" filter="wipe(left)">
                                      <p:cBhvr>
                                        <p:cTn id="35" dur="500"/>
                                        <p:tgtEl>
                                          <p:spTgt spid="1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P spid="17"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83B4469-5003-B4D8-5EC4-9D5517FE3D2E}"/>
              </a:ext>
            </a:extLst>
          </p:cNvPr>
          <p:cNvSpPr>
            <a:spLocks noGrp="1"/>
          </p:cNvSpPr>
          <p:nvPr>
            <p:ph type="title"/>
          </p:nvPr>
        </p:nvSpPr>
        <p:spPr/>
        <p:txBody>
          <a:bodyPr/>
          <a:lstStyle/>
          <a:p>
            <a:r>
              <a:rPr lang="fr-FR" dirty="0"/>
              <a:t>Symfony</a:t>
            </a:r>
          </a:p>
        </p:txBody>
      </p:sp>
      <p:sp>
        <p:nvSpPr>
          <p:cNvPr id="4" name="Espace réservé du texte 3">
            <a:extLst>
              <a:ext uri="{FF2B5EF4-FFF2-40B4-BE49-F238E27FC236}">
                <a16:creationId xmlns:a16="http://schemas.microsoft.com/office/drawing/2014/main" id="{1A659065-C6AE-01B6-85D4-F168EB4818B6}"/>
              </a:ext>
            </a:extLst>
          </p:cNvPr>
          <p:cNvSpPr>
            <a:spLocks noGrp="1"/>
          </p:cNvSpPr>
          <p:nvPr>
            <p:ph type="body" sz="quarter" idx="11"/>
          </p:nvPr>
        </p:nvSpPr>
        <p:spPr>
          <a:xfrm>
            <a:off x="952499" y="2289363"/>
            <a:ext cx="4572001" cy="819597"/>
          </a:xfrm>
        </p:spPr>
        <p:txBody>
          <a:bodyPr/>
          <a:lstStyle/>
          <a:p>
            <a:r>
              <a:rPr lang="fr-FR" dirty="0"/>
              <a:t>Quels outils utiliser pour auditer une app </a:t>
            </a:r>
            <a:r>
              <a:rPr lang="fr-FR" dirty="0" err="1"/>
              <a:t>Symfo</a:t>
            </a:r>
            <a:r>
              <a:rPr lang="fr-FR" dirty="0"/>
              <a:t> ?</a:t>
            </a:r>
          </a:p>
        </p:txBody>
      </p:sp>
      <p:sp>
        <p:nvSpPr>
          <p:cNvPr id="5" name="Espace réservé de la date 4">
            <a:extLst>
              <a:ext uri="{FF2B5EF4-FFF2-40B4-BE49-F238E27FC236}">
                <a16:creationId xmlns:a16="http://schemas.microsoft.com/office/drawing/2014/main" id="{EDD1E234-C430-809A-A4DF-074621BC4EBD}"/>
              </a:ext>
            </a:extLst>
          </p:cNvPr>
          <p:cNvSpPr>
            <a:spLocks noGrp="1"/>
          </p:cNvSpPr>
          <p:nvPr>
            <p:ph type="dt" sz="half" idx="14"/>
          </p:nvPr>
        </p:nvSpPr>
        <p:spPr/>
        <p:txBody>
          <a:bodyPr/>
          <a:lstStyle/>
          <a:p>
            <a:pPr rtl="0"/>
            <a:fld id="{131C2904-DF94-4D90-AA4D-36FC60DC9FFF}" type="datetime4">
              <a:rPr lang="fr-FR" noProof="0" smtClean="0">
                <a:latin typeface="+mn-lt"/>
              </a:rPr>
              <a:t>6 février 2023</a:t>
            </a:fld>
            <a:endParaRPr lang="fr-FR" noProof="0" dirty="0">
              <a:latin typeface="+mn-lt"/>
            </a:endParaRPr>
          </a:p>
        </p:txBody>
      </p:sp>
      <p:sp>
        <p:nvSpPr>
          <p:cNvPr id="6" name="Espace réservé du pied de page 5">
            <a:extLst>
              <a:ext uri="{FF2B5EF4-FFF2-40B4-BE49-F238E27FC236}">
                <a16:creationId xmlns:a16="http://schemas.microsoft.com/office/drawing/2014/main" id="{E90B7121-6925-F404-12A0-EA55A6909D92}"/>
              </a:ext>
            </a:extLst>
          </p:cNvPr>
          <p:cNvSpPr>
            <a:spLocks noGrp="1"/>
          </p:cNvSpPr>
          <p:nvPr>
            <p:ph type="ftr" sz="quarter" idx="15"/>
          </p:nvPr>
        </p:nvSpPr>
        <p:spPr/>
        <p:txBody>
          <a:bodyPr/>
          <a:lstStyle/>
          <a:p>
            <a:pPr rtl="0"/>
            <a:r>
              <a:rPr lang="fr-FR" noProof="0" dirty="0"/>
              <a:t>Equipe </a:t>
            </a:r>
            <a:r>
              <a:rPr lang="fr-FR" noProof="0" dirty="0" err="1"/>
              <a:t>Devnodes</a:t>
            </a:r>
            <a:endParaRPr lang="fr-FR" b="0" noProof="0" dirty="0"/>
          </a:p>
        </p:txBody>
      </p:sp>
      <p:sp>
        <p:nvSpPr>
          <p:cNvPr id="7" name="Espace réservé du numéro de diapositive 6">
            <a:extLst>
              <a:ext uri="{FF2B5EF4-FFF2-40B4-BE49-F238E27FC236}">
                <a16:creationId xmlns:a16="http://schemas.microsoft.com/office/drawing/2014/main" id="{A3DF78CD-042B-47E3-7C8C-EC5026F3FF89}"/>
              </a:ext>
            </a:extLst>
          </p:cNvPr>
          <p:cNvSpPr>
            <a:spLocks noGrp="1"/>
          </p:cNvSpPr>
          <p:nvPr>
            <p:ph type="sldNum" sz="quarter" idx="16"/>
          </p:nvPr>
        </p:nvSpPr>
        <p:spPr/>
        <p:txBody>
          <a:bodyPr/>
          <a:lstStyle/>
          <a:p>
            <a:pPr rtl="0"/>
            <a:fld id="{294A09A9-5501-47C1-A89A-A340965A2BE2}" type="slidenum">
              <a:rPr lang="fr-FR" noProof="0" smtClean="0"/>
              <a:pPr rtl="0"/>
              <a:t>7</a:t>
            </a:fld>
            <a:endParaRPr lang="fr-FR" noProof="0" dirty="0"/>
          </a:p>
        </p:txBody>
      </p:sp>
      <p:pic>
        <p:nvPicPr>
          <p:cNvPr id="4100" name="Picture 4" descr="Case studies | Blackfire.io Le Blog | Fire up your PHP Apps Performance">
            <a:extLst>
              <a:ext uri="{FF2B5EF4-FFF2-40B4-BE49-F238E27FC236}">
                <a16:creationId xmlns:a16="http://schemas.microsoft.com/office/drawing/2014/main" id="{047C421A-6CF2-3EF6-5E99-5C4612EAF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24" y="3193095"/>
            <a:ext cx="1551432" cy="15514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ymfony, High Performance PHP Framework for Web Development">
            <a:extLst>
              <a:ext uri="{FF2B5EF4-FFF2-40B4-BE49-F238E27FC236}">
                <a16:creationId xmlns:a16="http://schemas.microsoft.com/office/drawing/2014/main" id="{1CE835BC-A91F-E1FC-FDCB-B85EEBD279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1377" y="3042062"/>
            <a:ext cx="1943815" cy="2340864"/>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F8A035B-1267-0B12-74D1-6E974BFAE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1689" y="3193095"/>
            <a:ext cx="3007622" cy="155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85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6"/>
                                        </p:tgtEl>
                                        <p:attrNameLst>
                                          <p:attrName>style.visibility</p:attrName>
                                        </p:attrNameLst>
                                      </p:cBhvr>
                                      <p:to>
                                        <p:strVal val="visible"/>
                                      </p:to>
                                    </p:set>
                                    <p:anim calcmode="lin" valueType="num">
                                      <p:cBhvr additive="base">
                                        <p:cTn id="13" dur="500" fill="hold"/>
                                        <p:tgtEl>
                                          <p:spTgt spid="4106"/>
                                        </p:tgtEl>
                                        <p:attrNameLst>
                                          <p:attrName>ppt_x</p:attrName>
                                        </p:attrNameLst>
                                      </p:cBhvr>
                                      <p:tavLst>
                                        <p:tav tm="0">
                                          <p:val>
                                            <p:strVal val="#ppt_x"/>
                                          </p:val>
                                        </p:tav>
                                        <p:tav tm="100000">
                                          <p:val>
                                            <p:strVal val="#ppt_x"/>
                                          </p:val>
                                        </p:tav>
                                      </p:tavLst>
                                    </p:anim>
                                    <p:anim calcmode="lin" valueType="num">
                                      <p:cBhvr additive="base">
                                        <p:cTn id="14"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4"/>
                                        </p:tgtEl>
                                        <p:attrNameLst>
                                          <p:attrName>style.visibility</p:attrName>
                                        </p:attrNameLst>
                                      </p:cBhvr>
                                      <p:to>
                                        <p:strVal val="visible"/>
                                      </p:to>
                                    </p:set>
                                    <p:anim calcmode="lin" valueType="num">
                                      <p:cBhvr additive="base">
                                        <p:cTn id="19" dur="500" fill="hold"/>
                                        <p:tgtEl>
                                          <p:spTgt spid="4104"/>
                                        </p:tgtEl>
                                        <p:attrNameLst>
                                          <p:attrName>ppt_x</p:attrName>
                                        </p:attrNameLst>
                                      </p:cBhvr>
                                      <p:tavLst>
                                        <p:tav tm="0">
                                          <p:val>
                                            <p:strVal val="#ppt_x"/>
                                          </p:val>
                                        </p:tav>
                                        <p:tav tm="100000">
                                          <p:val>
                                            <p:strVal val="#ppt_x"/>
                                          </p:val>
                                        </p:tav>
                                      </p:tavLst>
                                    </p:anim>
                                    <p:anim calcmode="lin" valueType="num">
                                      <p:cBhvr additive="base">
                                        <p:cTn id="20" dur="500" fill="hold"/>
                                        <p:tgtEl>
                                          <p:spTgt spid="4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B2AE81A-9C9E-16B8-8076-DBA5FC3AF11D}"/>
              </a:ext>
            </a:extLst>
          </p:cNvPr>
          <p:cNvSpPr>
            <a:spLocks noGrp="1"/>
          </p:cNvSpPr>
          <p:nvPr>
            <p:ph type="title"/>
          </p:nvPr>
        </p:nvSpPr>
        <p:spPr/>
        <p:txBody>
          <a:bodyPr/>
          <a:lstStyle/>
          <a:p>
            <a:r>
              <a:rPr lang="fr-FR" dirty="0"/>
              <a:t>Cas</a:t>
            </a:r>
          </a:p>
        </p:txBody>
      </p:sp>
      <p:sp>
        <p:nvSpPr>
          <p:cNvPr id="4" name="Espace réservé du texte 3">
            <a:extLst>
              <a:ext uri="{FF2B5EF4-FFF2-40B4-BE49-F238E27FC236}">
                <a16:creationId xmlns:a16="http://schemas.microsoft.com/office/drawing/2014/main" id="{8223E2CE-E063-0E1B-4A9A-8A3ABD921EC1}"/>
              </a:ext>
            </a:extLst>
          </p:cNvPr>
          <p:cNvSpPr>
            <a:spLocks noGrp="1"/>
          </p:cNvSpPr>
          <p:nvPr>
            <p:ph type="body" sz="quarter" idx="11"/>
          </p:nvPr>
        </p:nvSpPr>
        <p:spPr>
          <a:xfrm>
            <a:off x="706119" y="2298507"/>
            <a:ext cx="4496817" cy="856173"/>
          </a:xfrm>
        </p:spPr>
        <p:txBody>
          <a:bodyPr/>
          <a:lstStyle/>
          <a:p>
            <a:r>
              <a:rPr lang="fr-FR" dirty="0"/>
              <a:t>Cas sur le site </a:t>
            </a:r>
            <a:r>
              <a:rPr lang="fr-FR" sz="1800" b="0" i="0" u="sng" strike="noStrike" dirty="0">
                <a:solidFill>
                  <a:srgbClr val="0563C1"/>
                </a:solidFill>
                <a:effectLst/>
                <a:latin typeface="WordVisi_MSFontService"/>
                <a:hlinkClick r:id="rId2"/>
              </a:rPr>
              <a:t>https://www.free-work.com/fr/tech-it/jobs</a:t>
            </a:r>
            <a:r>
              <a:rPr lang="fr-FR" sz="1800" b="0" i="0" u="sng" strike="noStrike" dirty="0">
                <a:solidFill>
                  <a:srgbClr val="0563C1"/>
                </a:solidFill>
                <a:effectLst/>
                <a:latin typeface="WordVisi_MSFontService"/>
              </a:rPr>
              <a:t> </a:t>
            </a:r>
            <a:r>
              <a:rPr lang="fr-FR" dirty="0"/>
              <a:t>avec l’outil </a:t>
            </a:r>
            <a:r>
              <a:rPr lang="fr-FR" dirty="0" err="1"/>
              <a:t>PageSpeed</a:t>
            </a:r>
            <a:r>
              <a:rPr lang="fr-FR" dirty="0"/>
              <a:t> Insights</a:t>
            </a:r>
          </a:p>
          <a:p>
            <a:endParaRPr lang="fr-FR" dirty="0"/>
          </a:p>
        </p:txBody>
      </p:sp>
      <p:sp>
        <p:nvSpPr>
          <p:cNvPr id="5" name="Espace réservé de la date 4">
            <a:extLst>
              <a:ext uri="{FF2B5EF4-FFF2-40B4-BE49-F238E27FC236}">
                <a16:creationId xmlns:a16="http://schemas.microsoft.com/office/drawing/2014/main" id="{A6C53923-AC31-B387-E5D7-A6A24CDBF55E}"/>
              </a:ext>
            </a:extLst>
          </p:cNvPr>
          <p:cNvSpPr>
            <a:spLocks noGrp="1"/>
          </p:cNvSpPr>
          <p:nvPr>
            <p:ph type="dt" sz="half" idx="14"/>
          </p:nvPr>
        </p:nvSpPr>
        <p:spPr/>
        <p:txBody>
          <a:bodyPr/>
          <a:lstStyle/>
          <a:p>
            <a:pPr rtl="0"/>
            <a:fld id="{131C2904-DF94-4D90-AA4D-36FC60DC9FFF}" type="datetime4">
              <a:rPr lang="fr-FR" noProof="0" smtClean="0">
                <a:latin typeface="+mn-lt"/>
              </a:rPr>
              <a:t>6 février 2023</a:t>
            </a:fld>
            <a:endParaRPr lang="fr-FR" noProof="0" dirty="0">
              <a:latin typeface="+mn-lt"/>
            </a:endParaRPr>
          </a:p>
        </p:txBody>
      </p:sp>
      <p:sp>
        <p:nvSpPr>
          <p:cNvPr id="6" name="Espace réservé du pied de page 5">
            <a:extLst>
              <a:ext uri="{FF2B5EF4-FFF2-40B4-BE49-F238E27FC236}">
                <a16:creationId xmlns:a16="http://schemas.microsoft.com/office/drawing/2014/main" id="{6F019EDE-807D-C68A-618D-52B7BCE0B42E}"/>
              </a:ext>
            </a:extLst>
          </p:cNvPr>
          <p:cNvSpPr>
            <a:spLocks noGrp="1"/>
          </p:cNvSpPr>
          <p:nvPr>
            <p:ph type="ftr" sz="quarter" idx="15"/>
          </p:nvPr>
        </p:nvSpPr>
        <p:spPr/>
        <p:txBody>
          <a:bodyPr/>
          <a:lstStyle/>
          <a:p>
            <a:pPr rtl="0"/>
            <a:r>
              <a:rPr lang="fr-FR" noProof="0"/>
              <a:t>Rapport annuel</a:t>
            </a:r>
            <a:endParaRPr lang="fr-FR" b="0" noProof="0" dirty="0"/>
          </a:p>
        </p:txBody>
      </p:sp>
      <p:sp>
        <p:nvSpPr>
          <p:cNvPr id="7" name="Espace réservé du numéro de diapositive 6">
            <a:extLst>
              <a:ext uri="{FF2B5EF4-FFF2-40B4-BE49-F238E27FC236}">
                <a16:creationId xmlns:a16="http://schemas.microsoft.com/office/drawing/2014/main" id="{BEC5B87F-D157-52C5-1AC6-F882796A9628}"/>
              </a:ext>
            </a:extLst>
          </p:cNvPr>
          <p:cNvSpPr>
            <a:spLocks noGrp="1"/>
          </p:cNvSpPr>
          <p:nvPr>
            <p:ph type="sldNum" sz="quarter" idx="16"/>
          </p:nvPr>
        </p:nvSpPr>
        <p:spPr/>
        <p:txBody>
          <a:bodyPr/>
          <a:lstStyle/>
          <a:p>
            <a:pPr rtl="0"/>
            <a:fld id="{294A09A9-5501-47C1-A89A-A340965A2BE2}" type="slidenum">
              <a:rPr lang="fr-FR" noProof="0" smtClean="0"/>
              <a:pPr rtl="0"/>
              <a:t>8</a:t>
            </a:fld>
            <a:endParaRPr lang="fr-FR" noProof="0" dirty="0"/>
          </a:p>
        </p:txBody>
      </p:sp>
      <p:pic>
        <p:nvPicPr>
          <p:cNvPr id="9" name="Image 8">
            <a:extLst>
              <a:ext uri="{FF2B5EF4-FFF2-40B4-BE49-F238E27FC236}">
                <a16:creationId xmlns:a16="http://schemas.microsoft.com/office/drawing/2014/main" id="{6EC3362B-AAED-4E87-97BF-3C4B735E4F98}"/>
              </a:ext>
            </a:extLst>
          </p:cNvPr>
          <p:cNvPicPr>
            <a:picLocks noChangeAspect="1"/>
          </p:cNvPicPr>
          <p:nvPr/>
        </p:nvPicPr>
        <p:blipFill>
          <a:blip r:embed="rId3"/>
          <a:stretch>
            <a:fillRect/>
          </a:stretch>
        </p:blipFill>
        <p:spPr>
          <a:xfrm>
            <a:off x="5524500" y="879063"/>
            <a:ext cx="6343495" cy="5640639"/>
          </a:xfrm>
          <a:prstGeom prst="rect">
            <a:avLst/>
          </a:prstGeom>
        </p:spPr>
      </p:pic>
    </p:spTree>
    <p:extLst>
      <p:ext uri="{BB962C8B-B14F-4D97-AF65-F5344CB8AC3E}">
        <p14:creationId xmlns:p14="http://schemas.microsoft.com/office/powerpoint/2010/main" val="217093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96C426C-8883-9DF1-5AEA-9D80C167037A}"/>
              </a:ext>
            </a:extLst>
          </p:cNvPr>
          <p:cNvSpPr>
            <a:spLocks noGrp="1"/>
          </p:cNvSpPr>
          <p:nvPr>
            <p:ph type="title"/>
          </p:nvPr>
        </p:nvSpPr>
        <p:spPr/>
        <p:txBody>
          <a:bodyPr/>
          <a:lstStyle/>
          <a:p>
            <a:r>
              <a:rPr lang="fr-FR" dirty="0"/>
              <a:t>Cas</a:t>
            </a:r>
          </a:p>
        </p:txBody>
      </p:sp>
      <p:sp>
        <p:nvSpPr>
          <p:cNvPr id="4" name="Espace réservé du texte 3">
            <a:extLst>
              <a:ext uri="{FF2B5EF4-FFF2-40B4-BE49-F238E27FC236}">
                <a16:creationId xmlns:a16="http://schemas.microsoft.com/office/drawing/2014/main" id="{1370E020-A32B-9295-C58E-4738E19D17AE}"/>
              </a:ext>
            </a:extLst>
          </p:cNvPr>
          <p:cNvSpPr>
            <a:spLocks noGrp="1"/>
          </p:cNvSpPr>
          <p:nvPr>
            <p:ph type="body" sz="quarter" idx="11"/>
          </p:nvPr>
        </p:nvSpPr>
        <p:spPr/>
        <p:txBody>
          <a:bodyPr/>
          <a:lstStyle/>
          <a:p>
            <a:pPr marL="285750" indent="-285750">
              <a:buFont typeface="Wingdings" panose="05000000000000000000" pitchFamily="2" charset="2"/>
              <a:buChar char="§"/>
            </a:pPr>
            <a:r>
              <a:rPr lang="fr-FR" dirty="0"/>
              <a:t>Réduire les scripts inutiles</a:t>
            </a:r>
          </a:p>
          <a:p>
            <a:pPr marL="285750" indent="-285750">
              <a:buFont typeface="Wingdings" panose="05000000000000000000" pitchFamily="2" charset="2"/>
              <a:buChar char="§"/>
            </a:pPr>
            <a:r>
              <a:rPr lang="fr-FR" dirty="0"/>
              <a:t>Éliminer les ressources bloquant le rendu</a:t>
            </a:r>
          </a:p>
          <a:p>
            <a:pPr marL="285750" indent="-285750">
              <a:buFont typeface="Wingdings" panose="05000000000000000000" pitchFamily="2" charset="2"/>
              <a:buChar char="§"/>
            </a:pPr>
            <a:r>
              <a:rPr lang="fr-FR" dirty="0"/>
              <a:t>Améliorer les images</a:t>
            </a:r>
          </a:p>
        </p:txBody>
      </p:sp>
      <p:sp>
        <p:nvSpPr>
          <p:cNvPr id="5" name="Espace réservé de la date 4">
            <a:extLst>
              <a:ext uri="{FF2B5EF4-FFF2-40B4-BE49-F238E27FC236}">
                <a16:creationId xmlns:a16="http://schemas.microsoft.com/office/drawing/2014/main" id="{42AA3DD9-FBEE-B905-349A-084383443150}"/>
              </a:ext>
            </a:extLst>
          </p:cNvPr>
          <p:cNvSpPr>
            <a:spLocks noGrp="1"/>
          </p:cNvSpPr>
          <p:nvPr>
            <p:ph type="dt" sz="half" idx="14"/>
          </p:nvPr>
        </p:nvSpPr>
        <p:spPr/>
        <p:txBody>
          <a:bodyPr/>
          <a:lstStyle/>
          <a:p>
            <a:pPr rtl="0"/>
            <a:fld id="{131C2904-DF94-4D90-AA4D-36FC60DC9FFF}" type="datetime4">
              <a:rPr lang="fr-FR" noProof="0" smtClean="0">
                <a:latin typeface="+mn-lt"/>
              </a:rPr>
              <a:t>6 février 2023</a:t>
            </a:fld>
            <a:endParaRPr lang="fr-FR" noProof="0" dirty="0">
              <a:latin typeface="+mn-lt"/>
            </a:endParaRPr>
          </a:p>
        </p:txBody>
      </p:sp>
      <p:sp>
        <p:nvSpPr>
          <p:cNvPr id="6" name="Espace réservé du pied de page 5">
            <a:extLst>
              <a:ext uri="{FF2B5EF4-FFF2-40B4-BE49-F238E27FC236}">
                <a16:creationId xmlns:a16="http://schemas.microsoft.com/office/drawing/2014/main" id="{694EC9D8-88D7-8018-4EC7-8F3B89BDDA74}"/>
              </a:ext>
            </a:extLst>
          </p:cNvPr>
          <p:cNvSpPr>
            <a:spLocks noGrp="1"/>
          </p:cNvSpPr>
          <p:nvPr>
            <p:ph type="ftr" sz="quarter" idx="15"/>
          </p:nvPr>
        </p:nvSpPr>
        <p:spPr/>
        <p:txBody>
          <a:bodyPr/>
          <a:lstStyle/>
          <a:p>
            <a:pPr rtl="0"/>
            <a:r>
              <a:rPr lang="fr-FR" noProof="0" dirty="0"/>
              <a:t>Equipe </a:t>
            </a:r>
            <a:r>
              <a:rPr lang="fr-FR" noProof="0" dirty="0" err="1"/>
              <a:t>Devnodes</a:t>
            </a:r>
            <a:endParaRPr lang="fr-FR" b="0" noProof="0" dirty="0"/>
          </a:p>
        </p:txBody>
      </p:sp>
      <p:sp>
        <p:nvSpPr>
          <p:cNvPr id="7" name="Espace réservé du numéro de diapositive 6">
            <a:extLst>
              <a:ext uri="{FF2B5EF4-FFF2-40B4-BE49-F238E27FC236}">
                <a16:creationId xmlns:a16="http://schemas.microsoft.com/office/drawing/2014/main" id="{C61FAE8C-F94C-4A84-C150-D9F9FD6C637F}"/>
              </a:ext>
            </a:extLst>
          </p:cNvPr>
          <p:cNvSpPr>
            <a:spLocks noGrp="1"/>
          </p:cNvSpPr>
          <p:nvPr>
            <p:ph type="sldNum" sz="quarter" idx="16"/>
          </p:nvPr>
        </p:nvSpPr>
        <p:spPr/>
        <p:txBody>
          <a:bodyPr/>
          <a:lstStyle/>
          <a:p>
            <a:pPr rtl="0"/>
            <a:fld id="{294A09A9-5501-47C1-A89A-A340965A2BE2}" type="slidenum">
              <a:rPr lang="fr-FR" noProof="0" smtClean="0"/>
              <a:pPr rtl="0"/>
              <a:t>9</a:t>
            </a:fld>
            <a:endParaRPr lang="fr-FR" noProof="0" dirty="0"/>
          </a:p>
        </p:txBody>
      </p:sp>
      <p:pic>
        <p:nvPicPr>
          <p:cNvPr id="11" name="Image 10">
            <a:extLst>
              <a:ext uri="{FF2B5EF4-FFF2-40B4-BE49-F238E27FC236}">
                <a16:creationId xmlns:a16="http://schemas.microsoft.com/office/drawing/2014/main" id="{69878775-8FF2-FCED-E3B9-57597C3F0C03}"/>
              </a:ext>
            </a:extLst>
          </p:cNvPr>
          <p:cNvPicPr>
            <a:picLocks noChangeAspect="1"/>
          </p:cNvPicPr>
          <p:nvPr/>
        </p:nvPicPr>
        <p:blipFill>
          <a:blip r:embed="rId2"/>
          <a:stretch>
            <a:fillRect/>
          </a:stretch>
        </p:blipFill>
        <p:spPr>
          <a:xfrm>
            <a:off x="6286502" y="979836"/>
            <a:ext cx="5513829" cy="4999101"/>
          </a:xfrm>
          <a:prstGeom prst="rect">
            <a:avLst/>
          </a:prstGeom>
        </p:spPr>
      </p:pic>
    </p:spTree>
    <p:extLst>
      <p:ext uri="{BB962C8B-B14F-4D97-AF65-F5344CB8AC3E}">
        <p14:creationId xmlns:p14="http://schemas.microsoft.com/office/powerpoint/2010/main" val="16471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{D34BBFA1-3DCF-45AE-9CA0-51A297D56017}tf78853419_win32</Template>
  <TotalTime>148</TotalTime>
  <Words>470</Words>
  <Application>Microsoft Office PowerPoint</Application>
  <PresentationFormat>Grand écran</PresentationFormat>
  <Paragraphs>82</Paragraphs>
  <Slides>10</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vt:i4>
      </vt:variant>
    </vt:vector>
  </HeadingPairs>
  <TitlesOfParts>
    <vt:vector size="18" baseType="lpstr">
      <vt:lpstr>Arial</vt:lpstr>
      <vt:lpstr>Calibri</vt:lpstr>
      <vt:lpstr>Franklin Gothic Book</vt:lpstr>
      <vt:lpstr>Franklin Gothic Demi</vt:lpstr>
      <vt:lpstr>gg sans</vt:lpstr>
      <vt:lpstr>Wingdings</vt:lpstr>
      <vt:lpstr>WordVisi_MSFontService</vt:lpstr>
      <vt:lpstr>Thème1</vt:lpstr>
      <vt:lpstr>Optimisation</vt:lpstr>
      <vt:lpstr>Ordre du jour</vt:lpstr>
      <vt:lpstr>Introduction</vt:lpstr>
      <vt:lpstr>Front End</vt:lpstr>
      <vt:lpstr>Front End</vt:lpstr>
      <vt:lpstr>Back End</vt:lpstr>
      <vt:lpstr>Symfony</vt:lpstr>
      <vt:lpstr>Cas</vt:lpstr>
      <vt:lpstr>Cas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dc:title>
  <dc:creator>DELLMANN Tiffany</dc:creator>
  <cp:lastModifiedBy>DELLMANN Tiffany</cp:lastModifiedBy>
  <cp:revision>2</cp:revision>
  <dcterms:created xsi:type="dcterms:W3CDTF">2023-02-06T08:05:44Z</dcterms:created>
  <dcterms:modified xsi:type="dcterms:W3CDTF">2023-02-06T10:34:31Z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