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3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9144000" cy="6858000" type="screen4x3"/>
  <p:notesSz cx="6858000" cy="9144000"/>
  <p:defaultTextStyle>
    <a:defPPr rtl="0">
      <a:defRPr lang="es-E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774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7491C41-FA13-4AE2-A1EB-DBEDC1E6E8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4BB7BE-6FDD-4A1B-89EF-5CEA750F7D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ADCFE4-995A-4E98-8B93-922EC18ACB8C}" type="datetime1">
              <a:rPr lang="es-ES" smtClean="0"/>
              <a:t>16/05/2022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312DAD-8F63-48FE-BA14-6EC54042D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3315EEF-F52A-4033-886F-6129CBF4A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4ED236-93D1-4074-ADBA-531A625F6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784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pPr rtl="0"/>
            <a:fld id="{9DFD0A20-F2B2-4448-B984-7F9797F4E0B0}" type="datetime1">
              <a:rPr lang="es-ES" noProof="0" smtClean="0"/>
              <a:t>16/05/2022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pPr rtl="0"/>
            <a:fld id="{87D77045-401A-4D5E-BFE3-54C21A8A663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es-ES" smtClean="0"/>
              <a:pPr rtl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89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27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3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563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60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5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18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41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2312C91-A626-44BD-9D80-3624C0792878}"/>
              </a:ext>
            </a:extLst>
          </p:cNvPr>
          <p:cNvSpPr/>
          <p:nvPr userDrawn="1"/>
        </p:nvSpPr>
        <p:spPr>
          <a:xfrm>
            <a:off x="0" y="2372264"/>
            <a:ext cx="9144000" cy="2113472"/>
          </a:xfrm>
          <a:prstGeom prst="rect">
            <a:avLst/>
          </a:prstGeom>
          <a:solidFill>
            <a:schemeClr val="bg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 rtlCol="0"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pPr rtl="0"/>
            <a:fld id="{51319DE8-FC24-4D89-84E5-80525BB3EBEB}" type="datetime1">
              <a:rPr lang="es-ES" noProof="0" smtClean="0"/>
              <a:t>16/05/2022</a:t>
            </a:fld>
            <a:endParaRPr lang="es-ES" noProof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 rtlCol="0"/>
          <a:lstStyle/>
          <a:p>
            <a:pPr rtl="0"/>
            <a:fld id="{72AC53DF-4216-466D-99A7-94400E6C2A2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457200" y="2819400"/>
            <a:ext cx="8229600" cy="691896"/>
          </a:xfrm>
        </p:spPr>
        <p:txBody>
          <a:bodyPr rtlCol="0"/>
          <a:lstStyle>
            <a:lvl1pPr marR="9144" algn="ctr">
              <a:defRPr sz="3800" cap="all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pPr rtl="0"/>
            <a:r>
              <a:rPr lang="es-ES" noProof="0"/>
              <a:t>Haga clic para editar el estilo del título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38821DBD-8C89-4419-93B6-FC276602F95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3638551"/>
            <a:ext cx="8229600" cy="639762"/>
          </a:xfrm>
        </p:spPr>
        <p:txBody>
          <a:bodyPr rtlCol="0" anchor="ctr"/>
          <a:lstStyle>
            <a:lvl1pPr marL="73152" indent="0" algn="ctr">
              <a:buNone/>
              <a:defRPr sz="24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marL="0" rtl="0">
              <a:spcBef>
                <a:spcPts val="0"/>
              </a:spcBef>
            </a:pPr>
            <a:r>
              <a:rPr lang="es-ES" noProof="0"/>
              <a:t>Su nombre, Nombre del profesor</a:t>
            </a:r>
          </a:p>
          <a:p>
            <a:pPr marL="0" rtl="0">
              <a:spcBef>
                <a:spcPts val="0"/>
              </a:spcBef>
            </a:pPr>
            <a:r>
              <a:rPr lang="es-ES" noProof="0"/>
              <a:t>Su escuela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 rtlCol="0"/>
          <a:lstStyle>
            <a:lvl1pPr algn="ctr">
              <a:defRPr b="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685800" y="1600200"/>
            <a:ext cx="7772400" cy="4572000"/>
          </a:xfrm>
        </p:spPr>
        <p:txBody>
          <a:bodyPr rtlCol="0"/>
          <a:lstStyle>
            <a:lvl1pPr algn="ctr">
              <a:defRPr>
                <a:latin typeface="+mn-lt"/>
              </a:defRPr>
            </a:lvl1pPr>
            <a:lvl2pPr algn="ctr">
              <a:defRPr>
                <a:latin typeface="+mn-lt"/>
              </a:defRPr>
            </a:lvl2pPr>
            <a:lvl3pPr algn="ctr">
              <a:defRPr>
                <a:latin typeface="+mn-lt"/>
              </a:defRPr>
            </a:lvl3pPr>
            <a:lvl4pPr algn="ctr">
              <a:defRPr>
                <a:latin typeface="+mn-lt"/>
              </a:defRPr>
            </a:lvl4pPr>
            <a:lvl5pPr algn="ctr">
              <a:defRPr>
                <a:latin typeface="+mn-lt"/>
              </a:defRPr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92EE8-C16E-4DCE-BB04-5F55D298867A}" type="datetime1">
              <a:rPr lang="es-ES" noProof="0" smtClean="0"/>
              <a:t>16/05/2022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  <a:effectLst/>
        </p:spPr>
        <p:txBody>
          <a:bodyPr rtlCol="0"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3800" b="1" cap="all" dirty="0">
                <a:ln/>
                <a:solidFill>
                  <a:schemeClr val="tx1"/>
                </a:solidFill>
                <a:effectLst/>
              </a:defRPr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14400" y="5334000"/>
            <a:ext cx="7772400" cy="1052512"/>
          </a:xfrm>
        </p:spPr>
        <p:txBody>
          <a:bodyPr rtlCol="0"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88C32-0B7D-4DEB-9DAE-56DEB37DC96C}" type="datetime1">
              <a:rPr lang="es-ES" noProof="0" smtClean="0"/>
              <a:t>16/05/2022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18D2517-69F4-4EEB-BA9B-124035414E7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cap="all" baseline="0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64344" y="1371600"/>
            <a:ext cx="4038600" cy="4525963"/>
          </a:xfrm>
        </p:spPr>
        <p:txBody>
          <a:bodyPr rtlCol="0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655344" y="1371600"/>
            <a:ext cx="4038600" cy="4525963"/>
          </a:xfrm>
        </p:spPr>
        <p:txBody>
          <a:bodyPr rtlCol="0"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pPr rtl="0"/>
            <a:fld id="{A2729D84-92EC-4D7F-B532-9546AC95857F}" type="datetime1">
              <a:rPr lang="es-ES" noProof="0" smtClean="0"/>
              <a:t>16/05/2022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pPr rtl="0"/>
            <a:fld id="{1AD93096-5B34-4342-9326-69289CEAE4C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77D2D04-D600-459B-9F6A-C192EF58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44" y="684306"/>
            <a:ext cx="8229600" cy="53489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809750"/>
            <a:ext cx="4040188" cy="639762"/>
          </a:xfrm>
        </p:spPr>
        <p:txBody>
          <a:bodyPr rtlCol="0"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645025" y="1809750"/>
            <a:ext cx="4041775" cy="639762"/>
          </a:xfrm>
        </p:spPr>
        <p:txBody>
          <a:bodyPr rtlCol="0"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 hasCustomPrompt="1"/>
          </p:nvPr>
        </p:nvSpPr>
        <p:spPr>
          <a:xfrm>
            <a:off x="457200" y="2459037"/>
            <a:ext cx="4040188" cy="3959352"/>
          </a:xfrm>
        </p:spPr>
        <p:txBody>
          <a:bodyPr rtlCol="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4645025" y="2459037"/>
            <a:ext cx="4041775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81FA5C-1E34-4474-ADAA-E78DCCEAE27A}" type="datetime1">
              <a:rPr lang="es-ES" noProof="0" smtClean="0"/>
              <a:t>16/05/2022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03F32D9-F201-4186-8FF1-887330D7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4306"/>
            <a:ext cx="8229600" cy="53489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79E6A-AD94-4047-9A61-A113B4E0F920}" type="datetime1">
              <a:rPr lang="es-ES" noProof="0" smtClean="0"/>
              <a:t>16/05/2022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BB1C106-1615-4E06-A823-0509AD3E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5116A-F677-4494-986B-B37C1C770B5A}" type="datetime1">
              <a:rPr lang="es-ES" noProof="0" smtClean="0"/>
              <a:t>16/05/2022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1676400"/>
            <a:ext cx="2514600" cy="43307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3429000" y="1676400"/>
            <a:ext cx="5486400" cy="43307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58DDA-97EF-44BA-874C-19F5D32EB02F}" type="datetime1">
              <a:rPr lang="es-ES" noProof="0" smtClean="0"/>
              <a:t>16/05/2022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6AFC381-8884-4AE0-8F31-E6B5C86A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4306"/>
            <a:ext cx="8229600" cy="53489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EE1EBC-E51B-4190-8159-3AE4D1D4E97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cap="all" baseline="0" noProof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685800" y="684306"/>
            <a:ext cx="7772400" cy="534894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685800" y="1582777"/>
            <a:ext cx="77724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14D0FE86-8A94-4A23-93EC-8E151273482D}" type="datetime1">
              <a:rPr lang="es-ES" noProof="0" smtClean="0">
                <a:solidFill>
                  <a:schemeClr val="tx2"/>
                </a:solidFill>
              </a:rPr>
              <a:t>16/05/2022</a:t>
            </a:fld>
            <a:endParaRPr lang="es-ES" sz="1100" noProof="0">
              <a:solidFill>
                <a:schemeClr val="tx2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 rtl="0"/>
            <a:endParaRPr lang="es-ES" noProof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72AC53DF-4216-466D-99A7-94400E6C2A25}" type="slidenum">
              <a:rPr lang="es-ES" sz="1200" noProof="0" smtClean="0">
                <a:solidFill>
                  <a:schemeClr val="tx2"/>
                </a:solidFill>
              </a:rPr>
              <a:pPr algn="l" rtl="0"/>
              <a:t>‹Nº›</a:t>
            </a:fld>
            <a:endParaRPr lang="es-ES" sz="1200" noProof="0">
              <a:solidFill>
                <a:schemeClr val="tx2"/>
              </a:solidFill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315360-7115-4341-8A2E-EB70634BF6AE}"/>
              </a:ext>
            </a:extLst>
          </p:cNvPr>
          <p:cNvCxnSpPr/>
          <p:nvPr userDrawn="1"/>
        </p:nvCxnSpPr>
        <p:spPr>
          <a:xfrm>
            <a:off x="4076700" y="1371600"/>
            <a:ext cx="990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sz="3200" kern="1200" cap="all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2136" y="2873501"/>
            <a:ext cx="8229600" cy="69189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CONCEPTOS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84735A-F5BB-4C4D-93E0-8DCF8CEA9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tIns="0" rtlCol="0">
            <a:normAutofit fontScale="92500" lnSpcReduction="20000"/>
          </a:bodyPr>
          <a:lstStyle/>
          <a:p>
            <a:pPr marL="0" rtl="0">
              <a:spcBef>
                <a:spcPts val="0"/>
              </a:spcBef>
            </a:pPr>
            <a:r>
              <a:rPr lang="es-ES" dirty="0"/>
              <a:t>DANIEL ENCISO, JOHAN SIABATO</a:t>
            </a:r>
            <a:r>
              <a:rPr lang="es-ES"/>
              <a:t>, IVONE </a:t>
            </a:r>
            <a:r>
              <a:rPr lang="es-ES" dirty="0"/>
              <a:t>MOLANO </a:t>
            </a:r>
          </a:p>
          <a:p>
            <a:pPr marL="0" rtl="0">
              <a:spcBef>
                <a:spcPts val="0"/>
              </a:spcBef>
            </a:pPr>
            <a:r>
              <a:rPr lang="es-ES" dirty="0"/>
              <a:t>FELIPE ROXENVINGE</a:t>
            </a:r>
          </a:p>
        </p:txBody>
      </p:sp>
    </p:spTree>
    <p:extLst>
      <p:ext uri="{BB962C8B-B14F-4D97-AF65-F5344CB8AC3E}">
        <p14:creationId xmlns:p14="http://schemas.microsoft.com/office/powerpoint/2010/main" val="159026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CDE2F-E85F-8B69-DE35-5DF9EB63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1656184"/>
          </a:xfrm>
        </p:spPr>
        <p:txBody>
          <a:bodyPr>
            <a:normAutofit fontScale="92500"/>
          </a:bodyPr>
          <a:lstStyle/>
          <a:p>
            <a:pPr algn="l"/>
            <a:r>
              <a:rPr lang="es-CO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lang="es-CO" dirty="0">
                <a:solidFill>
                  <a:srgbClr val="BDC1C6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Básicamente un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Concepto de Diseño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es un collage de elementos que inspiran a un diseñador, mediante el cual puede expresar visualmente sus ideas para un determinado proyecto.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CDE2F-E85F-8B69-DE35-5DF9EB63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165618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CO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Sistema Fuente</a:t>
            </a:r>
            <a:r>
              <a:rPr lang="es-CO" dirty="0">
                <a:solidFill>
                  <a:srgbClr val="BDC1C6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Son todos los sistemas que proveen datos al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SAP BI. Se considera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Sistema Fuente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a cualquier entorno del que nuestro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SAP BI se alimente y reciba información. Cuando se crea una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de datos, debe estar asociado a un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sistema fuente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281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CDE2F-E85F-8B69-DE35-5DF9EB63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165618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O" b="1" dirty="0">
                <a:solidFill>
                  <a:srgbClr val="BDC1C6"/>
                </a:solidFill>
                <a:latin typeface="arial" panose="020B0604020202020204" pitchFamily="34" charset="0"/>
              </a:rPr>
              <a:t>Modelo</a:t>
            </a:r>
            <a:r>
              <a:rPr lang="es-CO" dirty="0">
                <a:solidFill>
                  <a:srgbClr val="BDC1C6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modelo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es un bosquejo que representa un conjunto real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cierto grado de precisión y en la forma más completa posible, pero sin pretender aportar una réplica de lo que existe en la realidad.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999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CDE2F-E85F-8B69-DE35-5DF9EB63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16561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O" b="1" dirty="0">
                <a:solidFill>
                  <a:srgbClr val="BDC1C6"/>
                </a:solidFill>
                <a:latin typeface="arial" panose="020B0604020202020204" pitchFamily="34" charset="0"/>
              </a:rPr>
              <a:t>Simulador</a:t>
            </a:r>
            <a:r>
              <a:rPr lang="es-CO" dirty="0">
                <a:solidFill>
                  <a:srgbClr val="BDC1C6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Los simuladores constituyen un procedimiento tanto para la formación de conceptos y construcción de conocimientos, en general, como para la aplicación de éstos a nuevos contextos, a los que, por diversas razones, el estudiante no puede acceder desde el contexto metodológico donde se desarrolla su aprendizaje.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396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CDE2F-E85F-8B69-DE35-5DF9EB63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165618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CO" b="1" dirty="0">
                <a:solidFill>
                  <a:srgbClr val="BDC1C6"/>
                </a:solidFill>
                <a:latin typeface="arial" panose="020B0604020202020204" pitchFamily="34" charset="0"/>
              </a:rPr>
              <a:t>Simplificación Del  Modelo</a:t>
            </a:r>
            <a:r>
              <a:rPr lang="es-CO" dirty="0">
                <a:solidFill>
                  <a:srgbClr val="BDC1C6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El “marco experimental” desarrollado constituye una herramienta de laboratorio muy útil para el análisis, el diseño y la optimización de los subsistemas de excitación-conmutación-recepción en aplicaciones ultrasónicas para ensayos no destructivos o para imagen acústica.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07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CDE2F-E85F-8B69-DE35-5DF9EB63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16561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O" b="1" dirty="0">
                <a:solidFill>
                  <a:srgbClr val="BDC1C6"/>
                </a:solidFill>
                <a:latin typeface="arial" panose="020B0604020202020204" pitchFamily="34" charset="0"/>
              </a:rPr>
              <a:t>Validez</a:t>
            </a:r>
            <a:r>
              <a:rPr lang="es-CO" dirty="0">
                <a:solidFill>
                  <a:srgbClr val="BDC1C6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La validez se define como la medida en que un concepto se mide con precisión, por ejemplo en un estudio cuantitativo. La fiabilidad se refiere a la medida en que un instrumento de investigación obtiene sistemáticamente los mismos resultados si se utiliza en la misma situación en repetidas ocasiones.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576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CDE2F-E85F-8B69-DE35-5DF9EB63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1656184"/>
          </a:xfrm>
        </p:spPr>
        <p:txBody>
          <a:bodyPr>
            <a:normAutofit fontScale="92500"/>
          </a:bodyPr>
          <a:lstStyle/>
          <a:p>
            <a:pPr algn="l"/>
            <a:r>
              <a:rPr lang="es-CO" b="1" dirty="0">
                <a:solidFill>
                  <a:srgbClr val="BDC1C6"/>
                </a:solidFill>
                <a:latin typeface="arial" panose="020B0604020202020204" pitchFamily="34" charset="0"/>
              </a:rPr>
              <a:t>Complejidad de un modelo</a:t>
            </a:r>
            <a:r>
              <a:rPr lang="es-CO" dirty="0">
                <a:solidFill>
                  <a:srgbClr val="BDC1C6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Las medidas de complejidad tienen como propósito medir la </a:t>
            </a:r>
            <a:r>
              <a:rPr lang="es-E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entendibilidad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y sencillez de un modelo. Esta propiedad es la más investigada, existen un amplio rango de métricas definidas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290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CDE2F-E85F-8B69-DE35-5DF9EB63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16561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O" b="1" dirty="0">
                <a:solidFill>
                  <a:srgbClr val="BDC1C6"/>
                </a:solidFill>
                <a:latin typeface="arial" panose="020B0604020202020204" pitchFamily="34" charset="0"/>
              </a:rPr>
              <a:t>Complejidad de un modelo</a:t>
            </a:r>
            <a:r>
              <a:rPr lang="es-CO" dirty="0">
                <a:solidFill>
                  <a:srgbClr val="BDC1C6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la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Simplificación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del Trabajo es cualquier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artificio </a:t>
            </a:r>
            <a:r>
              <a:rPr lang="es-E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recurso que ayude a disminuir o reducir la cantidad de esfuerzo requerido para ejecutar una labor determinada y es concebida fundamentalmente como una tarea permanente con el objeto de minimizar las tareas ordinarias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7360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ciónPowerPoint2007">
  <a:themeElements>
    <a:clrScheme name="Custom 57">
      <a:dk1>
        <a:srgbClr val="262140"/>
      </a:dk1>
      <a:lt1>
        <a:srgbClr val="FFFFFF"/>
      </a:lt1>
      <a:dk2>
        <a:srgbClr val="3A3363"/>
      </a:dk2>
      <a:lt2>
        <a:srgbClr val="FFFFFF"/>
      </a:lt2>
      <a:accent1>
        <a:srgbClr val="F3D569"/>
      </a:accent1>
      <a:accent2>
        <a:srgbClr val="7DC6F3"/>
      </a:accent2>
      <a:accent3>
        <a:srgbClr val="F3D569"/>
      </a:accent3>
      <a:accent4>
        <a:srgbClr val="2F4B83"/>
      </a:accent4>
      <a:accent5>
        <a:srgbClr val="13C4D7"/>
      </a:accent5>
      <a:accent6>
        <a:srgbClr val="07AD85"/>
      </a:accent6>
      <a:hlink>
        <a:srgbClr val="ECBE18"/>
      </a:hlink>
      <a:folHlink>
        <a:srgbClr val="ECBE18"/>
      </a:folHlink>
    </a:clrScheme>
    <a:fontScheme name="Custom 33">
      <a:majorFont>
        <a:latin typeface="Microsoft Sans Serif"/>
        <a:ea typeface=""/>
        <a:cs typeface=""/>
      </a:majorFont>
      <a:minorFont>
        <a:latin typeface="Calibri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147_TF10290551_Win32" id="{EEEDE7A9-C62C-4D93-A740-79689145AE3B}" vid="{934D004F-3FDB-4DEA-91C7-EF10E1A2E0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Proyecto escolar del sistema solar.</Template>
  <TotalTime>10</TotalTime>
  <Words>375</Words>
  <Application>Microsoft Office PowerPoint</Application>
  <PresentationFormat>Presentación en pantalla (4:3)</PresentationFormat>
  <Paragraphs>28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Microsoft Sans Serif</vt:lpstr>
      <vt:lpstr>Wingdings</vt:lpstr>
      <vt:lpstr>Wingdings 2</vt:lpstr>
      <vt:lpstr>Wingdings 3</vt:lpstr>
      <vt:lpstr>IntroducciónPowerPoint2007</vt:lpstr>
      <vt:lpstr>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</dc:title>
  <dc:creator>Felipe Roxenvinge Gómez</dc:creator>
  <cp:lastModifiedBy>Johan Siabato</cp:lastModifiedBy>
  <cp:revision>2</cp:revision>
  <dcterms:created xsi:type="dcterms:W3CDTF">2022-05-17T01:57:41Z</dcterms:created>
  <dcterms:modified xsi:type="dcterms:W3CDTF">2022-05-17T02:09:35Z</dcterms:modified>
</cp:coreProperties>
</file>