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81" r:id="rId3"/>
    <p:sldId id="258" r:id="rId4"/>
    <p:sldId id="262" r:id="rId5"/>
    <p:sldId id="265" r:id="rId6"/>
    <p:sldId id="263" r:id="rId7"/>
    <p:sldId id="294" r:id="rId8"/>
    <p:sldId id="264" r:id="rId9"/>
    <p:sldId id="268" r:id="rId10"/>
    <p:sldId id="272" r:id="rId11"/>
    <p:sldId id="273" r:id="rId12"/>
    <p:sldId id="271" r:id="rId13"/>
    <p:sldId id="269" r:id="rId14"/>
    <p:sldId id="291" r:id="rId15"/>
    <p:sldId id="293" r:id="rId16"/>
    <p:sldId id="267" r:id="rId17"/>
    <p:sldId id="282" r:id="rId18"/>
    <p:sldId id="286" r:id="rId19"/>
    <p:sldId id="278" r:id="rId20"/>
    <p:sldId id="290" r:id="rId21"/>
    <p:sldId id="279" r:id="rId22"/>
    <p:sldId id="270" r:id="rId23"/>
    <p:sldId id="285" r:id="rId24"/>
    <p:sldId id="292" r:id="rId25"/>
    <p:sldId id="25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25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../proyecto-ADSI-master/presentacion/Preguntas-cuestionario%20final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Business%20Process%20Diagram1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COMPRA%20DE%20PRODUCTOS1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ORMATO%20IEEE-830.do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ORMATO%20IEEE-830.do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BPMN%20empresa/Diagrama%20de%20Casos%20de%20Uso%20v_03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PMN%20empresa/Diag.%20Casos%20de%20Uso%20V_003/Diagrama%20casos%20de%20uso%20v_003.vp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ormato%20Caso%20de%20uso%20extendido%20v_004-Final.doc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JohanArley/proyecto/tree/presentac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622075" y="2217685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5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D92721-58BB-4282-8E3B-EB095661CBB4}"/>
              </a:ext>
            </a:extLst>
          </p:cNvPr>
          <p:cNvSpPr txBox="1"/>
          <p:nvPr/>
        </p:nvSpPr>
        <p:spPr>
          <a:xfrm>
            <a:off x="622075" y="3215335"/>
            <a:ext cx="443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Lusbin Agudelo</a:t>
            </a:r>
          </a:p>
          <a:p>
            <a:r>
              <a:rPr lang="es-ES" sz="1800" dirty="0">
                <a:solidFill>
                  <a:schemeClr val="bg1"/>
                </a:solidFill>
              </a:rPr>
              <a:t>Johan Moreno</a:t>
            </a:r>
          </a:p>
          <a:p>
            <a:r>
              <a:rPr lang="es-CO" sz="1800" dirty="0">
                <a:solidFill>
                  <a:schemeClr val="bg1"/>
                </a:solidFill>
              </a:rPr>
              <a:t>Cristian Cotacio</a:t>
            </a:r>
          </a:p>
          <a:p>
            <a:r>
              <a:rPr lang="es-CO" sz="1800" dirty="0">
                <a:solidFill>
                  <a:schemeClr val="bg1"/>
                </a:solidFill>
              </a:rPr>
              <a:t>Roni Tovar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4644CE-CC06-49EE-8F1E-B8B6F2394BEE}"/>
              </a:ext>
            </a:extLst>
          </p:cNvPr>
          <p:cNvSpPr txBox="1"/>
          <p:nvPr/>
        </p:nvSpPr>
        <p:spPr>
          <a:xfrm>
            <a:off x="-174976" y="903880"/>
            <a:ext cx="6743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La parrillada de Thomas</a:t>
            </a:r>
          </a:p>
          <a:p>
            <a:endParaRPr lang="es-CO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121315-3284-4336-904E-7CF3022FC2E1}"/>
              </a:ext>
            </a:extLst>
          </p:cNvPr>
          <p:cNvSpPr txBox="1"/>
          <p:nvPr/>
        </p:nvSpPr>
        <p:spPr>
          <a:xfrm>
            <a:off x="159488" y="1928165"/>
            <a:ext cx="3423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95000"/>
                  </a:schemeClr>
                </a:solidFill>
              </a:rPr>
              <a:t>LE GRILL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7294CE-63CF-48CB-8A8B-27B46E56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02" y="1857360"/>
            <a:ext cx="2151783" cy="1100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27C972-4FC1-4174-8DD8-D89FB7F6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3" y="1454252"/>
            <a:ext cx="4088504" cy="34938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85794B-D291-40AE-886B-0711DD3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48" y="1454253"/>
            <a:ext cx="4521638" cy="34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57E9BC-5666-41A0-8CEC-D32C5956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8" y="1747758"/>
            <a:ext cx="8661484" cy="23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5D8334-006F-493C-B65A-5EE68CBB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20" y="1424763"/>
            <a:ext cx="1907936" cy="14309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A18EB0-CA2D-49F2-A372-9452A3FF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63" y="1424763"/>
            <a:ext cx="1907936" cy="1430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AD8575-5F50-441F-BAD2-B4F52DC5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906" y="1424763"/>
            <a:ext cx="1907936" cy="14309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D99A7F-C6AD-47BD-91FC-1B42B924C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19" y="3217676"/>
            <a:ext cx="1907937" cy="14309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510137-59AD-457D-9B5A-8FC1DE84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463" y="3217676"/>
            <a:ext cx="1907936" cy="14383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B2AFA9-13E5-4510-9C17-AFA53638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906" y="3217677"/>
            <a:ext cx="1907936" cy="14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F24777-0A97-41DE-9D98-A3A593DC1EAF}"/>
              </a:ext>
            </a:extLst>
          </p:cNvPr>
          <p:cNvSpPr txBox="1"/>
          <p:nvPr/>
        </p:nvSpPr>
        <p:spPr>
          <a:xfrm>
            <a:off x="0" y="21265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 </a:t>
            </a:r>
            <a:r>
              <a:rPr lang="es-ES" sz="2400" b="1" dirty="0"/>
              <a:t>PREGUNTAS</a:t>
            </a:r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09880A-29AB-4AFA-8B5B-2CCCDB6348D8}"/>
              </a:ext>
            </a:extLst>
          </p:cNvPr>
          <p:cNvSpPr txBox="1"/>
          <p:nvPr/>
        </p:nvSpPr>
        <p:spPr>
          <a:xfrm>
            <a:off x="372140" y="1243424"/>
            <a:ext cx="80275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¿A qué se dedica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¿Qué procesos realiza?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¿Quién es el encargado de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¿Cuál es el personal de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es la compra de los productos?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¿En qué formatos guardan la información acerca de lo que ingresa?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es el manejo con los proveedores?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¿Quién se encarga del inventario?</a:t>
            </a:r>
          </a:p>
          <a:p>
            <a:endParaRPr lang="es-C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3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 action="ppaction://hlinkfile"/>
            <a:extLst>
              <a:ext uri="{FF2B5EF4-FFF2-40B4-BE49-F238E27FC236}">
                <a16:creationId xmlns:a16="http://schemas.microsoft.com/office/drawing/2014/main" id="{1265EFDD-B247-4C97-92D8-A08893D1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22" y="1015300"/>
            <a:ext cx="5694253" cy="41281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48217-7F2B-44F0-948F-E871EBA83450}"/>
              </a:ext>
            </a:extLst>
          </p:cNvPr>
          <p:cNvSpPr txBox="1"/>
          <p:nvPr/>
        </p:nvSpPr>
        <p:spPr>
          <a:xfrm>
            <a:off x="0" y="21265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 </a:t>
            </a:r>
            <a:r>
              <a:rPr lang="es-ES" sz="2400" b="1" dirty="0"/>
              <a:t>RESPUESTA PREGUNTAS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4270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EEDEE2-0174-4938-95DE-7E3892C0011E}"/>
              </a:ext>
            </a:extLst>
          </p:cNvPr>
          <p:cNvSpPr txBox="1"/>
          <p:nvPr/>
        </p:nvSpPr>
        <p:spPr>
          <a:xfrm>
            <a:off x="0" y="2097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CONCLUSIÓN PREGUNTAS</a:t>
            </a:r>
          </a:p>
        </p:txBody>
      </p:sp>
    </p:spTree>
    <p:extLst>
      <p:ext uri="{BB962C8B-B14F-4D97-AF65-F5344CB8AC3E}">
        <p14:creationId xmlns:p14="http://schemas.microsoft.com/office/powerpoint/2010/main" val="122593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A101DD1-E2B7-416B-B144-0A560E667C1B}"/>
              </a:ext>
            </a:extLst>
          </p:cNvPr>
          <p:cNvSpPr txBox="1"/>
          <p:nvPr/>
        </p:nvSpPr>
        <p:spPr>
          <a:xfrm>
            <a:off x="0" y="1897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MAPA DE PROCESOS:</a:t>
            </a:r>
            <a:endParaRPr lang="es-CO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72D283-E6FE-40A8-9954-F24D85E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3" y="996364"/>
            <a:ext cx="6604562" cy="41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DIAGRAMAS BPMN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3CCDE5-C9DE-460E-85E1-7C73AFE3152C}"/>
              </a:ext>
            </a:extLst>
          </p:cNvPr>
          <p:cNvSpPr txBox="1"/>
          <p:nvPr/>
        </p:nvSpPr>
        <p:spPr>
          <a:xfrm>
            <a:off x="1" y="4616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PROCESO DE INVENTARIO</a:t>
            </a:r>
          </a:p>
        </p:txBody>
      </p:sp>
      <p:pic>
        <p:nvPicPr>
          <p:cNvPr id="8" name="Imagen 7">
            <a:hlinkClick r:id="rId2" action="ppaction://hlinkfile"/>
            <a:extLst>
              <a:ext uri="{FF2B5EF4-FFF2-40B4-BE49-F238E27FC236}">
                <a16:creationId xmlns:a16="http://schemas.microsoft.com/office/drawing/2014/main" id="{F398A507-CAB0-4871-903C-753D8C05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9144000" cy="36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E801A1-119A-4B32-BA70-C1FA91354C3E}"/>
              </a:ext>
            </a:extLst>
          </p:cNvPr>
          <p:cNvSpPr txBox="1"/>
          <p:nvPr/>
        </p:nvSpPr>
        <p:spPr>
          <a:xfrm>
            <a:off x="0" y="95693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COMPRA DE PRODUCTOS</a:t>
            </a:r>
          </a:p>
        </p:txBody>
      </p:sp>
      <p:pic>
        <p:nvPicPr>
          <p:cNvPr id="5" name="Imagen 4">
            <a:hlinkClick r:id="rId2" action="ppaction://hlinkfile"/>
            <a:extLst>
              <a:ext uri="{FF2B5EF4-FFF2-40B4-BE49-F238E27FC236}">
                <a16:creationId xmlns:a16="http://schemas.microsoft.com/office/drawing/2014/main" id="{E3223EAF-F6D0-4F2C-947C-E278B643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82049"/>
            <a:ext cx="9144000" cy="42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A0B64B-9F81-40EC-ABA6-7D8230532231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FORMATO IEEE-830</a:t>
            </a:r>
          </a:p>
        </p:txBody>
      </p:sp>
      <p:pic>
        <p:nvPicPr>
          <p:cNvPr id="4" name="Imagen 3">
            <a:hlinkClick r:id="rId2" action="ppaction://hlinkfile"/>
            <a:extLst>
              <a:ext uri="{FF2B5EF4-FFF2-40B4-BE49-F238E27FC236}">
                <a16:creationId xmlns:a16="http://schemas.microsoft.com/office/drawing/2014/main" id="{27D7C4A1-E04B-44CB-87E3-63E80879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8" y="1170439"/>
            <a:ext cx="6822010" cy="37254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CD2ACF-691C-42E0-93BD-746256543C6F}"/>
              </a:ext>
            </a:extLst>
          </p:cNvPr>
          <p:cNvSpPr txBox="1"/>
          <p:nvPr/>
        </p:nvSpPr>
        <p:spPr>
          <a:xfrm>
            <a:off x="0" y="5192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408967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ECA9BA-3701-4CC4-88EF-C307DC4C4638}"/>
              </a:ext>
            </a:extLst>
          </p:cNvPr>
          <p:cNvSpPr txBox="1"/>
          <p:nvPr/>
        </p:nvSpPr>
        <p:spPr>
          <a:xfrm>
            <a:off x="276224" y="1590496"/>
            <a:ext cx="813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Sistema de Gestión de Inventario para la Empresa “la parrillada de Thomas” (SGI)</a:t>
            </a:r>
            <a:endParaRPr lang="es-C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7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279E332-1532-4A27-A60E-558021F02635}"/>
              </a:ext>
            </a:extLst>
          </p:cNvPr>
          <p:cNvSpPr txBox="1"/>
          <p:nvPr/>
        </p:nvSpPr>
        <p:spPr>
          <a:xfrm>
            <a:off x="0" y="2144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REQUERIMIENTOS NO FUNCIONALES</a:t>
            </a: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id="{D061D8B3-B7DD-4219-AD87-11A5D701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20" y="1764472"/>
            <a:ext cx="7859740" cy="23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A1A6BE3-19BB-44DD-9D6A-949BA0EC6033}"/>
              </a:ext>
            </a:extLst>
          </p:cNvPr>
          <p:cNvSpPr txBox="1"/>
          <p:nvPr/>
        </p:nvSpPr>
        <p:spPr>
          <a:xfrm>
            <a:off x="0" y="2190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 CASOS DE USO</a:t>
            </a:r>
            <a:endParaRPr lang="es-CO" sz="2400" b="1" dirty="0"/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id="{898CA0C7-A26D-4E13-A46E-F691A375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726"/>
            <a:ext cx="9144000" cy="4122774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file"/>
            <a:extLst>
              <a:ext uri="{FF2B5EF4-FFF2-40B4-BE49-F238E27FC236}">
                <a16:creationId xmlns:a16="http://schemas.microsoft.com/office/drawing/2014/main" id="{E54CB34E-C0C3-410D-B99F-BFBA2DE46FA4}"/>
              </a:ext>
            </a:extLst>
          </p:cNvPr>
          <p:cNvSpPr txBox="1"/>
          <p:nvPr/>
        </p:nvSpPr>
        <p:spPr>
          <a:xfrm>
            <a:off x="6719776" y="680740"/>
            <a:ext cx="242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HACIA VISUAL PARADIGM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105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6E1B3A9-10E2-4055-9566-B6D4C20405BB}"/>
              </a:ext>
            </a:extLst>
          </p:cNvPr>
          <p:cNvSpPr txBox="1"/>
          <p:nvPr/>
        </p:nvSpPr>
        <p:spPr>
          <a:xfrm>
            <a:off x="0" y="2381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CASOS DE USO EXTENDIDO</a:t>
            </a:r>
            <a:endParaRPr lang="es-CO" sz="2400" b="1" dirty="0"/>
          </a:p>
        </p:txBody>
      </p:sp>
      <p:pic>
        <p:nvPicPr>
          <p:cNvPr id="2" name="Imagen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993422"/>
            <a:ext cx="4162785" cy="41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097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GITHUB</a:t>
            </a:r>
          </a:p>
        </p:txBody>
      </p:sp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B366935E-0F7B-41B4-8549-63082180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628"/>
            <a:ext cx="9144000" cy="4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7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636C53-FA59-4633-A204-BD842BAF71A8}"/>
              </a:ext>
            </a:extLst>
          </p:cNvPr>
          <p:cNvSpPr txBox="1"/>
          <p:nvPr/>
        </p:nvSpPr>
        <p:spPr>
          <a:xfrm>
            <a:off x="0" y="2097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CONCLUSIÓN PROYECTO</a:t>
            </a:r>
          </a:p>
        </p:txBody>
      </p:sp>
    </p:spTree>
    <p:extLst>
      <p:ext uri="{BB962C8B-B14F-4D97-AF65-F5344CB8AC3E}">
        <p14:creationId xmlns:p14="http://schemas.microsoft.com/office/powerpoint/2010/main" val="3822356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75E48AA-1781-4230-8A35-F8122D5537A4}"/>
              </a:ext>
            </a:extLst>
          </p:cNvPr>
          <p:cNvSpPr/>
          <p:nvPr/>
        </p:nvSpPr>
        <p:spPr>
          <a:xfrm>
            <a:off x="0" y="350730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PLANTEAMIENTO DEL PROBLEMA</a:t>
            </a:r>
            <a:endParaRPr lang="es-CO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F52A93-30CC-47F9-8DA0-E643D999CE3E}"/>
              </a:ext>
            </a:extLst>
          </p:cNvPr>
          <p:cNvSpPr txBox="1"/>
          <p:nvPr/>
        </p:nvSpPr>
        <p:spPr>
          <a:xfrm>
            <a:off x="272238" y="1094932"/>
            <a:ext cx="7995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empresa “La Parrillada de Thomas” no cuenta con un  buen registro de las ventas del día ya que éste registro lo llenan de manera manual en Excel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Como consecuencia: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es eficiente.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se registra de manera adecuada lo vendido y producido al día.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Se genera una pérdida de información.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y además no cuentan con un adecuado manejo del inventario ya que para la adquisición o la compra de nuevos productos deben verificar cada día lo que se gasta para que de la misma manera se compren al día siguiente.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9368B54-229D-491A-ADD7-6F5E12EAEB2B}"/>
              </a:ext>
            </a:extLst>
          </p:cNvPr>
          <p:cNvSpPr/>
          <p:nvPr/>
        </p:nvSpPr>
        <p:spPr>
          <a:xfrm>
            <a:off x="0" y="330269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JUSTIFICACIÓN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109537-3402-49FC-9683-26483C31F54D}"/>
              </a:ext>
            </a:extLst>
          </p:cNvPr>
          <p:cNvSpPr txBox="1"/>
          <p:nvPr/>
        </p:nvSpPr>
        <p:spPr>
          <a:xfrm>
            <a:off x="665275" y="1279088"/>
            <a:ext cx="7746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El objetivo del sistema es proporcionar una ayuda para mejorar la eficiencia de la empresa y permitir que el administrador esté al tanto de los ingresos y gastos que se están realizando día a día, también les permitirá al auxiliar de inventario gestionar de manera adecuada la compra y gastos de productos.</a:t>
            </a:r>
          </a:p>
          <a:p>
            <a:pPr algn="just"/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Los beneficios que se obtienen con el sistema son:</a:t>
            </a:r>
          </a:p>
          <a:p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de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Manejo de inventario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Registro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Registro de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Se generan descuentos según las normas de la empresa </a:t>
            </a: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BBD8801-8233-477D-A284-BC3547A33E39}"/>
              </a:ext>
            </a:extLst>
          </p:cNvPr>
          <p:cNvSpPr/>
          <p:nvPr/>
        </p:nvSpPr>
        <p:spPr>
          <a:xfrm>
            <a:off x="0" y="205905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DELIMITACION Y ALCANCE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C29C0-2E73-4C0D-A11E-C3AE90436818}"/>
              </a:ext>
            </a:extLst>
          </p:cNvPr>
          <p:cNvSpPr txBox="1"/>
          <p:nvPr/>
        </p:nvSpPr>
        <p:spPr>
          <a:xfrm>
            <a:off x="534838" y="1345721"/>
            <a:ext cx="790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restaurante “</a:t>
            </a:r>
            <a:r>
              <a:rPr lang="es-ES_tradnl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PARRILLADA DE TOMAS</a:t>
            </a: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desarrollaremos un aplicativo durante el transcurso de un año; Los procesos a apoyar con el </a:t>
            </a:r>
            <a:r>
              <a:rPr lang="es-ES_tradnl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gestión de inventario </a:t>
            </a: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son: </a:t>
            </a:r>
          </a:p>
          <a:p>
            <a:pPr algn="just"/>
            <a:endParaRPr lang="es-ES_tradnl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manejo del inventario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 de ventas</a:t>
            </a:r>
          </a:p>
        </p:txBody>
      </p:sp>
    </p:spTree>
    <p:extLst>
      <p:ext uri="{BB962C8B-B14F-4D97-AF65-F5344CB8AC3E}">
        <p14:creationId xmlns:p14="http://schemas.microsoft.com/office/powerpoint/2010/main" val="138820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F6F2E3-9E4D-43AE-8E38-4ADD2A7864BF}"/>
              </a:ext>
            </a:extLst>
          </p:cNvPr>
          <p:cNvSpPr/>
          <p:nvPr/>
        </p:nvSpPr>
        <p:spPr>
          <a:xfrm>
            <a:off x="0" y="2957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CAC0AA-D8E5-4ED2-AE77-0062B8D20563}"/>
              </a:ext>
            </a:extLst>
          </p:cNvPr>
          <p:cNvSpPr txBox="1"/>
          <p:nvPr/>
        </p:nvSpPr>
        <p:spPr>
          <a:xfrm>
            <a:off x="540921" y="1378118"/>
            <a:ext cx="8062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orientado a la web que permita gestionar el estado del inventario y el registro de las ventas para la empresa “La parrillada de Thomas”.</a:t>
            </a:r>
            <a:b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3925E3-F86F-4C96-A634-0745B981713A}"/>
              </a:ext>
            </a:extLst>
          </p:cNvPr>
          <p:cNvSpPr/>
          <p:nvPr/>
        </p:nvSpPr>
        <p:spPr>
          <a:xfrm>
            <a:off x="0" y="2957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P</a:t>
            </a:r>
            <a:r>
              <a:rPr lang="es-CO" sz="2400" b="1" dirty="0"/>
              <a:t>OBLACIÓN-OBJETIVO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073552-507F-45B9-88FA-205CAFCBBA6E}"/>
              </a:ext>
            </a:extLst>
          </p:cNvPr>
          <p:cNvSpPr txBox="1"/>
          <p:nvPr/>
        </p:nvSpPr>
        <p:spPr>
          <a:xfrm>
            <a:off x="186070" y="1881963"/>
            <a:ext cx="8771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sistema va dirigido a la empresa “LA PARRILLADA DE THOMAS” ubicada en la ciudad de BOGOTÁ D.C y para clientes de todas las edades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9215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5F1E32-40F5-499B-9AF2-F2BD2C3D4A2F}"/>
              </a:ext>
            </a:extLst>
          </p:cNvPr>
          <p:cNvSpPr/>
          <p:nvPr/>
        </p:nvSpPr>
        <p:spPr>
          <a:xfrm>
            <a:off x="0" y="31301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OBJETIVOS ESPECÍFICOS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441400-ED15-433D-9ABE-EA6F929F5F7B}"/>
              </a:ext>
            </a:extLst>
          </p:cNvPr>
          <p:cNvSpPr/>
          <p:nvPr/>
        </p:nvSpPr>
        <p:spPr>
          <a:xfrm>
            <a:off x="307111" y="1162015"/>
            <a:ext cx="82382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Gestionar 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Notificar al final de la jornada el total de ventas junto con el estado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Registrar clientes para generar descuentos según correspondan.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Apoyar al auxiliar de inventario para la adquisición de los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latin typeface="Calibri" panose="020F0502020204030204" pitchFamily="34" charset="0"/>
            </a:endParaRPr>
          </a:p>
          <a:p>
            <a:pPr algn="just"/>
            <a:endParaRPr lang="es-CO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3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53EADD-3B59-421A-B4DB-F40F8AE5A82A}"/>
              </a:ext>
            </a:extLst>
          </p:cNvPr>
          <p:cNvSpPr/>
          <p:nvPr/>
        </p:nvSpPr>
        <p:spPr>
          <a:xfrm>
            <a:off x="0" y="278511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TÉCNICAS DE RECOLECCIÓN DE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A4D292-5BC9-46EA-B7C0-7243EFF3F7DD}"/>
              </a:ext>
            </a:extLst>
          </p:cNvPr>
          <p:cNvSpPr/>
          <p:nvPr/>
        </p:nvSpPr>
        <p:spPr>
          <a:xfrm>
            <a:off x="312403" y="2018887"/>
            <a:ext cx="75376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Entrevista(Encargada de inventario)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Técnicas Observación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517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490</Words>
  <Application>Microsoft Office PowerPoint</Application>
  <PresentationFormat>Presentación en pantalla (16:9)</PresentationFormat>
  <Paragraphs>72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61</cp:revision>
  <dcterms:modified xsi:type="dcterms:W3CDTF">2019-08-23T15:16:22Z</dcterms:modified>
</cp:coreProperties>
</file>