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12192000"/>
  <p:notesSz cx="6858000" cy="9144000"/>
  <p:embeddedFontLst>
    <p:embeddedFont>
      <p:font typeface="Sorts Mill Goudy"/>
      <p:regular r:id="rId84"/>
      <p: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SortsMillGoudy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customschemas.google.com/relationships/presentationmetadata" Target="metadata"/><Relationship Id="rId41" Type="http://schemas.openxmlformats.org/officeDocument/2006/relationships/slide" Target="slides/slide36.xml"/><Relationship Id="rId85" Type="http://schemas.openxmlformats.org/officeDocument/2006/relationships/font" Target="fonts/SortsMillGoudy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8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8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8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p14:dur="1500">
    <p:split orient="ver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PYTHON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196948" y="1681163"/>
            <a:ext cx="6260123" cy="1216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Considered a high-level language</a:t>
            </a:r>
            <a:endParaRPr/>
          </a:p>
        </p:txBody>
      </p:sp>
      <p:sp>
        <p:nvSpPr>
          <p:cNvPr id="86" name="Google Shape;86;p2"/>
          <p:cNvSpPr txBox="1"/>
          <p:nvPr>
            <p:ph idx="2" type="body"/>
          </p:nvPr>
        </p:nvSpPr>
        <p:spPr>
          <a:xfrm>
            <a:off x="748115" y="289794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Programs must be processed before they can 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Low-level languages are known as Machine Learning which is encoding of instructions in binary are easily executed by the computer.</a:t>
            </a:r>
            <a:endParaRPr/>
          </a:p>
        </p:txBody>
      </p:sp>
      <p:sp>
        <p:nvSpPr>
          <p:cNvPr id="87" name="Google Shape;87;p2"/>
          <p:cNvSpPr txBox="1"/>
          <p:nvPr>
            <p:ph idx="3" type="body"/>
          </p:nvPr>
        </p:nvSpPr>
        <p:spPr>
          <a:xfrm>
            <a:off x="6312877" y="1660134"/>
            <a:ext cx="5447714" cy="1216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It’s easier to use a high-level language</a:t>
            </a:r>
            <a:endParaRPr/>
          </a:p>
        </p:txBody>
      </p:sp>
      <p:sp>
        <p:nvSpPr>
          <p:cNvPr id="88" name="Google Shape;88;p2"/>
          <p:cNvSpPr txBox="1"/>
          <p:nvPr>
            <p:ph idx="4" type="body"/>
          </p:nvPr>
        </p:nvSpPr>
        <p:spPr>
          <a:xfrm>
            <a:off x="6445140" y="29189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Takes less time to write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Shorter and easier to 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likely to be correct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1453027" y="1193602"/>
            <a:ext cx="3149221" cy="1484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are modules?</a:t>
            </a:r>
            <a:endParaRPr/>
          </a:p>
        </p:txBody>
      </p:sp>
      <p:sp>
        <p:nvSpPr>
          <p:cNvPr id="153" name="Google Shape;153;p11"/>
          <p:cNvSpPr txBox="1"/>
          <p:nvPr>
            <p:ph idx="2" type="body"/>
          </p:nvPr>
        </p:nvSpPr>
        <p:spPr>
          <a:xfrm>
            <a:off x="1108852" y="2941747"/>
            <a:ext cx="3777048" cy="2009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cap="none"/>
              <a:t>LIBRARIES THAT ARE WITHIN PYTHON TO ACCOMPLISH DIFFERENT GOALS WITHOUT WRITING A LOT OF CODE.</a:t>
            </a:r>
            <a:endParaRPr/>
          </a:p>
        </p:txBody>
      </p:sp>
      <p:pic>
        <p:nvPicPr>
          <p:cNvPr descr="Graphical user interface, application&#10;&#10;Description automatically generated"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003" y="1418026"/>
            <a:ext cx="5571565" cy="40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573207" y="429904"/>
            <a:ext cx="10249468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There are 137,000 Python Libraries!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3027045" y="2286833"/>
            <a:ext cx="6469039" cy="38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TensorFlow           - NumPy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SciPy                    -BeautifulSoup</a:t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Pandas                  - Scrapy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Matplotlib            - PyTorch</a:t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Keras                    - SciKit-Learn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966743" y="23625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What you’ll use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395785" y="1660748"/>
            <a:ext cx="11273051" cy="48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Pandas = (Python Data Analysis) used for data analysis and cleaning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NumPy = (Numerical Python) use for numerical computation.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Matplotlib = a plotting library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Math = functions normally found on calculator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Random = play game of chance, possibilities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BeautifulSoup = used for web crawling and data scraping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Variable Names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Containers for storing data values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No command for declaring a variable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YOU create it as soon as you assign a value to it!</a:t>
            </a:r>
            <a:endParaRPr/>
          </a:p>
        </p:txBody>
      </p:sp>
      <p:sp>
        <p:nvSpPr>
          <p:cNvPr id="173" name="Google Shape;173;p14"/>
          <p:cNvSpPr txBox="1"/>
          <p:nvPr>
            <p:ph idx="2" type="body"/>
          </p:nvPr>
        </p:nvSpPr>
        <p:spPr>
          <a:xfrm>
            <a:off x="6887817" y="18224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x = 8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y = brothers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Multi Word Variable Names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38200" y="1395662"/>
            <a:ext cx="5181600" cy="527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fruits = [“apple”, “banana”, “cherry”]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fruits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idx="2" type="body"/>
          </p:nvPr>
        </p:nvSpPr>
        <p:spPr>
          <a:xfrm>
            <a:off x="6172200" y="1395662"/>
            <a:ext cx="5779168" cy="527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x, y, z = “Orange”, “Banana”, “Cherry”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“Orange”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Output Variables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“awesome”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print(“Python is “ + 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“Python is 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“awesome”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x + 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 </a:t>
            </a:r>
            <a:endParaRPr/>
          </a:p>
        </p:txBody>
      </p:sp>
      <p:sp>
        <p:nvSpPr>
          <p:cNvPr id="187" name="Google Shape;18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print(x+y)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“John”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 + y)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Global Variables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838200" y="2850861"/>
            <a:ext cx="5181600" cy="2645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x = "awesome"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def myfunc():</a:t>
            </a: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  print("Python is " + x)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</p:txBody>
      </p:sp>
      <p:sp>
        <p:nvSpPr>
          <p:cNvPr id="194" name="Google Shape;194;p17"/>
          <p:cNvSpPr txBox="1"/>
          <p:nvPr>
            <p:ph idx="2" type="body"/>
          </p:nvPr>
        </p:nvSpPr>
        <p:spPr>
          <a:xfrm>
            <a:off x="7446819" y="2850861"/>
            <a:ext cx="5181600" cy="27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 myfunc():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x = "fantastic"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print("Python is " + 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myfunc()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783825" y="1485944"/>
            <a:ext cx="86243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holds its value throughout the lifetime of the program.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Data Types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185530" y="1825624"/>
            <a:ext cx="11728174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“Hello World”					string (str)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							integer (int)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20.5							float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[“apple”, “banana”, “cherry”]		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(“apple”, “banana”, “cherry”)		tuple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range(5)						range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{“name” : “John”,  “age” : 36}		dictionary (dict)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True							boolean 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838200" y="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You can put the data type in front if you want to specify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838200" y="1385901"/>
            <a:ext cx="10515600" cy="313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str(“hello, world!”)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int(20.5)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float(20)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check the data type of a value by writing this: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4.5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160104" y="6029739"/>
            <a:ext cx="1842053" cy="4753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281555" y="1154546"/>
            <a:ext cx="3491345" cy="3454400"/>
          </a:xfrm>
          <a:prstGeom prst="irregularSeal2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40800" y="2096916"/>
            <a:ext cx="19488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Casting!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838200" y="1"/>
            <a:ext cx="10515600" cy="169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Strings</a:t>
            </a:r>
            <a:br>
              <a:rPr lang="en-US" sz="6600"/>
            </a:br>
            <a:endParaRPr sz="6600"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212035" y="1590261"/>
            <a:ext cx="11847443" cy="47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are surrounded by either single quotation marks or double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assign a variable to them		a = “Hello”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						         print(a)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Multi-line strings are designated with “””””/”””” or ‘’’/’’’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Two Programs to Process Code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Interpreter</a:t>
            </a:r>
            <a:endParaRPr/>
          </a:p>
        </p:txBody>
      </p:sp>
      <p:sp>
        <p:nvSpPr>
          <p:cNvPr id="95" name="Google Shape;95;p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a high-level program and executes it, meaning it does what the program says.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Processes a little at a time, reading lines and performing computations</a:t>
            </a:r>
            <a:endParaRPr/>
          </a:p>
        </p:txBody>
      </p:sp>
      <p:sp>
        <p:nvSpPr>
          <p:cNvPr id="96" name="Google Shape;96;p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Compiler</a:t>
            </a:r>
            <a:endParaRPr/>
          </a:p>
        </p:txBody>
      </p:sp>
      <p:sp>
        <p:nvSpPr>
          <p:cNvPr id="97" name="Google Shape;97;p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the program and translates it completely before starting to run it.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6126431" y="2451747"/>
            <a:ext cx="5905568" cy="1179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Getting the character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position of a string</a:t>
            </a:r>
            <a:endParaRPr/>
          </a:p>
        </p:txBody>
      </p:sp>
      <p:sp>
        <p:nvSpPr>
          <p:cNvPr id="224" name="Google Shape;224;p21"/>
          <p:cNvSpPr txBox="1"/>
          <p:nvPr>
            <p:ph idx="2" type="body"/>
          </p:nvPr>
        </p:nvSpPr>
        <p:spPr>
          <a:xfrm>
            <a:off x="6874212" y="3652247"/>
            <a:ext cx="5157787" cy="420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“Hello World!”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print(a[1])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print(a[-1])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Try with another number!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225" name="Google Shape;225;p21"/>
          <p:cNvSpPr txBox="1"/>
          <p:nvPr/>
        </p:nvSpPr>
        <p:spPr>
          <a:xfrm>
            <a:off x="-253951" y="37171"/>
            <a:ext cx="5534508" cy="1073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length of a string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581295" y="144811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“Hello World!”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print(len(a))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931492" y="3298677"/>
            <a:ext cx="4683095" cy="2837203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31493" y="3725966"/>
            <a:ext cx="468309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Counting in Python starts with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includes ALL spaces inside the “ 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Exemption: when you are counting backwards.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1011252" y="498036"/>
            <a:ext cx="10169495" cy="1039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2837213" y="2727030"/>
            <a:ext cx="7422523" cy="291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 = “The best class in Saint Louis”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“best” in txt: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print(“Yes, ‘best’ is present.”)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296449" y="256380"/>
            <a:ext cx="5799551" cy="10957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Slicing a string: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Return a range of characters</a:t>
            </a:r>
            <a:endParaRPr/>
          </a:p>
        </p:txBody>
      </p:sp>
      <p:sp>
        <p:nvSpPr>
          <p:cNvPr id="240" name="Google Shape;240;p23"/>
          <p:cNvSpPr txBox="1"/>
          <p:nvPr>
            <p:ph idx="2" type="body"/>
          </p:nvPr>
        </p:nvSpPr>
        <p:spPr>
          <a:xfrm>
            <a:off x="296448" y="1352136"/>
            <a:ext cx="5157787" cy="11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“Hello World!”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print(b[2:5])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7008812" y="3680479"/>
            <a:ext cx="5183188" cy="9977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a string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start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8112041" y="4933708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“Hello World!”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print(b[:5])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441034" y="109057"/>
            <a:ext cx="3431098" cy="2988765"/>
          </a:xfrm>
          <a:prstGeom prst="irregularSeal1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082799" y="906011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start at the number on the left but doesn’t include the number on the right.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480675" y="3512700"/>
            <a:ext cx="3431098" cy="2988765"/>
          </a:xfrm>
          <a:prstGeom prst="irregularSeal1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02135" y="4341842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number on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left? Means count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274344" y="1004795"/>
            <a:ext cx="5302662" cy="11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print(b[2:])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0" y="-869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to the end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7995528" y="4248340"/>
            <a:ext cx="3551339" cy="1823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print(b[-5:-2])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179604" y="31269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Indexing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7179604" y="170315"/>
            <a:ext cx="3431098" cy="2988765"/>
          </a:xfrm>
          <a:prstGeom prst="irregularSeal1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799786" y="1171603"/>
            <a:ext cx="24579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starts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position 2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581298" y="3429001"/>
            <a:ext cx="4257439" cy="3305188"/>
          </a:xfrm>
          <a:prstGeom prst="irregularSeal1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604152" y="4327261"/>
            <a:ext cx="254668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back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include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2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0" y="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in a string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83837" y="103059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“Hello World!”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print(c.replace(“H” , “J”))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724545" y="232001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881603" y="3292131"/>
            <a:ext cx="315429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a + b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838200" y="37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Formatting a String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238539" y="1825625"/>
            <a:ext cx="11563038" cy="491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”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36”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I am 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 age</a:t>
            </a:r>
            <a:br>
              <a:rPr lang="en-US"/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and I am {}"</a:t>
            </a:r>
            <a:br>
              <a:rPr lang="en-US"/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(txt.</a:t>
            </a: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quantity =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 =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567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 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49.95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"I want {} pieces of item {} for {} dollars."</a:t>
            </a:r>
            <a:br>
              <a:rPr lang="en-US"/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(myorder.</a:t>
            </a: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(quantity, itemno, price))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Logical Operators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186609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{81EEC032-CE65-41A5-8C7C-AD4AEAB2CBDE}</a:tableStyleId>
              </a:tblPr>
              <a:tblGrid>
                <a:gridCol w="3257800"/>
                <a:gridCol w="4560975"/>
              </a:tblGrid>
              <a:tr h="45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Operator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Name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==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Equal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7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!=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Not equal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&gt;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Greater than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7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&lt;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Less than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&gt;=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Greater than or equal to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45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&lt;=</a:t>
                      </a:r>
                      <a:endParaRPr/>
                    </a:p>
                  </a:txBody>
                  <a:tcPr marT="76075" marB="76075" marR="76075" marL="15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Less than or equal to</a:t>
                      </a:r>
                      <a:endParaRPr/>
                    </a:p>
                  </a:txBody>
                  <a:tcPr marT="76075" marB="76075" marR="76075" marL="76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0000"/>
                </a:solidFill>
              </a:rPr>
              <a:t>Booleans</a:t>
            </a:r>
            <a:br>
              <a:rPr b="1" lang="en-US" sz="4000">
                <a:solidFill>
                  <a:srgbClr val="FF0000"/>
                </a:solidFill>
              </a:rPr>
            </a:br>
            <a:r>
              <a:rPr b="1" lang="en-US" sz="4000">
                <a:solidFill>
                  <a:srgbClr val="FF0000"/>
                </a:solidFill>
              </a:rPr>
              <a:t>represent one of two values: True or False</a:t>
            </a:r>
            <a:br>
              <a:rPr b="1" lang="en-US" sz="4000">
                <a:solidFill>
                  <a:srgbClr val="FF0000"/>
                </a:solidFill>
              </a:rPr>
            </a:br>
            <a:endParaRPr b="1" sz="4000">
              <a:solidFill>
                <a:srgbClr val="FF0000"/>
              </a:solidFill>
            </a:endParaRPr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4380855" y="414338"/>
            <a:ext cx="3427283" cy="625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often need to know if an expression is true or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can evaluate any expression and get one of two answers</a:t>
            </a:r>
            <a:endParaRPr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When you compare two values, the expression is evaluated and Python returns the BOOLEAN answer.</a:t>
            </a:r>
            <a:endParaRPr/>
          </a:p>
        </p:txBody>
      </p:sp>
      <p:sp>
        <p:nvSpPr>
          <p:cNvPr id="287" name="Google Shape;287;p28"/>
          <p:cNvSpPr txBox="1"/>
          <p:nvPr>
            <p:ph idx="2" type="body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&gt; 9)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== 9)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&lt; 9)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2818002" y="2766218"/>
            <a:ext cx="6149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txt = “The best class in Saint Louis”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Print(“best” in txt)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 string = boolean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lang="en-US" sz="8800"/>
              <a:t>Lists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3 other types: tuple, set and dictionary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Used to store multiple items inside a variable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Created always with []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is always a strict order BUT they can be modified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have duplicates in a list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make lists out of any data type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Two Ways to use the Python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Shell</a:t>
            </a:r>
            <a:endParaRPr/>
          </a:p>
        </p:txBody>
      </p:sp>
      <p:pic>
        <p:nvPicPr>
          <p:cNvPr id="104" name="Google Shape;10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Files</a:t>
            </a:r>
            <a:endParaRPr/>
          </a:p>
        </p:txBody>
      </p:sp>
      <p:pic>
        <p:nvPicPr>
          <p:cNvPr descr="Text, letter&#10;&#10;Description automatically generated" id="106" name="Google Shape;106;p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35667" t="0"/>
          <a:stretch/>
        </p:blipFill>
        <p:spPr>
          <a:xfrm>
            <a:off x="7037283" y="3125997"/>
            <a:ext cx="4488667" cy="217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(thislist[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"blackcurrant“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"watermelon"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thislist.insert(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thislist.extend(tropical)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thislist[</a:t>
            </a:r>
            <a:r>
              <a:rPr b="0" i="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thislist.clear()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thislist.sort(reverse = </a:t>
            </a: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251791" y="365125"/>
            <a:ext cx="11767931" cy="5836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list1 = [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list2 = [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“kiwi"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“strawberry"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4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“grape"</a:t>
            </a: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list3 = list1 + list2</a:t>
            </a:r>
            <a:b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print(list3)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  <p:transition spd="slow" p14:dur="1500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lang="en-US" sz="8800"/>
              <a:t>Tuples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ordered and UNCHANGEABLE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then go about finding length and indexing.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CANNOT change, add or remove once it’s created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(there are workarounds but that’s for a later time)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Let’s pack a tuple (assign a value)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fruits = 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(green, yellow, red) = fruits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print(green)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print(yellow)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print(red)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add tuples together like you do with lists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multiple by doing this: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mytuple = fruits *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print(mytuple)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lang="en-US" sz="8800"/>
              <a:t>Sets</a:t>
            </a:r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UNORDERED, UNCHANGEABLE &amp; UNINDEXED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in {}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not allow duplicates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particular order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Unchangeable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find the length the same way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any data type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access values the same way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 and .clear() work the same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[“kiwi”, “orange”]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thisset1 = {“apple”, “banana”, “cherry”}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thisset2 = {“kiwi”, “grape”}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thisset3 = thisset1.union(thisset2)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 replace .union with .update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Common Vocabulary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98474" y="1325563"/>
            <a:ext cx="12093526" cy="514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Char char="•"/>
            </a:pPr>
            <a:r>
              <a:rPr lang="en-US" sz="3600">
                <a:solidFill>
                  <a:srgbClr val="7030A0"/>
                </a:solidFill>
              </a:rPr>
              <a:t>Value – a number or string (or other things to be named later) that can be stored in a variable or computed in an expression.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Variable – a name that refers to a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lang="en-US" sz="3600">
                <a:solidFill>
                  <a:srgbClr val="FF0000"/>
                </a:solidFill>
              </a:rPr>
              <a:t>Variable Name -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name given to a variable. Variable names in Python consist of a sequence of letters and digits that begins with a letter. In best programming practice, variable names should be chosen so that they describe their use in the program, making the program self documenting.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lang="en-US" sz="8800"/>
              <a:t>Dictionaries</a:t>
            </a:r>
            <a:endParaRPr/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231913" y="2474981"/>
            <a:ext cx="11728174" cy="322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sed to store data values in key:value pairs.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collection which is ordered, changeable &amp; do not allow duplicates.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{}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change dictionaries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duplicates allowed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thisdict.get("model")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print(thisdict)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b="0" i="0" sz="2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b="0" i="0" sz="2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thisdict.pop(</a:t>
            </a:r>
            <a:r>
              <a:rPr b="0" i="0" lang="en-US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thisdict.popitem()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Practice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285226" y="1224793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file and name is listpractice</a:t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list, find the length, replace a part of it with something else and append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tuple and multiply it by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set, add your list to it and remove a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dictionary and print out 1 value, replace another one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Save your file and send it to me in Slack via private message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IF Statements</a:t>
            </a:r>
            <a:endParaRPr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838200" y="1825625"/>
            <a:ext cx="5181600" cy="4929738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9076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900"/>
              <a:t>Used with the logical operators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==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!=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&lt;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&lt;=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&gt;=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</a:t>
            </a:r>
            <a:endParaRPr/>
          </a:p>
        </p:txBody>
      </p:sp>
      <p:sp>
        <p:nvSpPr>
          <p:cNvPr id="389" name="Google Shape;389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a = 45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b = 68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If b &gt; 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	print(“b is greater”)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Elif Statement</a:t>
            </a:r>
            <a:endParaRPr/>
          </a:p>
        </p:txBody>
      </p:sp>
      <p:sp>
        <p:nvSpPr>
          <p:cNvPr id="395" name="Google Shape;395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Python’s way of saying, “If the previous conditions were not true, then try this condition”</a:t>
            </a:r>
            <a:endParaRPr/>
          </a:p>
        </p:txBody>
      </p:sp>
      <p:sp>
        <p:nvSpPr>
          <p:cNvPr id="396" name="Google Shape;396;p46"/>
          <p:cNvSpPr txBox="1"/>
          <p:nvPr>
            <p:ph idx="2" type="body"/>
          </p:nvPr>
        </p:nvSpPr>
        <p:spPr>
          <a:xfrm>
            <a:off x="6172200" y="1825625"/>
            <a:ext cx="6019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838200" y="-1298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ELSE Statement</a:t>
            </a:r>
            <a:endParaRPr/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Else statements are used to catch anything that wasn’t already caught in the previous two conditions.</a:t>
            </a:r>
            <a:endParaRPr/>
          </a:p>
        </p:txBody>
      </p:sp>
      <p:sp>
        <p:nvSpPr>
          <p:cNvPr id="403" name="Google Shape;403;p47"/>
          <p:cNvSpPr txBox="1"/>
          <p:nvPr>
            <p:ph idx="2" type="body"/>
          </p:nvPr>
        </p:nvSpPr>
        <p:spPr>
          <a:xfrm>
            <a:off x="6172200" y="1098958"/>
            <a:ext cx="6019800" cy="562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737532" y="2810821"/>
            <a:ext cx="5181600" cy="123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You can have an else without the elif!</a:t>
            </a:r>
            <a:endParaRPr/>
          </a:p>
        </p:txBody>
      </p:sp>
      <p:sp>
        <p:nvSpPr>
          <p:cNvPr id="409" name="Google Shape;409;p48"/>
          <p:cNvSpPr txBox="1"/>
          <p:nvPr>
            <p:ph idx="2" type="body"/>
          </p:nvPr>
        </p:nvSpPr>
        <p:spPr>
          <a:xfrm>
            <a:off x="5843631" y="1419552"/>
            <a:ext cx="6034743" cy="401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838200" y="-39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Using “And”</a:t>
            </a:r>
            <a:endParaRPr/>
          </a:p>
        </p:txBody>
      </p:sp>
      <p:sp>
        <p:nvSpPr>
          <p:cNvPr id="415" name="Google Shape;415;p49"/>
          <p:cNvSpPr txBox="1"/>
          <p:nvPr>
            <p:ph idx="1" type="body"/>
          </p:nvPr>
        </p:nvSpPr>
        <p:spPr>
          <a:xfrm>
            <a:off x="1604864" y="1614196"/>
            <a:ext cx="8733453" cy="20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Considered a logical operator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combines conditional statements together</a:t>
            </a:r>
            <a:endParaRPr/>
          </a:p>
        </p:txBody>
      </p:sp>
      <p:sp>
        <p:nvSpPr>
          <p:cNvPr id="416" name="Google Shape;416;p49"/>
          <p:cNvSpPr txBox="1"/>
          <p:nvPr>
            <p:ph idx="2" type="body"/>
          </p:nvPr>
        </p:nvSpPr>
        <p:spPr>
          <a:xfrm>
            <a:off x="1324947" y="3429000"/>
            <a:ext cx="9013370" cy="3290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if a &gt; b and c &gt; a:</a:t>
            </a: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  print("Both conditions are True")</a:t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838200" y="-1130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Using “or”</a:t>
            </a:r>
            <a:endParaRPr/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765110" y="1690688"/>
            <a:ext cx="10588690" cy="1957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Considered a logical operator</a:t>
            </a:r>
            <a:endParaRPr/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It combines conditional statements together</a:t>
            </a:r>
            <a:endParaRPr/>
          </a:p>
        </p:txBody>
      </p:sp>
      <p:sp>
        <p:nvSpPr>
          <p:cNvPr id="423" name="Google Shape;423;p50"/>
          <p:cNvSpPr txBox="1"/>
          <p:nvPr>
            <p:ph idx="2" type="body"/>
          </p:nvPr>
        </p:nvSpPr>
        <p:spPr>
          <a:xfrm>
            <a:off x="317242" y="3964818"/>
            <a:ext cx="11607280" cy="278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if a &gt; b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 a &gt; c:</a:t>
            </a:r>
            <a:br>
              <a:rPr lang="en-US" sz="3200"/>
            </a:b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  print(“At least one of the conditions is True”)</a:t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79828" y="633046"/>
            <a:ext cx="11324492" cy="5866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>
                <a:solidFill>
                  <a:srgbClr val="FF0000"/>
                </a:solidFill>
              </a:rPr>
              <a:t>Str = a Python data type that holds a string of characters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Operators = special symbols that represent a simple computation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>
                <a:solidFill>
                  <a:srgbClr val="FF0000"/>
                </a:solidFill>
              </a:rPr>
              <a:t>Data Type = a set of values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Comment = information in a program that is meant for other programmers (used with ## infront)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>
                <a:solidFill>
                  <a:srgbClr val="FF0000"/>
                </a:solidFill>
              </a:rPr>
              <a:t>Input = a command in a program that prompts the user to put in an answer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Output = the result of a program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838200" y="-146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Nested IF Statement</a:t>
            </a:r>
            <a:endParaRPr/>
          </a:p>
        </p:txBody>
      </p:sp>
      <p:sp>
        <p:nvSpPr>
          <p:cNvPr id="429" name="Google Shape;429;p51"/>
          <p:cNvSpPr txBox="1"/>
          <p:nvPr>
            <p:ph idx="1" type="body"/>
          </p:nvPr>
        </p:nvSpPr>
        <p:spPr>
          <a:xfrm>
            <a:off x="838200" y="1602882"/>
            <a:ext cx="10898156" cy="191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If a statement is inside of a statement, then that means it is considered nested</a:t>
            </a:r>
            <a:endParaRPr/>
          </a:p>
        </p:txBody>
      </p:sp>
      <p:sp>
        <p:nvSpPr>
          <p:cNvPr id="430" name="Google Shape;430;p51"/>
          <p:cNvSpPr txBox="1"/>
          <p:nvPr>
            <p:ph idx="2" type="body"/>
          </p:nvPr>
        </p:nvSpPr>
        <p:spPr>
          <a:xfrm>
            <a:off x="2398902" y="2929718"/>
            <a:ext cx="739419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X = 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If x &gt; 10: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print(“It’s above 10,”)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if x &lt; 20: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print(“and also about 20!”)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print(“but not above 20”)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While Loop</a:t>
            </a:r>
            <a:endParaRPr/>
          </a:p>
        </p:txBody>
      </p:sp>
      <p:sp>
        <p:nvSpPr>
          <p:cNvPr id="437" name="Google Shape;437;p52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You can execute a set of statements as long 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a condition is true.</a:t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2"/>
          <p:cNvSpPr txBox="1"/>
          <p:nvPr>
            <p:ph idx="2" type="body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i += 1           🡨 ? = i+1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5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For Loops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722745" y="2560709"/>
            <a:ext cx="5181600" cy="1658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Used for iterating over 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sequence ( like a list, tuple, dictionary,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or a string.)</a:t>
            </a:r>
            <a:endParaRPr/>
          </a:p>
        </p:txBody>
      </p:sp>
      <p:sp>
        <p:nvSpPr>
          <p:cNvPr id="449" name="Google Shape;449;p53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3"/>
          <p:cNvSpPr txBox="1"/>
          <p:nvPr>
            <p:ph idx="2" type="body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4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57" name="Google Shape;457;p54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4"/>
          <p:cNvSpPr txBox="1"/>
          <p:nvPr>
            <p:ph idx="1" type="body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even if the while condition is true</a:t>
            </a: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 txBox="1"/>
          <p:nvPr>
            <p:ph idx="2" type="body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i == 3: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         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5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 txBox="1"/>
          <p:nvPr>
            <p:ph idx="1" type="body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before it goes through all the items.</a:t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5"/>
          <p:cNvSpPr txBox="1"/>
          <p:nvPr>
            <p:ph idx="2" type="body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x == “banana”: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Another Break Example</a:t>
            </a:r>
            <a:endParaRPr/>
          </a:p>
        </p:txBody>
      </p:sp>
      <p:sp>
        <p:nvSpPr>
          <p:cNvPr id="477" name="Google Shape;477;p56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6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“banana”, “grape”]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fruits: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“banana”: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break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Nested Loops</a:t>
            </a:r>
            <a:endParaRPr/>
          </a:p>
        </p:txBody>
      </p:sp>
      <p:sp>
        <p:nvSpPr>
          <p:cNvPr id="485" name="Google Shape;485;p57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Goal: print each adj for every fruit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adj = [“red”, “big”, “juicy”]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“orange”, “pineapple”]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adj: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for y in fruits: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print(x,y) 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Else Statement</a:t>
            </a:r>
            <a:endParaRPr/>
          </a:p>
        </p:txBody>
      </p:sp>
      <p:sp>
        <p:nvSpPr>
          <p:cNvPr id="493" name="Google Shape;493;p58"/>
          <p:cNvSpPr/>
          <p:nvPr/>
        </p:nvSpPr>
        <p:spPr>
          <a:xfrm>
            <a:off x="385618" y="1995054"/>
            <a:ext cx="5103091" cy="24568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8"/>
          <p:cNvSpPr txBox="1"/>
          <p:nvPr>
            <p:ph idx="1" type="body"/>
          </p:nvPr>
        </p:nvSpPr>
        <p:spPr>
          <a:xfrm>
            <a:off x="514885" y="2729750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run a block of code once when the condition is no longer true.</a:t>
            </a:r>
            <a:endParaRPr/>
          </a:p>
        </p:txBody>
      </p:sp>
      <p:sp>
        <p:nvSpPr>
          <p:cNvPr id="495" name="Google Shape;495;p58"/>
          <p:cNvSpPr/>
          <p:nvPr/>
        </p:nvSpPr>
        <p:spPr>
          <a:xfrm>
            <a:off x="5869348" y="1881115"/>
            <a:ext cx="583329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8"/>
          <p:cNvSpPr txBox="1"/>
          <p:nvPr>
            <p:ph idx="2" type="body"/>
          </p:nvPr>
        </p:nvSpPr>
        <p:spPr>
          <a:xfrm>
            <a:off x="5977877" y="1995054"/>
            <a:ext cx="5833294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print(“i is no longer less than 6”)         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9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03" name="Google Shape;503;p59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to loop through a set of code a specified number of times.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returns a sequence of numbers, starting from 0 by default, and increments of 1 (by default) and ends at a specified number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range(6):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print(x)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starting value by adding a parameter, telling python to start at that first number and go to the second (but not include it)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(2,6):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Algorithms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What is an algorithm?</a:t>
            </a:r>
            <a:endParaRPr/>
          </a:p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Series of steps to solve the problem at hand</a:t>
            </a:r>
            <a:endParaRPr/>
          </a:p>
        </p:txBody>
      </p:sp>
      <p:sp>
        <p:nvSpPr>
          <p:cNvPr id="125" name="Google Shape;125;p7"/>
          <p:cNvSpPr txBox="1"/>
          <p:nvPr>
            <p:ph idx="4" type="body"/>
          </p:nvPr>
        </p:nvSpPr>
        <p:spPr>
          <a:xfrm>
            <a:off x="6172200" y="2138288"/>
            <a:ext cx="5813474" cy="455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the skill that allows a computer scientist to take an algorithm (those steps to solving a problem) and represent that solution in what’s called a notation (aka program) that can be followed by a computer! Those programs are written in programming languages such as Python, html, JavaScript etc.</a:t>
            </a:r>
            <a:endParaRPr sz="44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1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9" name="Google Shape;519;p61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1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increment value by adding a third parameter: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 50, 5):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else keyword in a for loop specifies a block of code to be executed when the loop is finished: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3"/>
          <p:cNvSpPr txBox="1"/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35" name="Google Shape;535;p63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3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Now, let’s break the loop and see what happens.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5: break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/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Practice</a:t>
            </a:r>
            <a:endParaRPr/>
          </a:p>
        </p:txBody>
      </p:sp>
      <p:sp>
        <p:nvSpPr>
          <p:cNvPr id="542" name="Google Shape;542;p64"/>
          <p:cNvSpPr txBox="1"/>
          <p:nvPr>
            <p:ph idx="1" type="body"/>
          </p:nvPr>
        </p:nvSpPr>
        <p:spPr>
          <a:xfrm>
            <a:off x="194345" y="1338350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Create a file and name it statements</a:t>
            </a:r>
            <a:endParaRPr/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Create an if statement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Create an if statement using else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Create a nested loop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Create a for loop and include a break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Loop through a string</a:t>
            </a:r>
            <a:endParaRPr/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Send the file to me via Slack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Exceptions</a:t>
            </a:r>
            <a:endParaRPr/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Python will normally generate an error message when an error or exception occurs in a called block of code.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write a try statement</a:t>
            </a:r>
            <a:endParaRPr/>
          </a:p>
        </p:txBody>
      </p:sp>
      <p:sp>
        <p:nvSpPr>
          <p:cNvPr id="549" name="Google Shape;549;p65"/>
          <p:cNvSpPr txBox="1"/>
          <p:nvPr>
            <p:ph idx="2" type="body"/>
          </p:nvPr>
        </p:nvSpPr>
        <p:spPr>
          <a:xfrm>
            <a:off x="6172202" y="2027237"/>
            <a:ext cx="592472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"An exception occurred"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idx="2" type="body"/>
          </p:nvPr>
        </p:nvSpPr>
        <p:spPr>
          <a:xfrm>
            <a:off x="6172199" y="1825625"/>
            <a:ext cx="59247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"Nothing went wrong"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800"/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NameError: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"Variable x is not defined"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else went wrong"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56" name="Google Shape;556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Other Exception examples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1814514" y="3125788"/>
            <a:ext cx="103774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'try except' is finished"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62" name="Google Shape;562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8000"/>
              <a:t>Other Exception examples</a:t>
            </a:r>
            <a:endParaRPr/>
          </a:p>
        </p:txBody>
      </p:sp>
      <p:sp>
        <p:nvSpPr>
          <p:cNvPr id="563" name="Google Shape;563;p67"/>
          <p:cNvSpPr txBox="1"/>
          <p:nvPr>
            <p:ph idx="2" type="body"/>
          </p:nvPr>
        </p:nvSpPr>
        <p:spPr>
          <a:xfrm>
            <a:off x="242889" y="1554163"/>
            <a:ext cx="116871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This will be executed regardless if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the try block raises an error or not.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a data type of its own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import the module datetime to work with dates and date objects</a:t>
            </a:r>
            <a:endParaRPr/>
          </a:p>
        </p:txBody>
      </p:sp>
      <p:sp>
        <p:nvSpPr>
          <p:cNvPr id="569" name="Google Shape;569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Datetime</a:t>
            </a:r>
            <a:endParaRPr/>
          </a:p>
        </p:txBody>
      </p:sp>
      <p:sp>
        <p:nvSpPr>
          <p:cNvPr id="570" name="Google Shape;570;p68"/>
          <p:cNvSpPr txBox="1"/>
          <p:nvPr>
            <p:ph idx="2" type="body"/>
          </p:nvPr>
        </p:nvSpPr>
        <p:spPr>
          <a:xfrm>
            <a:off x="6172200" y="1825624"/>
            <a:ext cx="5181600" cy="4826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abrev.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full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%w = weekday,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%d = day of month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abrev.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full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%m = month as a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short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full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import datetime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datetime.datetime.now()</a:t>
            </a:r>
            <a:endParaRPr/>
          </a:p>
        </p:txBody>
      </p:sp>
      <p:sp>
        <p:nvSpPr>
          <p:cNvPr id="576" name="Google Shape;576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Datetime</a:t>
            </a:r>
            <a:endParaRPr/>
          </a:p>
        </p:txBody>
      </p:sp>
      <p:sp>
        <p:nvSpPr>
          <p:cNvPr id="577" name="Google Shape;577;p69"/>
          <p:cNvSpPr txBox="1"/>
          <p:nvPr>
            <p:ph idx="2" type="body"/>
          </p:nvPr>
        </p:nvSpPr>
        <p:spPr>
          <a:xfrm>
            <a:off x="6172199" y="1825625"/>
            <a:ext cx="58007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datetime.datetime(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datetime.datetime.now()</a:t>
            </a:r>
            <a:br>
              <a:rPr lang="en-US" sz="3600"/>
            </a:b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(x.year)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(x.strftime(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"%A"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/>
          </a:p>
        </p:txBody>
      </p:sp>
      <p:sp>
        <p:nvSpPr>
          <p:cNvPr id="583" name="Google Shape;583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Datetime</a:t>
            </a:r>
            <a:endParaRPr/>
          </a:p>
        </p:txBody>
      </p:sp>
      <p:sp>
        <p:nvSpPr>
          <p:cNvPr id="584" name="Google Shape;584;p7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datetime.datetime(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(x.strftime(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"%B"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7464614" y="1783959"/>
            <a:ext cx="4087306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 sz="5000"/>
              <a:t>You’ve chosen to learn another language!</a:t>
            </a:r>
            <a:endParaRPr/>
          </a:p>
        </p:txBody>
      </p:sp>
      <p:pic>
        <p:nvPicPr>
          <p:cNvPr descr="Close up image of hands applauding" id="131" name="Google Shape;131;p8"/>
          <p:cNvPicPr preferRelativeResize="0"/>
          <p:nvPr/>
        </p:nvPicPr>
        <p:blipFill rotWithShape="1">
          <a:blip r:embed="rId3">
            <a:alphaModFix/>
          </a:blip>
          <a:srcRect b="-1" l="22485" r="9104" t="0"/>
          <a:stretch/>
        </p:blipFill>
        <p:spPr>
          <a:xfrm>
            <a:off x="1" y="10"/>
            <a:ext cx="7028495" cy="6857990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Things to remember</a:t>
            </a:r>
            <a:endParaRPr/>
          </a:p>
        </p:txBody>
      </p:sp>
      <p:sp>
        <p:nvSpPr>
          <p:cNvPr id="590" name="Google Shape;590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Python is an object-oriented 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Almost everything in Python is an object, with its properties &amp; methods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class is like an object constructor, like a blueprint for object creation.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2"/>
          <p:cNvSpPr txBox="1"/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en-US" sz="8000"/>
              <a:t>Functions</a:t>
            </a:r>
            <a:endParaRPr/>
          </a:p>
        </p:txBody>
      </p:sp>
      <p:sp>
        <p:nvSpPr>
          <p:cNvPr id="596" name="Google Shape;596;p72"/>
          <p:cNvSpPr txBox="1"/>
          <p:nvPr>
            <p:ph idx="1" type="body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Example: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You call the function by simply writing the function name</a:t>
            </a:r>
            <a:endParaRPr/>
          </a:p>
        </p:txBody>
      </p:sp>
      <p:sp>
        <p:nvSpPr>
          <p:cNvPr id="602" name="Google Shape;602;p73"/>
          <p:cNvSpPr txBox="1"/>
          <p:nvPr>
            <p:ph idx="1" type="body"/>
          </p:nvPr>
        </p:nvSpPr>
        <p:spPr>
          <a:xfrm>
            <a:off x="3810613" y="2315369"/>
            <a:ext cx="5719282" cy="308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my_message():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print(“I am enjoying class”)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Another example of a function</a:t>
            </a:r>
            <a:endParaRPr/>
          </a:p>
        </p:txBody>
      </p:sp>
      <p:sp>
        <p:nvSpPr>
          <p:cNvPr id="608" name="Google Shape;608;p74"/>
          <p:cNvSpPr txBox="1"/>
          <p:nvPr>
            <p:ph idx="1" type="body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familyname(lname):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print(fname + “ Smith”)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familyname(“Jerry”)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familyname(“Amy”)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Remember Modules?</a:t>
            </a:r>
            <a:endParaRPr/>
          </a:p>
        </p:txBody>
      </p:sp>
      <p:sp>
        <p:nvSpPr>
          <p:cNvPr id="614" name="Google Shape;614;p75"/>
          <p:cNvSpPr/>
          <p:nvPr/>
        </p:nvSpPr>
        <p:spPr>
          <a:xfrm>
            <a:off x="1905699" y="1753299"/>
            <a:ext cx="8380602" cy="4487906"/>
          </a:xfrm>
          <a:prstGeom prst="horizontalScroll">
            <a:avLst>
              <a:gd fmla="val 125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75"/>
          <p:cNvSpPr txBox="1"/>
          <p:nvPr/>
        </p:nvSpPr>
        <p:spPr>
          <a:xfrm>
            <a:off x="2692866" y="2894202"/>
            <a:ext cx="706353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 THAT ARE WITHIN PYTHON TO ACCOMPLISH DIFFERENT GOALS WITHOUT WRITING A LOT OF CODE.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Anytime you use a module, you will have to IMPORT it into your program to use it.</a:t>
            </a:r>
            <a:endParaRPr/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Math Module</a:t>
            </a:r>
            <a:endParaRPr/>
          </a:p>
        </p:txBody>
      </p:sp>
      <p:sp>
        <p:nvSpPr>
          <p:cNvPr id="627" name="Google Shape;627;p77"/>
          <p:cNvSpPr txBox="1"/>
          <p:nvPr>
            <p:ph idx="1" type="body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Basic Operators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+ = addition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- = subtraction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/ = division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* = multiplication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"/>
          <p:cNvSpPr/>
          <p:nvPr/>
        </p:nvSpPr>
        <p:spPr>
          <a:xfrm>
            <a:off x="7853354" y="4320330"/>
            <a:ext cx="2726422" cy="2265028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78"/>
          <p:cNvSpPr txBox="1"/>
          <p:nvPr>
            <p:ph idx="1" type="body"/>
          </p:nvPr>
        </p:nvSpPr>
        <p:spPr>
          <a:xfrm>
            <a:off x="4754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= 39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+=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634" name="Google Shape;634;p78"/>
          <p:cNvSpPr txBox="1"/>
          <p:nvPr>
            <p:ph idx="2" type="body"/>
          </p:nvPr>
        </p:nvSpPr>
        <p:spPr>
          <a:xfrm>
            <a:off x="7120156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= 100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-= 75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635" name="Google Shape;635;p78"/>
          <p:cNvSpPr txBox="1"/>
          <p:nvPr/>
        </p:nvSpPr>
        <p:spPr>
          <a:xfrm>
            <a:off x="4034965" y="4839902"/>
            <a:ext cx="39696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rts Mill Goudy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print(math.pi)</a:t>
            </a:r>
            <a:endParaRPr/>
          </a:p>
        </p:txBody>
      </p:sp>
      <p:sp>
        <p:nvSpPr>
          <p:cNvPr id="636" name="Google Shape;636;p78"/>
          <p:cNvSpPr txBox="1"/>
          <p:nvPr/>
        </p:nvSpPr>
        <p:spPr>
          <a:xfrm rot="-900902">
            <a:off x="8186002" y="5025215"/>
            <a:ext cx="2273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Random Module</a:t>
            </a:r>
            <a:endParaRPr/>
          </a:p>
        </p:txBody>
      </p:sp>
      <p:sp>
        <p:nvSpPr>
          <p:cNvPr id="642" name="Google Shape;642;p79"/>
          <p:cNvSpPr txBox="1"/>
          <p:nvPr>
            <p:ph idx="1" type="body"/>
          </p:nvPr>
        </p:nvSpPr>
        <p:spPr>
          <a:xfrm>
            <a:off x="390785" y="1690688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Allows you to use random numbers when needed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import random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643" name="Google Shape;643;p79"/>
          <p:cNvSpPr txBox="1"/>
          <p:nvPr>
            <p:ph idx="2" type="body"/>
          </p:nvPr>
        </p:nvSpPr>
        <p:spPr>
          <a:xfrm>
            <a:off x="5696125" y="3612480"/>
            <a:ext cx="6233020" cy="28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prob = random.random()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print(prob)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diceThrow=random.randrange(1,10)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Print(diceThrow)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836612" y="1824685"/>
            <a:ext cx="10118944" cy="4470607"/>
          </a:xfrm>
          <a:prstGeom prst="rect">
            <a:avLst/>
          </a:prstGeom>
          <a:solidFill>
            <a:srgbClr val="FFFF00">
              <a:alpha val="8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Natural</a:t>
            </a:r>
            <a:endParaRPr/>
          </a:p>
        </p:txBody>
      </p:sp>
      <p:sp>
        <p:nvSpPr>
          <p:cNvPr id="138" name="Google Shape;13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Form on their own</a:t>
            </a:r>
            <a:endParaRPr/>
          </a:p>
        </p:txBody>
      </p:sp>
      <p:sp>
        <p:nvSpPr>
          <p:cNvPr id="139" name="Google Shape;13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Formal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2841674" y="562708"/>
            <a:ext cx="6921304" cy="111845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>
            <p:ph idx="4" type="body"/>
          </p:nvPr>
        </p:nvSpPr>
        <p:spPr>
          <a:xfrm>
            <a:off x="6172200" y="2505074"/>
            <a:ext cx="4688058" cy="3417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Are designed by people!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Programming languages fall under this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rules about syntax</a:t>
            </a:r>
            <a:endParaRPr/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914400" y="530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Types of Languages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ctrTitle"/>
          </p:nvPr>
        </p:nvSpPr>
        <p:spPr>
          <a:xfrm>
            <a:off x="1667093" y="1616364"/>
            <a:ext cx="9144000" cy="3556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Let’s write</a:t>
            </a:r>
            <a:br>
              <a:rPr b="1" lang="en-US">
                <a:solidFill>
                  <a:srgbClr val="FFFF00"/>
                </a:solidFill>
              </a:rPr>
            </a:br>
            <a:r>
              <a:rPr b="1" lang="en-US">
                <a:solidFill>
                  <a:srgbClr val="FFFF00"/>
                </a:solidFill>
              </a:rPr>
              <a:t>Your </a:t>
            </a:r>
            <a:br>
              <a:rPr b="1" lang="en-US">
                <a:solidFill>
                  <a:srgbClr val="FFFF00"/>
                </a:solidFill>
              </a:rPr>
            </a:br>
            <a:r>
              <a:rPr b="1" lang="en-US">
                <a:solidFill>
                  <a:srgbClr val="FFFF00"/>
                </a:solidFill>
              </a:rPr>
              <a:t>First </a:t>
            </a:r>
            <a:br>
              <a:rPr b="1" lang="en-US">
                <a:solidFill>
                  <a:srgbClr val="FFFF00"/>
                </a:solidFill>
              </a:rPr>
            </a:br>
            <a:r>
              <a:rPr b="1" lang="en-US">
                <a:solidFill>
                  <a:srgbClr val="FFFF00"/>
                </a:solidFill>
              </a:rPr>
              <a:t>Program!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2022-04-05T01:30:19Z</dcterms:created>
  <dc:creator>Ashley Hunter</dc:creator>
</cp:coreProperties>
</file>