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5" r:id="rId11"/>
    <p:sldId id="331" r:id="rId12"/>
    <p:sldId id="332" r:id="rId13"/>
    <p:sldId id="333" r:id="rId14"/>
    <p:sldId id="334" r:id="rId15"/>
    <p:sldId id="336" r:id="rId16"/>
    <p:sldId id="337" r:id="rId17"/>
    <p:sldId id="338" r:id="rId18"/>
    <p:sldId id="339" r:id="rId19"/>
    <p:sldId id="340" r:id="rId20"/>
    <p:sldId id="342" r:id="rId21"/>
    <p:sldId id="341" r:id="rId22"/>
    <p:sldId id="34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A24D-2443-8CF6-147C-3F9DB3C79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3EAC-BE89-35AC-7ADB-5A5BE3A5D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CB70-6915-22E8-DF78-C3448C52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5F23-DF94-43E3-BA52-ADE72AAD8A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515A-A06E-EC8F-1292-CC2ED67B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868B-ABA4-06CF-B5E6-FEAB8650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6475-90B2-4FBC-9E20-58D30939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1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0109-1F94-5593-CA7D-3DB2E0A3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35F36-A977-934D-E2EA-DA4D60EAD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72AF-C685-C134-9F68-2E08F8CD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5F23-DF94-43E3-BA52-ADE72AAD8A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0E61-716D-026A-65CB-7BC1BA98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E7689-CFE1-C615-603B-212DBD77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6475-90B2-4FBC-9E20-58D30939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2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89B44-DAAD-CF18-9CBD-9E2AB67A7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158FA-FECD-475A-5CDD-0A75E18D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FA3C6-C8B6-EE0E-9353-2FDFCAD8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5F23-DF94-43E3-BA52-ADE72AAD8A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CD1E2-CCDD-6300-6939-03755DB2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7D1D-6F6F-E35C-C872-ACD869E9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6475-90B2-4FBC-9E20-58D30939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9671-224F-34F3-76DF-2B7CC7D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0EA0-2A0D-2610-26D0-2008786F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D6DF-AAC2-6D6C-4917-C4476CE2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5F23-DF94-43E3-BA52-ADE72AAD8A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D8D76-523A-1D50-00D0-506CB201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8FCB-EAF1-98F8-EE2C-C2DE83F8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6475-90B2-4FBC-9E20-58D30939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619F-280F-A35F-6212-D87EF9AC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72E6C-245E-8444-0C0A-E95C21A2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38CA4-1ADC-0B6E-1A4D-6F580F7D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5F23-DF94-43E3-BA52-ADE72AAD8A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A55B-2F39-F7C8-DC65-0559837E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66AD-3E10-8B9C-E899-1858192B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6475-90B2-4FBC-9E20-58D30939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9987-1449-BDCF-3C31-49A8D3D6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E939-1318-4C80-1184-6088B9145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3A66F-2C3F-E6CC-1862-3B09BB2F0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0A53-5C08-53BA-F32A-35E7A168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5F23-DF94-43E3-BA52-ADE72AAD8A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AF982-5022-5B30-187C-CDDBF826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2B9B3-D57B-C611-4042-E4BB618A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6475-90B2-4FBC-9E20-58D30939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676A-4AAC-8905-3C76-738E1626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2172-D238-14A0-3E3E-6498C89B8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D9D4F-0548-9354-6BB4-877322A9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C45E7-E4DE-7D8B-2441-C801189EA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69169-DF15-46DA-6270-EB43E340C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96250-A58A-648F-12EA-7F8338C0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5F23-DF94-43E3-BA52-ADE72AAD8A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F92F2-2BC9-EA35-0E91-C6FD7F9B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88BDA-F2D2-5A00-CF2A-E00949AF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6475-90B2-4FBC-9E20-58D30939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2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7A51-4617-2884-396B-428F0FFC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A0763-BDE7-EBEC-E200-19EE3CFA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5F23-DF94-43E3-BA52-ADE72AAD8A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0E969-DAFB-7E88-DB52-569460A2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293A6-117B-0232-D7A7-122EB10D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6475-90B2-4FBC-9E20-58D30939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CEE73-19C0-F4F7-EA9D-70A84BD8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5F23-DF94-43E3-BA52-ADE72AAD8A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4A82F-2235-20E8-A5B5-F6D749C4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7891-10B2-14BE-493F-979FDB1B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6475-90B2-4FBC-9E20-58D30939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9C96-CD40-918A-7054-4FC5002B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374E-5D8E-339A-C343-BE9B0104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67898-9EE1-1B25-CEB2-B5E0E7B8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AD73A-1BC8-37F7-1C82-247C6A39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5F23-DF94-43E3-BA52-ADE72AAD8A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CA828-4764-051D-5B9B-04E9C9F1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5E455-FA8B-919A-9DC3-F2348341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6475-90B2-4FBC-9E20-58D30939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4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B11B-A94F-B19C-6DBE-99ED4D84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CDB7F-C83B-2EE6-7464-6FD66F49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E56A2-0178-3841-E151-DCFCD109D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46E1B-2634-3A0B-B06D-BCACA54C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5F23-DF94-43E3-BA52-ADE72AAD8A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BD9BF-5C3D-BB09-744A-3B355C69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4055C-E143-7EE3-F25E-E821C7D5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6475-90B2-4FBC-9E20-58D30939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E92D2-C38C-2D53-D7E1-63380393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1D9D2-B847-3011-BE31-7EF0C1B6C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D02E-AE83-7AE0-F581-35387085F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5F23-DF94-43E3-BA52-ADE72AAD8A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5658-B032-33D3-6E5A-969D02983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3889-3A5B-C896-BF25-415E9946A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A6475-90B2-4FBC-9E20-58D30939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8F68-D0C8-146A-A132-63FA09A1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FC15-F0B5-0631-E150-3885EE41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Densely populated line chart that help in understanding anomalies</a:t>
            </a:r>
          </a:p>
          <a:p>
            <a:r>
              <a:rPr lang="en-US" sz="2800" dirty="0"/>
              <a:t>“Anomalies” in the data are noticed when the number of data points increases in a line chart.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Order Date &gt; Columns, click on it and select Day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Rows</a:t>
            </a:r>
          </a:p>
        </p:txBody>
      </p:sp>
    </p:spTree>
    <p:extLst>
      <p:ext uri="{BB962C8B-B14F-4D97-AF65-F5344CB8AC3E}">
        <p14:creationId xmlns:p14="http://schemas.microsoft.com/office/powerpoint/2010/main" val="9782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02D0-6472-9599-6DD1-43A175B4B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about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1255F-D0BB-6599-BEBF-D7C0BA381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0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FC17-E185-C0A8-4882-C79CBFDC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8966"/>
            <a:ext cx="10241280" cy="1234440"/>
          </a:xfrm>
        </p:spPr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7B9A-5679-7F6F-69E3-3B120F65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406"/>
            <a:ext cx="10241280" cy="4528210"/>
          </a:xfrm>
        </p:spPr>
        <p:txBody>
          <a:bodyPr>
            <a:normAutofit/>
          </a:bodyPr>
          <a:lstStyle/>
          <a:p>
            <a:r>
              <a:rPr lang="en-US" sz="2800" dirty="0"/>
              <a:t>Provide more context for the dashboard making it easier for users to spot trends in the data.</a:t>
            </a:r>
          </a:p>
          <a:p>
            <a:r>
              <a:rPr lang="en-US" sz="2800" dirty="0"/>
              <a:t>There are Symbol Maps and Filled Maps</a:t>
            </a:r>
          </a:p>
          <a:p>
            <a:r>
              <a:rPr lang="en-US" sz="2800" dirty="0"/>
              <a:t>State &gt; Details (notice long. And Lat come up automatically)</a:t>
            </a:r>
          </a:p>
          <a:p>
            <a:r>
              <a:rPr lang="en-US" sz="2800" dirty="0"/>
              <a:t>Change Marks to Map</a:t>
            </a:r>
          </a:p>
          <a:p>
            <a:r>
              <a:rPr lang="en-US" sz="2800" dirty="0"/>
              <a:t>Profit &gt; Color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50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A299-8ADD-9D35-08D1-EE267624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04" y="787139"/>
            <a:ext cx="11310876" cy="1234440"/>
          </a:xfrm>
        </p:spPr>
        <p:txBody>
          <a:bodyPr/>
          <a:lstStyle/>
          <a:p>
            <a:r>
              <a:rPr lang="en-US" dirty="0"/>
              <a:t>Panning, zooming &amp; selecting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EC5F-81B8-60D5-B8F6-0CED0652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6581"/>
            <a:ext cx="10241280" cy="3825379"/>
          </a:xfrm>
        </p:spPr>
        <p:txBody>
          <a:bodyPr>
            <a:normAutofit/>
          </a:bodyPr>
          <a:lstStyle/>
          <a:p>
            <a:r>
              <a:rPr lang="en-US" sz="2800" dirty="0"/>
              <a:t>Top left corner of a map, there’s a toolbar and search box</a:t>
            </a:r>
          </a:p>
          <a:p>
            <a:r>
              <a:rPr lang="en-US" sz="2800" dirty="0"/>
              <a:t>The toolbar selects marks on the map, pans &amp; zooms in/out</a:t>
            </a:r>
          </a:p>
          <a:p>
            <a:r>
              <a:rPr lang="en-US" sz="2800" dirty="0"/>
              <a:t>To zoom in, select zoom area option and drag to wanted area</a:t>
            </a:r>
          </a:p>
          <a:p>
            <a:r>
              <a:rPr lang="en-US" sz="2800" dirty="0"/>
              <a:t>Zooming creates fixed ranges, click the Pushpin to reset.</a:t>
            </a:r>
          </a:p>
          <a:p>
            <a:r>
              <a:rPr lang="en-US" sz="2800" dirty="0"/>
              <a:t>Holding SHIFT, you can drag to move around the map</a:t>
            </a:r>
          </a:p>
          <a:p>
            <a:r>
              <a:rPr lang="en-US" sz="2800" dirty="0"/>
              <a:t>Dashed outline tools can be used to select specific areas on map</a:t>
            </a:r>
          </a:p>
        </p:txBody>
      </p:sp>
    </p:spTree>
    <p:extLst>
      <p:ext uri="{BB962C8B-B14F-4D97-AF65-F5344CB8AC3E}">
        <p14:creationId xmlns:p14="http://schemas.microsoft.com/office/powerpoint/2010/main" val="246112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A91F-1E96-44D0-A2F2-E4BEBC5A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 to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3015-1585-5BE7-64AB-E43013535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create actions on a map that filter data on a map</a:t>
            </a:r>
          </a:p>
        </p:txBody>
      </p:sp>
    </p:spTree>
    <p:extLst>
      <p:ext uri="{BB962C8B-B14F-4D97-AF65-F5344CB8AC3E}">
        <p14:creationId xmlns:p14="http://schemas.microsoft.com/office/powerpoint/2010/main" val="173469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5343-1088-E986-CC13-D1E9EA1B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layering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39E6-E29C-8AFF-EF09-0CC5173F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Change the appearance of your map by clicking on MAP at the top and choosing “Map Layers”</a:t>
            </a:r>
          </a:p>
          <a:p>
            <a:r>
              <a:rPr lang="en-US" sz="2800" dirty="0"/>
              <a:t>You can change the background style</a:t>
            </a:r>
          </a:p>
          <a:p>
            <a:r>
              <a:rPr lang="en-US" sz="2800" dirty="0"/>
              <a:t>Hide/Show map layers like land borders, etc.</a:t>
            </a:r>
          </a:p>
          <a:p>
            <a:r>
              <a:rPr lang="en-US" sz="2800" dirty="0"/>
              <a:t>ADD data layers</a:t>
            </a:r>
          </a:p>
        </p:txBody>
      </p:sp>
    </p:spTree>
    <p:extLst>
      <p:ext uri="{BB962C8B-B14F-4D97-AF65-F5344CB8AC3E}">
        <p14:creationId xmlns:p14="http://schemas.microsoft.com/office/powerpoint/2010/main" val="38063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274C-3DD1-ACC7-3934-13B9C594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32449"/>
            <a:ext cx="9966960" cy="2852737"/>
          </a:xfrm>
        </p:spPr>
        <p:txBody>
          <a:bodyPr/>
          <a:lstStyle/>
          <a:p>
            <a:r>
              <a:rPr lang="en-US" dirty="0"/>
              <a:t>Creating custom territories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0B83-5A3D-8A59-6D41-74742D3D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385186"/>
            <a:ext cx="9966961" cy="19969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A group is created based on the selection of custom territories either manually or by a calculated field.</a:t>
            </a:r>
          </a:p>
        </p:txBody>
      </p:sp>
    </p:spTree>
    <p:extLst>
      <p:ext uri="{BB962C8B-B14F-4D97-AF65-F5344CB8AC3E}">
        <p14:creationId xmlns:p14="http://schemas.microsoft.com/office/powerpoint/2010/main" val="14255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0AAF-557D-9734-C8C5-E932108E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11146"/>
            <a:ext cx="9966960" cy="2852737"/>
          </a:xfrm>
        </p:spPr>
        <p:txBody>
          <a:bodyPr/>
          <a:lstStyle/>
          <a:p>
            <a:r>
              <a:rPr lang="en-US" dirty="0"/>
              <a:t>Modifying locations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6FB8F-B557-4FD2-4E07-2AC5B9E1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506687"/>
            <a:ext cx="9966961" cy="1772816"/>
          </a:xfrm>
        </p:spPr>
        <p:txBody>
          <a:bodyPr>
            <a:normAutofit/>
          </a:bodyPr>
          <a:lstStyle/>
          <a:p>
            <a:r>
              <a:rPr lang="en-US" sz="2800" dirty="0"/>
              <a:t>Tableau might fail to recognize the location names so you can go in and set them manually.</a:t>
            </a:r>
          </a:p>
        </p:txBody>
      </p:sp>
    </p:spTree>
    <p:extLst>
      <p:ext uri="{BB962C8B-B14F-4D97-AF65-F5344CB8AC3E}">
        <p14:creationId xmlns:p14="http://schemas.microsoft.com/office/powerpoint/2010/main" val="102498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C350-794F-CFBD-8F47-2FDEC9EF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AAA4-B739-A40B-D6CA-8FBF770F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 of converting text-based description of a location into coordinates.</a:t>
            </a:r>
          </a:p>
          <a:p>
            <a:r>
              <a:rPr lang="en-US" sz="2800" dirty="0"/>
              <a:t>Using an external CSV is possible incase Tableau can’t identify the geographical field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4051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51C4-1F1F-6F29-5DB7-0899AFC0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background image makes the dashboard more appealing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46519-EEA1-07A6-BE82-55F99756A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5EEF-8F6D-C8CE-5040-4748E605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59DA-CE93-6FF6-AD9A-10D13368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can search for a specific location on your map</a:t>
            </a:r>
          </a:p>
          <a:p>
            <a:r>
              <a:rPr lang="en-US" sz="2800" dirty="0"/>
              <a:t>Postal Code, Continent, City, Country and State/Province</a:t>
            </a:r>
          </a:p>
          <a:p>
            <a:r>
              <a:rPr lang="en-US" sz="2800" dirty="0"/>
              <a:t>Located in upper left corner</a:t>
            </a:r>
          </a:p>
        </p:txBody>
      </p:sp>
    </p:spTree>
    <p:extLst>
      <p:ext uri="{BB962C8B-B14F-4D97-AF65-F5344CB8AC3E}">
        <p14:creationId xmlns:p14="http://schemas.microsoft.com/office/powerpoint/2010/main" val="276085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185-9346-2D73-E878-69170B9A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1186"/>
            <a:ext cx="10241280" cy="1234440"/>
          </a:xfrm>
        </p:spPr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3995-5C1D-38C9-64F2-B4CC70E2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03" y="1468073"/>
            <a:ext cx="11660697" cy="4806892"/>
          </a:xfrm>
        </p:spPr>
        <p:txBody>
          <a:bodyPr>
            <a:normAutofit/>
          </a:bodyPr>
          <a:lstStyle/>
          <a:p>
            <a:r>
              <a:rPr lang="en-US" sz="2800" dirty="0"/>
              <a:t>Used to show the correlation between two measures</a:t>
            </a:r>
          </a:p>
          <a:p>
            <a:r>
              <a:rPr lang="en-US" sz="2800" dirty="0"/>
              <a:t>Create magic quadrants and identify the relationships between measures.</a:t>
            </a:r>
          </a:p>
          <a:p>
            <a:r>
              <a:rPr lang="en-US" sz="2800" dirty="0"/>
              <a:t>Both </a:t>
            </a:r>
            <a:r>
              <a:rPr lang="en-US" sz="2800" dirty="0" err="1"/>
              <a:t>axeses</a:t>
            </a:r>
            <a:r>
              <a:rPr lang="en-US" sz="2800" dirty="0"/>
              <a:t> will have numerical fields</a:t>
            </a:r>
          </a:p>
          <a:p>
            <a:r>
              <a:rPr lang="en-US" sz="2800" dirty="0"/>
              <a:t>Other fields can be added via color, size or shape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Columns &amp; Profit &gt; Rows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Sub-Category &gt; Detail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Adjust colors and shapes</a:t>
            </a:r>
          </a:p>
        </p:txBody>
      </p:sp>
    </p:spTree>
    <p:extLst>
      <p:ext uri="{BB962C8B-B14F-4D97-AF65-F5344CB8AC3E}">
        <p14:creationId xmlns:p14="http://schemas.microsoft.com/office/powerpoint/2010/main" val="27824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0513-FFEE-D0ED-C18B-F2758FD27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Calculations</a:t>
            </a:r>
            <a:br>
              <a:rPr lang="en-US" dirty="0"/>
            </a:br>
            <a:r>
              <a:rPr lang="en-US" dirty="0"/>
              <a:t>in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CB608-8AF3-E5B1-EC5B-2BD9F7BEB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0EB3-1A4D-C3ED-CA9E-C84BDBCA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86CC-3970-06EC-5A75-D828F315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2112264"/>
            <a:ext cx="11101152" cy="3959352"/>
          </a:xfrm>
        </p:spPr>
        <p:txBody>
          <a:bodyPr>
            <a:normAutofit/>
          </a:bodyPr>
          <a:lstStyle/>
          <a:p>
            <a:r>
              <a:rPr lang="en-US" sz="2800" dirty="0"/>
              <a:t>Simple calculated fields created using the “Create Calculated Field” option</a:t>
            </a:r>
          </a:p>
          <a:p>
            <a:r>
              <a:rPr lang="en-US" sz="2800" dirty="0"/>
              <a:t>Can be either a dimension or a measure</a:t>
            </a:r>
          </a:p>
          <a:p>
            <a:r>
              <a:rPr lang="en-US" sz="2800" dirty="0"/>
              <a:t>Can be created either at a row or aggregated level</a:t>
            </a:r>
          </a:p>
          <a:p>
            <a:r>
              <a:rPr lang="en-US" sz="2800" dirty="0"/>
              <a:t>Aggregated level calculations use all fields to create the aggregated field.</a:t>
            </a:r>
          </a:p>
        </p:txBody>
      </p:sp>
    </p:spTree>
    <p:extLst>
      <p:ext uri="{BB962C8B-B14F-4D97-AF65-F5344CB8AC3E}">
        <p14:creationId xmlns:p14="http://schemas.microsoft.com/office/powerpoint/2010/main" val="5187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5282-4E64-5496-BDA2-4CD8ADB5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9466-5B74-6E53-363A-DDD9459C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Powerful functions that alter the level of detail</a:t>
            </a:r>
          </a:p>
          <a:p>
            <a:r>
              <a:rPr lang="en-US" sz="2800" dirty="0"/>
              <a:t>Choices can be made between aggregation and granularity</a:t>
            </a:r>
          </a:p>
          <a:p>
            <a:r>
              <a:rPr lang="en-US" sz="2800" dirty="0"/>
              <a:t>Three different expressions: include(), exclude() and fixed ()</a:t>
            </a:r>
          </a:p>
          <a:p>
            <a:r>
              <a:rPr lang="en-US" sz="2800" dirty="0"/>
              <a:t>Include increases aggregation, exclude increases granularity and fixed increases independence.</a:t>
            </a:r>
          </a:p>
        </p:txBody>
      </p:sp>
    </p:spTree>
    <p:extLst>
      <p:ext uri="{BB962C8B-B14F-4D97-AF65-F5344CB8AC3E}">
        <p14:creationId xmlns:p14="http://schemas.microsoft.com/office/powerpoint/2010/main" val="14959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B2D7-4840-B34D-1CF0-E3F19160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006E-1019-5A1B-6B87-07DA5E1A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Displays hierarchical items in rectangular boxes consisting of a large rectangle divided up into smaller ones to represent sub-categories.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Region &gt; color &amp; Select Mark Type as square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Size &amp; State &gt; Detail &amp;Text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4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BB59-0DB2-0F80-5C4E-2636344C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0DE7-7ADB-820D-9080-1376CA32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size of the circles denotes the quantity of the metric.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Region &gt; Color &amp; Select circle for mark type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Size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State &gt; Detail &amp; Text</a:t>
            </a:r>
          </a:p>
        </p:txBody>
      </p:sp>
    </p:spTree>
    <p:extLst>
      <p:ext uri="{BB962C8B-B14F-4D97-AF65-F5344CB8AC3E}">
        <p14:creationId xmlns:p14="http://schemas.microsoft.com/office/powerpoint/2010/main" val="214804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02DC-C9B0-35E2-FE7B-657AA5E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15F5-BE6E-3D07-9B2D-04022986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Displays frequency of words in a text by making the size of each word proportional to its frequency.</a:t>
            </a:r>
          </a:p>
          <a:p>
            <a:r>
              <a:rPr lang="en-US" sz="2800" dirty="0"/>
              <a:t>They can have meta-data associated with them.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Region &gt; Color &amp; Mark as Text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Size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State &gt; Detail &amp; Text</a:t>
            </a:r>
          </a:p>
        </p:txBody>
      </p:sp>
    </p:spTree>
    <p:extLst>
      <p:ext uri="{BB962C8B-B14F-4D97-AF65-F5344CB8AC3E}">
        <p14:creationId xmlns:p14="http://schemas.microsoft.com/office/powerpoint/2010/main" val="353763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7C56-1E61-89F1-3941-78207471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94" y="786384"/>
            <a:ext cx="10241280" cy="1234440"/>
          </a:xfrm>
        </p:spPr>
        <p:txBody>
          <a:bodyPr/>
          <a:lstStyle/>
          <a:p>
            <a:r>
              <a:rPr lang="en-US" dirty="0"/>
              <a:t>Combined axis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1A13-1737-AEC2-5C14-BE3C5DCE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2112264"/>
            <a:ext cx="11151486" cy="3959352"/>
          </a:xfrm>
        </p:spPr>
        <p:txBody>
          <a:bodyPr>
            <a:normAutofit/>
          </a:bodyPr>
          <a:lstStyle/>
          <a:p>
            <a:r>
              <a:rPr lang="en-US" sz="2800" dirty="0"/>
              <a:t>Use multiple mark types in the same sheet!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Order Date &gt; Columns &amp; select month in date value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rows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Profit on top of Sales Axis ON CHART until two scale symbol appears</a:t>
            </a:r>
          </a:p>
        </p:txBody>
      </p:sp>
    </p:spTree>
    <p:extLst>
      <p:ext uri="{BB962C8B-B14F-4D97-AF65-F5344CB8AC3E}">
        <p14:creationId xmlns:p14="http://schemas.microsoft.com/office/powerpoint/2010/main" val="12235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37EC-58B3-10A3-A096-C478FE4B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5410"/>
            <a:ext cx="10241280" cy="1234440"/>
          </a:xfrm>
        </p:spPr>
        <p:txBody>
          <a:bodyPr/>
          <a:lstStyle/>
          <a:p>
            <a:r>
              <a:rPr lang="en-US" dirty="0"/>
              <a:t>Dual axis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2CFD-B779-CA12-4E98-FA43770A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9850"/>
            <a:ext cx="10241280" cy="4561766"/>
          </a:xfrm>
        </p:spPr>
        <p:txBody>
          <a:bodyPr>
            <a:normAutofit/>
          </a:bodyPr>
          <a:lstStyle/>
          <a:p>
            <a:r>
              <a:rPr lang="en-US" sz="2800" dirty="0"/>
              <a:t>Consists of two independent axes that are on top of each other</a:t>
            </a:r>
          </a:p>
          <a:p>
            <a:r>
              <a:rPr lang="en-US" sz="2800" dirty="0"/>
              <a:t>Illustrates relationship between the two variables</a:t>
            </a:r>
          </a:p>
          <a:p>
            <a:r>
              <a:rPr lang="en-US" sz="2800" dirty="0"/>
              <a:t>Used to compare multiple measures of the same category.</a:t>
            </a:r>
          </a:p>
          <a:p>
            <a:r>
              <a:rPr lang="en-US" sz="2800" dirty="0"/>
              <a:t>Types of charts: </a:t>
            </a:r>
          </a:p>
          <a:p>
            <a:pPr lvl="1"/>
            <a:r>
              <a:rPr lang="en-US" sz="2800" dirty="0"/>
              <a:t>Bar vs. line</a:t>
            </a:r>
          </a:p>
          <a:p>
            <a:pPr lvl="1"/>
            <a:r>
              <a:rPr lang="en-US" sz="2800" dirty="0"/>
              <a:t>Bar in bar</a:t>
            </a:r>
          </a:p>
          <a:p>
            <a:pPr lvl="1"/>
            <a:r>
              <a:rPr lang="en-US" sz="2800" dirty="0"/>
              <a:t>Bar vs. circle</a:t>
            </a:r>
          </a:p>
          <a:p>
            <a:pPr lvl="1"/>
            <a:r>
              <a:rPr lang="en-US" sz="2800" dirty="0"/>
              <a:t>Lollipop</a:t>
            </a:r>
          </a:p>
        </p:txBody>
      </p:sp>
    </p:spTree>
    <p:extLst>
      <p:ext uri="{BB962C8B-B14F-4D97-AF65-F5344CB8AC3E}">
        <p14:creationId xmlns:p14="http://schemas.microsoft.com/office/powerpoint/2010/main" val="35864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B18A-6123-7E48-5734-D8993D38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20785"/>
            <a:ext cx="10241280" cy="545083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Order date &gt; columns (set by Date Value months)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Rows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Profit next to Sales in Rows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Right-click on Profit axis &amp; select Dual Axis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Change axis range of Profit, right-click on profit and select Synchronize axis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Change type of Mark for Sales to bar </a:t>
            </a:r>
          </a:p>
        </p:txBody>
      </p:sp>
    </p:spTree>
    <p:extLst>
      <p:ext uri="{BB962C8B-B14F-4D97-AF65-F5344CB8AC3E}">
        <p14:creationId xmlns:p14="http://schemas.microsoft.com/office/powerpoint/2010/main" val="302248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A3BC-31A6-6767-FABC-4C2C7BFA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0852"/>
            <a:ext cx="10241280" cy="1234440"/>
          </a:xfrm>
        </p:spPr>
        <p:txBody>
          <a:bodyPr/>
          <a:lstStyle/>
          <a:p>
            <a:r>
              <a:rPr lang="en-US" dirty="0"/>
              <a:t>Funnel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5830-5DDE-8CF5-2E3E-3F76E231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5292"/>
            <a:ext cx="10241280" cy="5041952"/>
          </a:xfrm>
        </p:spPr>
        <p:txBody>
          <a:bodyPr>
            <a:normAutofit/>
          </a:bodyPr>
          <a:lstStyle/>
          <a:p>
            <a:r>
              <a:rPr lang="en-US" sz="2800" dirty="0"/>
              <a:t>Normally used in marketing and sales</a:t>
            </a:r>
          </a:p>
          <a:p>
            <a:r>
              <a:rPr lang="en-US" sz="2800" dirty="0"/>
              <a:t>Helps present sales, profit, and revenue at different stages</a:t>
            </a:r>
          </a:p>
          <a:p>
            <a:r>
              <a:rPr lang="en-US" sz="2800" dirty="0"/>
              <a:t>Created for single measure value and multiple measure value</a:t>
            </a:r>
          </a:p>
          <a:p>
            <a:r>
              <a:rPr lang="en-US" sz="2800" dirty="0"/>
              <a:t>Sales &gt; Rows &amp; select </a:t>
            </a:r>
            <a:r>
              <a:rPr lang="en-US" sz="2800" dirty="0" err="1"/>
              <a:t>affregate</a:t>
            </a:r>
            <a:r>
              <a:rPr lang="en-US" sz="2800" dirty="0"/>
              <a:t> type as SUM</a:t>
            </a:r>
          </a:p>
          <a:p>
            <a:r>
              <a:rPr lang="en-US" sz="2800" dirty="0"/>
              <a:t>Region &gt; Color</a:t>
            </a:r>
          </a:p>
          <a:p>
            <a:r>
              <a:rPr lang="en-US" sz="2800" dirty="0"/>
              <a:t>SUM(Sales) &gt; Size  &amp; put in descending order</a:t>
            </a:r>
          </a:p>
          <a:p>
            <a:r>
              <a:rPr lang="en-US" sz="2800" dirty="0"/>
              <a:t>Convert Standard View to Entire View</a:t>
            </a:r>
          </a:p>
          <a:p>
            <a:r>
              <a:rPr lang="en-US" sz="2800" dirty="0"/>
              <a:t>Add Region &amp; SUM(Sales) to Label box</a:t>
            </a:r>
          </a:p>
        </p:txBody>
      </p:sp>
    </p:spTree>
    <p:extLst>
      <p:ext uri="{BB962C8B-B14F-4D97-AF65-F5344CB8AC3E}">
        <p14:creationId xmlns:p14="http://schemas.microsoft.com/office/powerpoint/2010/main" val="27440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794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sparkline</vt:lpstr>
      <vt:lpstr>Scatter plot</vt:lpstr>
      <vt:lpstr>Tree map</vt:lpstr>
      <vt:lpstr>Bubble chart</vt:lpstr>
      <vt:lpstr>Word cloud</vt:lpstr>
      <vt:lpstr>Combined axis chart</vt:lpstr>
      <vt:lpstr>Dual axis chart</vt:lpstr>
      <vt:lpstr>PowerPoint Presentation</vt:lpstr>
      <vt:lpstr>Funnel chart</vt:lpstr>
      <vt:lpstr>Let’s talk about maps</vt:lpstr>
      <vt:lpstr>maps</vt:lpstr>
      <vt:lpstr>Panning, zooming &amp; selecting</vt:lpstr>
      <vt:lpstr>Using maps to filter</vt:lpstr>
      <vt:lpstr>Map layering</vt:lpstr>
      <vt:lpstr>Creating custom territories</vt:lpstr>
      <vt:lpstr>Modifying locations</vt:lpstr>
      <vt:lpstr>geocoding</vt:lpstr>
      <vt:lpstr>Adding a background image makes the dashboard more appealing</vt:lpstr>
      <vt:lpstr>Map search</vt:lpstr>
      <vt:lpstr>Calculations in tableau</vt:lpstr>
      <vt:lpstr>Basic expressions</vt:lpstr>
      <vt:lpstr>Level of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sparkline</dc:title>
  <dc:creator>Ashley Hunter</dc:creator>
  <cp:lastModifiedBy>Ashley Hunter</cp:lastModifiedBy>
  <cp:revision>1</cp:revision>
  <dcterms:created xsi:type="dcterms:W3CDTF">2022-06-09T22:37:33Z</dcterms:created>
  <dcterms:modified xsi:type="dcterms:W3CDTF">2022-06-09T22:40:01Z</dcterms:modified>
</cp:coreProperties>
</file>