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  <p:sldId id="364" r:id="rId3"/>
    <p:sldId id="365" r:id="rId4"/>
    <p:sldId id="366" r:id="rId5"/>
    <p:sldId id="351" r:id="rId6"/>
    <p:sldId id="367" r:id="rId7"/>
    <p:sldId id="368" r:id="rId8"/>
    <p:sldId id="352" r:id="rId9"/>
    <p:sldId id="369" r:id="rId10"/>
    <p:sldId id="344" r:id="rId11"/>
    <p:sldId id="353" r:id="rId12"/>
    <p:sldId id="355" r:id="rId13"/>
    <p:sldId id="357" r:id="rId14"/>
    <p:sldId id="358" r:id="rId15"/>
    <p:sldId id="359" r:id="rId16"/>
    <p:sldId id="360" r:id="rId17"/>
    <p:sldId id="361" r:id="rId18"/>
    <p:sldId id="362" r:id="rId19"/>
    <p:sldId id="3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8880-A287-3AE5-4D01-F1ACB8488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A08F4-9966-D263-8C88-DF6629D1A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DC66C-FDC0-0C69-5A57-F85C3FE2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EC2D-E98F-411A-A675-9E22CA7416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2E05-2DBC-3FD9-C9FF-B74D3F48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B813-7D5E-0444-52E7-742033E4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53B2-F68B-4DDA-B2AC-FD3A09BF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5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5801-4E86-7579-0DA6-4B73FEC4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983D0-EC0F-5D69-F0D2-C38E17D8E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3282-5031-662A-C15D-3373E12D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EC2D-E98F-411A-A675-9E22CA7416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5C799-C1C7-0B0B-53E8-CBF230C6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DF7CB-D75B-8F3C-971B-F00AF372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53B2-F68B-4DDA-B2AC-FD3A09BF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1E62B-E2D7-1B42-8B41-152E0EEC8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45E3D-184A-FD61-86E0-E0AB3A98D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3DB3-5113-09A8-C497-8CF4D891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EC2D-E98F-411A-A675-9E22CA7416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1CE74-C6BB-23D6-ACF5-A649578B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2D0D-58C2-DA14-B32D-C481AD1B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53B2-F68B-4DDA-B2AC-FD3A09BF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C4EC-4168-5A7E-AC1A-E7BA3BBE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99A5-3643-5162-FCDF-CD809549A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4E4E8-AD89-427B-05A0-9AF07073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EC2D-E98F-411A-A675-9E22CA7416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B3CA-BE72-CCCB-4413-81B8B711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C1FA-20FE-C0DE-9465-DCC13BBD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53B2-F68B-4DDA-B2AC-FD3A09BF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9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1E04-4622-62E8-D2D5-18575F8A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AE634-B3DC-6360-48DA-79DDD35C6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F9E7-FA2E-F5D8-5230-9DA0932F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EC2D-E98F-411A-A675-9E22CA7416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9C5B5-8A75-D7EA-A258-3EB506F7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E7DD7-4EAA-08B8-9A55-62BCFDCE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53B2-F68B-4DDA-B2AC-FD3A09BF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7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4666-698B-E5FA-C0C4-8C46FF19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855A-4FE0-A8C0-7BFA-FD57319C9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7AB2D-5562-3DC1-F06C-0EFCC799F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A9B4C-EADE-4299-26F6-5F474F68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EC2D-E98F-411A-A675-9E22CA7416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1ED0C-5456-F8DE-B3A8-3937749C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850B2-6B51-3D29-52BD-19964906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53B2-F68B-4DDA-B2AC-FD3A09BF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BA78-A374-D9CE-D995-128F7805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576B3-7DBE-28E2-3456-C951101D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02E6D-8D8A-07FA-C1BA-E6B75D95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87516-8CC2-77D8-4FF6-7D1EF1AE5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F9AE7-3030-FDB7-15AA-E27C69787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5E4B3-1766-9490-C875-232578DD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EC2D-E98F-411A-A675-9E22CA7416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FDA61-C3A9-C172-A948-CFE5CF3B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50BF7-1F2D-E05D-D2CA-EB993E75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53B2-F68B-4DDA-B2AC-FD3A09BF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7C89-D3D6-FCCA-426F-23596356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9BFB8-DA20-C70B-2FAA-4F2A37DC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EC2D-E98F-411A-A675-9E22CA7416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9A57C-A87B-4522-DAE1-E512299D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5467B-71A1-F618-A64D-548EC8CC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53B2-F68B-4DDA-B2AC-FD3A09BF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3B633-61F7-9646-A3ED-91595D89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EC2D-E98F-411A-A675-9E22CA7416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A23E7-A7DA-B08F-D9F5-B258AB48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FA84-EF2D-F68B-26FE-5FE931EE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53B2-F68B-4DDA-B2AC-FD3A09BF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E93E-212C-AC86-5012-5C911DCE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CBF4F-5FF4-44D4-8243-C53527A7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1F644-3D87-C410-C67C-0C3572E9D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B7B01-BA9E-7038-E7CF-31E400D5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EC2D-E98F-411A-A675-9E22CA7416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1C01B-0BD6-3F7A-7B1B-2D463600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72D83-7348-61BA-A5A3-4E8DD3C6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53B2-F68B-4DDA-B2AC-FD3A09BF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3EB2-499C-92CF-DE7F-9852CAFE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44C6B-1132-ACC6-9D1C-71D63DA66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29E25-43BB-EC2C-9F77-945E75808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B7B66-812F-53AD-3AF9-D5FBEBD3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EC2D-E98F-411A-A675-9E22CA7416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C297-F3FC-1FDF-16D0-C51C7BC9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87C98-5323-8E2E-3302-72B3BF85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53B2-F68B-4DDA-B2AC-FD3A09BF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1B93C-A241-F4D6-7763-938B2223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06F90-5636-D20A-2C80-4CEC638E4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1A3A-3547-E982-658A-F7C014D91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4EC2D-E98F-411A-A675-9E22CA7416E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9A88-B35E-04BF-59B3-81FB99C00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AC46C-2AF4-8B0F-0709-D4F2A668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53B2-F68B-4DDA-B2AC-FD3A09BFA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1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283B-0E3A-6A0E-F9B4-051B1B0B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level of detail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84C58-2DD2-88A5-1A0A-8B1062956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Merriweather" panose="020B0604020202020204" pitchFamily="2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Merriweather" panose="020B0604020202020204" pitchFamily="2" charset="0"/>
              </a:rPr>
              <a:t>FIXED level of detail expressions compute a value using the specified dimensions, without reference to the dimensions in the view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Merriweather" panose="020B0604020202020204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Merriweather" panose="020B0604020202020204" pitchFamily="2" charset="0"/>
              </a:rPr>
              <a:t>We are going to create a chart that shows the interval between a customer’s first purchase date and any subsequent purchase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57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08588-87E6-BAE4-7980-853A84D3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4841076" cy="1624211"/>
          </a:xfrm>
        </p:spPr>
        <p:txBody>
          <a:bodyPr/>
          <a:lstStyle/>
          <a:p>
            <a:pPr algn="ctr"/>
            <a:r>
              <a:rPr lang="en-US" sz="3200" dirty="0"/>
              <a:t>Table calculations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4131-8A1D-903A-18CE-6B9EB0BF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8661" y="1383748"/>
            <a:ext cx="4841076" cy="3104856"/>
          </a:xfrm>
        </p:spPr>
        <p:txBody>
          <a:bodyPr>
            <a:normAutofit/>
          </a:bodyPr>
          <a:lstStyle/>
          <a:p>
            <a:r>
              <a:rPr lang="en-US" sz="3200" dirty="0"/>
              <a:t>Allow transforming values at the detail level of visualization only.</a:t>
            </a:r>
          </a:p>
          <a:p>
            <a:r>
              <a:rPr lang="en-US" sz="3200" dirty="0"/>
              <a:t>Executed based on a tabular format with fields in rows and columns.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3F4F-00ED-617D-F605-D5C94A8A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Ad-hoc calculations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700A8-247C-5EA2-2F3E-6E3CCCBCCE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3200" dirty="0"/>
              <a:t>Temporary calculations that are carried out only for current visualizations.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2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BE53-ABF4-EC2A-928B-B7E3CD42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76928"/>
            <a:ext cx="12130481" cy="1234440"/>
          </a:xfrm>
        </p:spPr>
        <p:txBody>
          <a:bodyPr/>
          <a:lstStyle/>
          <a:p>
            <a:r>
              <a:rPr lang="en-US" dirty="0"/>
              <a:t>Key performance indicator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A42A-8099-2D5D-55C8-76E547C2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157512"/>
            <a:ext cx="11291582" cy="5226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Sub-Category to Rows, Region to Columns and Sales to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Create a Calculated Field “KPI”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IF SUM ([SALES]) &gt; 25000 THEN “ABOVE BENCHMARK” ELSE “BELOW BENCHMARK” 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Change Mark card to Shape from drop down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KPI &gt; Shape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Click Shape and choose KPI: Above (green) and Below(red)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Change Sums from Text to Detail</a:t>
            </a:r>
          </a:p>
        </p:txBody>
      </p:sp>
    </p:spTree>
    <p:extLst>
      <p:ext uri="{BB962C8B-B14F-4D97-AF65-F5344CB8AC3E}">
        <p14:creationId xmlns:p14="http://schemas.microsoft.com/office/powerpoint/2010/main" val="36609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CB5DD4-2BEC-F38E-D025-DC4E54A8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EF84-A0C0-DDAE-2DB3-56250888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Tooltips display when you put the mouse over one or more marks in view</a:t>
            </a:r>
          </a:p>
          <a:p>
            <a:r>
              <a:rPr lang="en-US" sz="2800" dirty="0"/>
              <a:t>Utilize the Analytics tab for Modeling &amp; Summarizing</a:t>
            </a:r>
          </a:p>
          <a:p>
            <a:r>
              <a:rPr lang="en-US" sz="2800" dirty="0"/>
              <a:t>Use trend lines in predicting of given data (linear, logarithmic, exponential and polynomial)</a:t>
            </a:r>
          </a:p>
          <a:p>
            <a:r>
              <a:rPr lang="en-US" sz="2800" dirty="0"/>
              <a:t>Forecasting depends on the number of historical data points available</a:t>
            </a:r>
          </a:p>
          <a:p>
            <a:r>
              <a:rPr lang="en-US" sz="2800" dirty="0"/>
              <a:t>Clustering groups data points together and separating them from other dissimilar data objects</a:t>
            </a:r>
          </a:p>
        </p:txBody>
      </p:sp>
    </p:spTree>
    <p:extLst>
      <p:ext uri="{BB962C8B-B14F-4D97-AF65-F5344CB8AC3E}">
        <p14:creationId xmlns:p14="http://schemas.microsoft.com/office/powerpoint/2010/main" val="551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6EFC-5FAC-F161-0149-E1C557A71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7348"/>
            <a:ext cx="9144000" cy="2403948"/>
          </a:xfrm>
        </p:spPr>
        <p:txBody>
          <a:bodyPr/>
          <a:lstStyle/>
          <a:p>
            <a:r>
              <a:rPr lang="en-US" dirty="0"/>
              <a:t>Your dashboard</a:t>
            </a:r>
          </a:p>
        </p:txBody>
      </p:sp>
    </p:spTree>
    <p:extLst>
      <p:ext uri="{BB962C8B-B14F-4D97-AF65-F5344CB8AC3E}">
        <p14:creationId xmlns:p14="http://schemas.microsoft.com/office/powerpoint/2010/main" val="36495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9426-E648-62CE-7BBB-91040A8D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792592"/>
            <a:ext cx="10241280" cy="1234440"/>
          </a:xfrm>
        </p:spPr>
        <p:txBody>
          <a:bodyPr/>
          <a:lstStyle/>
          <a:p>
            <a:r>
              <a:rPr lang="en-US" dirty="0"/>
              <a:t>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A65A7-8C92-D501-2FA8-47D9572E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29" y="2112264"/>
            <a:ext cx="11025651" cy="3959352"/>
          </a:xfrm>
        </p:spPr>
        <p:txBody>
          <a:bodyPr>
            <a:normAutofit/>
          </a:bodyPr>
          <a:lstStyle/>
          <a:p>
            <a:r>
              <a:rPr lang="en-US" sz="2800" dirty="0"/>
              <a:t>Default = the device that the dashboard will be created</a:t>
            </a:r>
          </a:p>
          <a:p>
            <a:r>
              <a:rPr lang="en-US" sz="2800" dirty="0"/>
              <a:t>Size = size of your presentation screen</a:t>
            </a:r>
          </a:p>
          <a:p>
            <a:r>
              <a:rPr lang="en-US" sz="2800" dirty="0"/>
              <a:t>Sheets = shows the names of your Worksheets</a:t>
            </a:r>
          </a:p>
          <a:p>
            <a:r>
              <a:rPr lang="en-US" sz="2800" dirty="0"/>
              <a:t>Objects = how to place sheets and add other helpful items</a:t>
            </a:r>
          </a:p>
        </p:txBody>
      </p:sp>
    </p:spTree>
    <p:extLst>
      <p:ext uri="{BB962C8B-B14F-4D97-AF65-F5344CB8AC3E}">
        <p14:creationId xmlns:p14="http://schemas.microsoft.com/office/powerpoint/2010/main" val="261251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91F4-7D4A-7F60-A428-C43F7468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362154"/>
            <a:ext cx="10241280" cy="1234440"/>
          </a:xfrm>
        </p:spPr>
        <p:txBody>
          <a:bodyPr/>
          <a:lstStyle/>
          <a:p>
            <a:r>
              <a:rPr lang="en-US" dirty="0"/>
              <a:t>Objects on your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F079-413A-9E85-AEC2-0523F5251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1174290"/>
            <a:ext cx="11618752" cy="5511737"/>
          </a:xfrm>
        </p:spPr>
        <p:txBody>
          <a:bodyPr>
            <a:normAutofit/>
          </a:bodyPr>
          <a:lstStyle/>
          <a:p>
            <a:r>
              <a:rPr lang="en-US" sz="2800" dirty="0"/>
              <a:t>Horizontal/Vertical: how to display your sheets and other objects</a:t>
            </a:r>
          </a:p>
          <a:p>
            <a:r>
              <a:rPr lang="en-US" sz="2800" dirty="0"/>
              <a:t>Text: creates a text box</a:t>
            </a:r>
          </a:p>
          <a:p>
            <a:r>
              <a:rPr lang="en-US" sz="2800" dirty="0"/>
              <a:t>Image: insert outside images (like a pic of a matplotlib plot!)</a:t>
            </a:r>
          </a:p>
          <a:p>
            <a:r>
              <a:rPr lang="en-US" sz="2800" dirty="0"/>
              <a:t>Webpage: creates a web page interface</a:t>
            </a:r>
          </a:p>
          <a:p>
            <a:r>
              <a:rPr lang="en-US" sz="2800" dirty="0"/>
              <a:t>Blank: creates blank box</a:t>
            </a:r>
          </a:p>
          <a:p>
            <a:r>
              <a:rPr lang="en-US" sz="2800" dirty="0"/>
              <a:t>Navigation: provides users with ability to build navigation buttons</a:t>
            </a:r>
          </a:p>
          <a:p>
            <a:r>
              <a:rPr lang="en-US" sz="2800" dirty="0"/>
              <a:t>Download: dashboard can be downloaded in PDF format</a:t>
            </a:r>
          </a:p>
          <a:p>
            <a:r>
              <a:rPr lang="en-US" sz="2800" dirty="0"/>
              <a:t>Extensions: third-party allowing customized visualizations</a:t>
            </a:r>
          </a:p>
          <a:p>
            <a:r>
              <a:rPr lang="en-US" sz="2800" dirty="0"/>
              <a:t>Ask Data: AI functionality from Tableau Server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33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1163-E6AB-9BF0-94B2-D91A6939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D955E-B8B1-0B69-F969-7797BA3E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Click and drag sheets over to the canvas to use</a:t>
            </a:r>
          </a:p>
          <a:p>
            <a:r>
              <a:rPr lang="en-US" sz="2800" dirty="0"/>
              <a:t>Tiled: Fixed Location &amp; Floating: unfixed location</a:t>
            </a:r>
          </a:p>
          <a:p>
            <a:r>
              <a:rPr lang="en-US" sz="2800" dirty="0"/>
              <a:t>You can highlight data &amp; add URL links </a:t>
            </a:r>
          </a:p>
        </p:txBody>
      </p:sp>
    </p:spTree>
    <p:extLst>
      <p:ext uri="{BB962C8B-B14F-4D97-AF65-F5344CB8AC3E}">
        <p14:creationId xmlns:p14="http://schemas.microsoft.com/office/powerpoint/2010/main" val="417383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939B-A875-9196-4D7C-EC52ADE6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295042"/>
            <a:ext cx="10241280" cy="123444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E18A-101D-1F7E-568B-2780822A9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4125"/>
            <a:ext cx="10241280" cy="4947491"/>
          </a:xfrm>
        </p:spPr>
        <p:txBody>
          <a:bodyPr>
            <a:normAutofit/>
          </a:bodyPr>
          <a:lstStyle/>
          <a:p>
            <a:r>
              <a:rPr lang="en-US" sz="2800" dirty="0"/>
              <a:t>Choose appropriate visualizations</a:t>
            </a:r>
          </a:p>
          <a:p>
            <a:r>
              <a:rPr lang="en-US" sz="2800" dirty="0"/>
              <a:t>Line charts: best for seeing change over time</a:t>
            </a:r>
          </a:p>
          <a:p>
            <a:r>
              <a:rPr lang="en-US" sz="2800" dirty="0"/>
              <a:t>Maps: best for seeing geographical data</a:t>
            </a:r>
          </a:p>
          <a:p>
            <a:r>
              <a:rPr lang="en-US" sz="2800" dirty="0"/>
              <a:t>Bar Charts: best for seeing highest or lowest value</a:t>
            </a:r>
          </a:p>
          <a:p>
            <a:r>
              <a:rPr lang="en-US" sz="2800" dirty="0"/>
              <a:t>It is difficult to read long names vertically</a:t>
            </a:r>
          </a:p>
          <a:p>
            <a:r>
              <a:rPr lang="en-US" sz="2800" dirty="0"/>
              <a:t>Choose appropriate size: avoid scroll bars &amp; scrunched views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634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B844-F061-A28F-ACA4-D5832AD16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Your </a:t>
            </a:r>
            <a:br>
              <a:rPr lang="en-US" dirty="0"/>
            </a:br>
            <a:r>
              <a:rPr lang="en-US" dirty="0"/>
              <a:t>storyboard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450D8-0005-D6D0-58E3-03B182BAC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E32D-AA63-9A79-E08F-552C9F276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0" y="226503"/>
            <a:ext cx="11277320" cy="6073629"/>
          </a:xfrm>
        </p:spPr>
        <p:txBody>
          <a:bodyPr>
            <a:normAutofit/>
          </a:bodyPr>
          <a:lstStyle/>
          <a:p>
            <a:r>
              <a:rPr lang="en-US" sz="2800" dirty="0"/>
              <a:t>Groups of dashboards and visuals arranged to tell your story</a:t>
            </a:r>
          </a:p>
          <a:p>
            <a:r>
              <a:rPr lang="en-US" sz="2800" dirty="0"/>
              <a:t>They are dynamic and interactive!</a:t>
            </a:r>
          </a:p>
          <a:p>
            <a:r>
              <a:rPr lang="en-US" sz="2800" dirty="0"/>
              <a:t>Left side has created dashboards, text option and size</a:t>
            </a:r>
          </a:p>
          <a:p>
            <a:r>
              <a:rPr lang="en-US" sz="2800" dirty="0"/>
              <a:t>Layout tab has Navigator styles</a:t>
            </a:r>
          </a:p>
          <a:p>
            <a:r>
              <a:rPr lang="en-US" sz="2800" dirty="0"/>
              <a:t>The grey boxes designate slides &amp; provide area for you to make notes</a:t>
            </a:r>
          </a:p>
          <a:p>
            <a:r>
              <a:rPr lang="en-US" sz="2800" dirty="0"/>
              <a:t>Drag visualizations and dashboards as appropriate</a:t>
            </a:r>
          </a:p>
          <a:p>
            <a:endParaRPr lang="en-US" sz="2800" dirty="0"/>
          </a:p>
          <a:p>
            <a:r>
              <a:rPr lang="en-US" sz="2800" dirty="0"/>
              <a:t>Your work gets saved automatically to Tableau Public</a:t>
            </a:r>
          </a:p>
        </p:txBody>
      </p:sp>
    </p:spTree>
    <p:extLst>
      <p:ext uri="{BB962C8B-B14F-4D97-AF65-F5344CB8AC3E}">
        <p14:creationId xmlns:p14="http://schemas.microsoft.com/office/powerpoint/2010/main" val="268589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999B-DC95-84D5-EDFD-C9304614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331304"/>
            <a:ext cx="11502887" cy="5740312"/>
          </a:xfrm>
        </p:spPr>
        <p:txBody>
          <a:bodyPr>
            <a:normAutofit/>
          </a:bodyPr>
          <a:lstStyle/>
          <a:p>
            <a:r>
              <a:rPr lang="en-US" sz="3200" dirty="0"/>
              <a:t>Open Tableau, connect to Sample Superstore and pull over Orders to canvas, create a new worksheet</a:t>
            </a:r>
          </a:p>
          <a:p>
            <a:r>
              <a:rPr lang="en-US" sz="3200" dirty="0"/>
              <a:t> Click on Analysis and go to Create Calculated Field</a:t>
            </a:r>
          </a:p>
          <a:p>
            <a:r>
              <a:rPr lang="en-US" sz="3200" dirty="0"/>
              <a:t>Create 2 calculated fields: a FIXED level of detail expression and a date subtraction</a:t>
            </a:r>
          </a:p>
          <a:p>
            <a:pPr lvl="1"/>
            <a:r>
              <a:rPr lang="en-US" sz="3200" b="1" dirty="0"/>
              <a:t>FIRST PURCHASE DATE</a:t>
            </a:r>
            <a:r>
              <a:rPr lang="en-US" sz="3200" dirty="0"/>
              <a:t>: {FIXED [Customer Name] : MIN([Order Date])}</a:t>
            </a:r>
          </a:p>
          <a:p>
            <a:pPr lvl="1"/>
            <a:r>
              <a:rPr lang="en-US" sz="3200" b="1" dirty="0"/>
              <a:t>DAYS SINCE FIRST PURCHASE</a:t>
            </a:r>
            <a:r>
              <a:rPr lang="en-US" sz="3200" dirty="0"/>
              <a:t>: DATETRUNC(‘day’,[Order Date])-DATETRUNC(‘day’, [FIRST PURCHASE DATE])</a:t>
            </a:r>
          </a:p>
        </p:txBody>
      </p:sp>
    </p:spTree>
    <p:extLst>
      <p:ext uri="{BB962C8B-B14F-4D97-AF65-F5344CB8AC3E}">
        <p14:creationId xmlns:p14="http://schemas.microsoft.com/office/powerpoint/2010/main" val="111476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999B-DC95-84D5-EDFD-C9304614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06017"/>
            <a:ext cx="11953459" cy="6202017"/>
          </a:xfrm>
        </p:spPr>
        <p:txBody>
          <a:bodyPr>
            <a:normAutofit/>
          </a:bodyPr>
          <a:lstStyle/>
          <a:p>
            <a:r>
              <a:rPr lang="en-US" sz="3200" dirty="0"/>
              <a:t>Drag Days Since First Purchase from Measures to Dimensions (it’s automatically a Measure because it contains a number)</a:t>
            </a:r>
          </a:p>
          <a:p>
            <a:r>
              <a:rPr lang="en-US" sz="3200" dirty="0"/>
              <a:t>Drag Days Since First Purchase to Columns, click on it and choose Continuous</a:t>
            </a:r>
          </a:p>
          <a:p>
            <a:r>
              <a:rPr lang="en-US" sz="3200" dirty="0"/>
              <a:t>Drag Sales to Rows and change aggregate to AVG</a:t>
            </a:r>
          </a:p>
          <a:p>
            <a:r>
              <a:rPr lang="en-US" sz="3200" dirty="0"/>
              <a:t>Click on Sales and Choose a Running Total Quick Calculation</a:t>
            </a:r>
          </a:p>
          <a:p>
            <a:r>
              <a:rPr lang="en-US" sz="3200" dirty="0"/>
              <a:t>Drag First Purchase Date to Color</a:t>
            </a:r>
          </a:p>
          <a:p>
            <a:r>
              <a:rPr lang="en-US" sz="3200" dirty="0"/>
              <a:t>Click on it in Color field and change it to Quarter</a:t>
            </a:r>
          </a:p>
          <a:p>
            <a:r>
              <a:rPr lang="en-US" sz="3200" dirty="0"/>
              <a:t>Click on the dots next to the Quarter field and click colors</a:t>
            </a:r>
          </a:p>
        </p:txBody>
      </p:sp>
    </p:spTree>
    <p:extLst>
      <p:ext uri="{BB962C8B-B14F-4D97-AF65-F5344CB8AC3E}">
        <p14:creationId xmlns:p14="http://schemas.microsoft.com/office/powerpoint/2010/main" val="336934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558555-9DD9-A774-F738-436F67DE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interactive! Click on the different years in the legend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C8547-A4B0-109A-95FC-CDE9883ED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1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283B-0E3A-6A0E-F9B4-051B1B0B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level of detail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84C58-2DD2-88A5-1A0A-8B1062956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112264"/>
            <a:ext cx="11427350" cy="3959352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333333"/>
                </a:solidFill>
                <a:latin typeface="Merriweather" panose="00000500000000000000" pitchFamily="2" charset="0"/>
              </a:rPr>
              <a:t>C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ompute values using the specified dimensions in addition to whatever dimensions are in the view.</a:t>
            </a:r>
          </a:p>
          <a:p>
            <a:pPr algn="l"/>
            <a:r>
              <a:rPr lang="en-US" sz="2400" dirty="0">
                <a:solidFill>
                  <a:srgbClr val="333333"/>
                </a:solidFill>
                <a:latin typeface="Merriweather" panose="00000500000000000000" pitchFamily="2" charset="0"/>
              </a:rPr>
              <a:t>U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seful when you want to calculate at a fine level of detail in the database and then re-aggregate and show at a coarser level of detail in your view. Fields based on INCLUDE level of detail expressions will change as you add or remove dimensions from the view.</a:t>
            </a:r>
          </a:p>
          <a:p>
            <a:pPr marL="0" indent="0" algn="l">
              <a:buNone/>
            </a:pPr>
            <a:endParaRPr lang="en-US" sz="2400" dirty="0">
              <a:solidFill>
                <a:srgbClr val="333333"/>
              </a:solidFill>
              <a:latin typeface="Merriweather" panose="00000500000000000000" pitchFamily="2" charset="0"/>
            </a:endParaRPr>
          </a:p>
          <a:p>
            <a:pPr marL="0" indent="0" algn="ctr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Create a visual of total sales per customer per region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19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6AE8E-6DA0-0771-059E-8A9C791A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477078"/>
            <a:ext cx="11516139" cy="5594538"/>
          </a:xfrm>
        </p:spPr>
        <p:txBody>
          <a:bodyPr>
            <a:normAutofit/>
          </a:bodyPr>
          <a:lstStyle/>
          <a:p>
            <a:r>
              <a:rPr lang="en-US" sz="3200" dirty="0"/>
              <a:t>Click on Analysis and Select Create Calculated Field</a:t>
            </a:r>
          </a:p>
          <a:p>
            <a:pPr lvl="1"/>
            <a:r>
              <a:rPr lang="en-US" sz="3200" dirty="0"/>
              <a:t>Name is </a:t>
            </a:r>
            <a:r>
              <a:rPr lang="en-US" sz="3200" dirty="0" err="1"/>
              <a:t>SalesPerCustomer</a:t>
            </a:r>
            <a:endParaRPr lang="en-US" sz="3200" dirty="0"/>
          </a:p>
          <a:p>
            <a:pPr lvl="1"/>
            <a:r>
              <a:rPr lang="en-US" sz="3200" dirty="0"/>
              <a:t>{INCLUDE [Customer Name] : SUM([Sales]) }</a:t>
            </a:r>
          </a:p>
          <a:p>
            <a:r>
              <a:rPr lang="en-US" sz="3200" dirty="0"/>
              <a:t>Place </a:t>
            </a:r>
            <a:r>
              <a:rPr lang="en-US" sz="3200" dirty="0" err="1"/>
              <a:t>SalesPerCustomer</a:t>
            </a:r>
            <a:r>
              <a:rPr lang="en-US" sz="3200" dirty="0"/>
              <a:t> on ROWS and aggregate it as an AVG</a:t>
            </a:r>
          </a:p>
          <a:p>
            <a:r>
              <a:rPr lang="en-US" sz="3200" dirty="0"/>
              <a:t>Put Region in Columns shelf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215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ECD5-B09F-7EF5-E669-84ED54CE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B846-CE35-A0DA-0119-D8010CEAD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Drag SALES over to Rows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Shows the difference between the sum of sales (somewhere between $390k and 700k per region) AND the avg sales per customer (between 750 and 1100 per region) </a:t>
            </a:r>
          </a:p>
        </p:txBody>
      </p:sp>
    </p:spTree>
    <p:extLst>
      <p:ext uri="{BB962C8B-B14F-4D97-AF65-F5344CB8AC3E}">
        <p14:creationId xmlns:p14="http://schemas.microsoft.com/office/powerpoint/2010/main" val="39911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283B-0E3A-6A0E-F9B4-051B1B0B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169164"/>
            <a:ext cx="10241280" cy="1234440"/>
          </a:xfrm>
        </p:spPr>
        <p:txBody>
          <a:bodyPr/>
          <a:lstStyle/>
          <a:p>
            <a:r>
              <a:rPr lang="en-US" dirty="0"/>
              <a:t>Exclude level of detail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84C58-2DD2-88A5-1A0A-8B1062956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550504"/>
            <a:ext cx="11741426" cy="4521112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prevent the calculation from using one or more of the dimensions present in the view.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useful for ‘percent of total’ or ‘difference from overall average’ scenarios. They are comparable to such features as Totals and Reference Lines.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cannot be used in row-level expressions (where there are no dimensions to omit), but can be used to modify either a view level calculation or anything in between (that is, you can use an EXCLUDE calculation to remove dimension from some other level of detail expression).</a:t>
            </a:r>
            <a:endParaRPr lang="en-US" sz="2400" b="0" i="0" dirty="0">
              <a:solidFill>
                <a:srgbClr val="333333"/>
              </a:solidFill>
              <a:effectLst/>
              <a:latin typeface="Benton Sans Book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164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429D-6938-CC4F-7625-2495FCE4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59026"/>
            <a:ext cx="11555896" cy="6109252"/>
          </a:xfrm>
        </p:spPr>
        <p:txBody>
          <a:bodyPr>
            <a:normAutofit/>
          </a:bodyPr>
          <a:lstStyle/>
          <a:p>
            <a:r>
              <a:rPr lang="en-US" sz="3200" dirty="0"/>
              <a:t>Go to Analysis and Select “Create Calculated Field”</a:t>
            </a:r>
          </a:p>
          <a:p>
            <a:pPr lvl="1"/>
            <a:r>
              <a:rPr lang="en-US" sz="3200" dirty="0"/>
              <a:t>Name is </a:t>
            </a:r>
            <a:r>
              <a:rPr lang="en-US" sz="3200" dirty="0" err="1"/>
              <a:t>ExcludeRegion</a:t>
            </a:r>
            <a:endParaRPr lang="en-US" sz="3200" dirty="0"/>
          </a:p>
          <a:p>
            <a:pPr lvl="1"/>
            <a:r>
              <a:rPr lang="en-US" sz="3200" dirty="0"/>
              <a:t>{EXCLUDE [Region] : SUM([Sales])}</a:t>
            </a:r>
          </a:p>
          <a:p>
            <a:r>
              <a:rPr lang="en-US" sz="3200" dirty="0"/>
              <a:t>Move Region and Sales to Columns</a:t>
            </a:r>
          </a:p>
          <a:p>
            <a:r>
              <a:rPr lang="en-US" sz="3200" dirty="0"/>
              <a:t>Order Date to Rows and make sure it’s by MONTH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7030A0"/>
                </a:solidFill>
              </a:rPr>
              <a:t>This breaks out the sum of sales by region and month</a:t>
            </a:r>
          </a:p>
          <a:p>
            <a:r>
              <a:rPr lang="en-US" sz="3200" dirty="0"/>
              <a:t>Drag </a:t>
            </a:r>
            <a:r>
              <a:rPr lang="en-US" sz="3200" dirty="0" err="1"/>
              <a:t>ExcludeRegion</a:t>
            </a:r>
            <a:r>
              <a:rPr lang="en-US" sz="3200" dirty="0"/>
              <a:t> over to Color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7030A0"/>
                </a:solidFill>
              </a:rPr>
              <a:t>Shades the view to show total sales by month w/o regional component</a:t>
            </a:r>
          </a:p>
        </p:txBody>
      </p:sp>
    </p:spTree>
    <p:extLst>
      <p:ext uri="{BB962C8B-B14F-4D97-AF65-F5344CB8AC3E}">
        <p14:creationId xmlns:p14="http://schemas.microsoft.com/office/powerpoint/2010/main" val="64952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Benton Sans Book</vt:lpstr>
      <vt:lpstr>Calibri</vt:lpstr>
      <vt:lpstr>Calibri Light</vt:lpstr>
      <vt:lpstr>Merriweather</vt:lpstr>
      <vt:lpstr>Wingdings</vt:lpstr>
      <vt:lpstr>Office Theme</vt:lpstr>
      <vt:lpstr>Fixed level of detail example</vt:lpstr>
      <vt:lpstr>PowerPoint Presentation</vt:lpstr>
      <vt:lpstr>PowerPoint Presentation</vt:lpstr>
      <vt:lpstr>It’s interactive! Click on the different years in the legend</vt:lpstr>
      <vt:lpstr>Include level of detail example</vt:lpstr>
      <vt:lpstr>PowerPoint Presentation</vt:lpstr>
      <vt:lpstr>NOW</vt:lpstr>
      <vt:lpstr>Exclude level of detail example</vt:lpstr>
      <vt:lpstr>PowerPoint Presentation</vt:lpstr>
      <vt:lpstr>PowerPoint Presentation</vt:lpstr>
      <vt:lpstr>Key performance indicator table</vt:lpstr>
      <vt:lpstr>extras</vt:lpstr>
      <vt:lpstr>Your dashboard</vt:lpstr>
      <vt:lpstr>The interface</vt:lpstr>
      <vt:lpstr>Objects on your dashboard</vt:lpstr>
      <vt:lpstr>PowerPoint Presentation</vt:lpstr>
      <vt:lpstr>Best practices</vt:lpstr>
      <vt:lpstr>Your  storyboard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level of detail example</dc:title>
  <dc:creator>Ashley Hunter</dc:creator>
  <cp:lastModifiedBy>Ashley Hunter</cp:lastModifiedBy>
  <cp:revision>1</cp:revision>
  <dcterms:created xsi:type="dcterms:W3CDTF">2022-06-10T01:55:59Z</dcterms:created>
  <dcterms:modified xsi:type="dcterms:W3CDTF">2022-06-10T01:56:21Z</dcterms:modified>
</cp:coreProperties>
</file>