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ZtkBVM26/gvmOO9YZI49QL6E1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p14:dur="1500">
    <p:split orient="vert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transition spd="slow" p14:dur="1500">
    <p:split orient="vert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8000"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678745" y="140431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Data Analytics + Python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678745" y="379191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Welcome to Day 1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D050">
            <a:alpha val="45882"/>
          </a:srgbClr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Two Ways to use the Python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Shell</a:t>
            </a:r>
            <a:endParaRPr/>
          </a:p>
        </p:txBody>
      </p:sp>
      <p:pic>
        <p:nvPicPr>
          <p:cNvPr id="208" name="Google Shape;208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387" y="2505075"/>
            <a:ext cx="3684588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Files</a:t>
            </a:r>
            <a:endParaRPr/>
          </a:p>
        </p:txBody>
      </p:sp>
      <p:pic>
        <p:nvPicPr>
          <p:cNvPr descr="Text, letter&#10;&#10;Description automatically generated" id="210" name="Google Shape;210;p10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35667" t="0"/>
          <a:stretch/>
        </p:blipFill>
        <p:spPr>
          <a:xfrm>
            <a:off x="7037283" y="3125997"/>
            <a:ext cx="4488667" cy="217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Common Vocabulary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98474" y="1325563"/>
            <a:ext cx="12093526" cy="5148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Char char="•"/>
            </a:pPr>
            <a:r>
              <a:rPr lang="en-US" sz="3600">
                <a:solidFill>
                  <a:srgbClr val="7030A0"/>
                </a:solidFill>
              </a:rPr>
              <a:t>Value – a number or string (or other things to be named later) that can be stored in a variable or computed in an expression.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Variable – a name that refers to a 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3600"/>
              <a:buChar char="•"/>
            </a:pPr>
            <a:r>
              <a:rPr lang="en-US" sz="3600">
                <a:solidFill>
                  <a:srgbClr val="00B050"/>
                </a:solidFill>
              </a:rPr>
              <a:t>Variable Name -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name given to a variable. Variable names in Python consist of a sequence of letters and digits that begins with a letter. In best programming practice, variable names should be chosen so that they describe their use in the program, making the program self documenting.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379828" y="633046"/>
            <a:ext cx="11324492" cy="5866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Char char="•"/>
            </a:pPr>
            <a:r>
              <a:rPr lang="en-US" sz="4000">
                <a:solidFill>
                  <a:srgbClr val="00B050"/>
                </a:solidFill>
              </a:rPr>
              <a:t>Str = a Python data type that holds a string of characters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Operators = special symbols that represent a simple computation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4000"/>
              <a:buChar char="•"/>
            </a:pPr>
            <a:r>
              <a:rPr lang="en-US" sz="4000">
                <a:solidFill>
                  <a:srgbClr val="00B050"/>
                </a:solidFill>
              </a:rPr>
              <a:t>Data Type = a set of values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Comment = information in a program that is meant for other programmers (used with ## infront)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4000"/>
              <a:buChar char="•"/>
            </a:pPr>
            <a:r>
              <a:rPr lang="en-US" sz="4000">
                <a:solidFill>
                  <a:srgbClr val="00B050"/>
                </a:solidFill>
              </a:rPr>
              <a:t>Input = a command in a program that prompts the user to put in an answer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Output = the result of a program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type="ctrTitle"/>
          </p:nvPr>
        </p:nvSpPr>
        <p:spPr>
          <a:xfrm>
            <a:off x="7464614" y="1783959"/>
            <a:ext cx="4087306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1" lang="en-US" sz="5000"/>
              <a:t>You’ve chosen to learn another language!</a:t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 rot="10800000">
            <a:off x="1" y="0"/>
            <a:ext cx="7188051" cy="6858000"/>
          </a:xfrm>
          <a:custGeom>
            <a:rect b="b" l="l" r="r" t="t"/>
            <a:pathLst>
              <a:path extrusionOk="0" h="6858000" w="7188051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lose up image of hands applauding" id="228" name="Google Shape;228;p13"/>
          <p:cNvPicPr preferRelativeResize="0"/>
          <p:nvPr/>
        </p:nvPicPr>
        <p:blipFill rotWithShape="1">
          <a:blip r:embed="rId3">
            <a:alphaModFix/>
          </a:blip>
          <a:srcRect b="-1" l="22485" r="9104" t="0"/>
          <a:stretch/>
        </p:blipFill>
        <p:spPr>
          <a:xfrm>
            <a:off x="1" y="10"/>
            <a:ext cx="7028495" cy="6857990"/>
          </a:xfrm>
          <a:custGeom>
            <a:rect b="b" l="l" r="r" t="t"/>
            <a:pathLst>
              <a:path extrusionOk="0" h="6858000" w="7028495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36612" y="1824685"/>
            <a:ext cx="10118944" cy="4470607"/>
          </a:xfrm>
          <a:prstGeom prst="rect">
            <a:avLst/>
          </a:prstGeom>
          <a:solidFill>
            <a:srgbClr val="FFFF00">
              <a:alpha val="85882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Natural</a:t>
            </a:r>
            <a:endParaRPr/>
          </a:p>
        </p:txBody>
      </p:sp>
      <p:sp>
        <p:nvSpPr>
          <p:cNvPr id="235" name="Google Shape;235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Form on their own</a:t>
            </a:r>
            <a:endParaRPr/>
          </a:p>
        </p:txBody>
      </p:sp>
      <p:sp>
        <p:nvSpPr>
          <p:cNvPr id="236" name="Google Shape;236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Formal</a:t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2841674" y="562708"/>
            <a:ext cx="6921304" cy="111845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>
            <p:ph idx="4" type="body"/>
          </p:nvPr>
        </p:nvSpPr>
        <p:spPr>
          <a:xfrm>
            <a:off x="6172200" y="2505074"/>
            <a:ext cx="4688058" cy="3417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Are designed by people!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Programming languages fall under this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 are rules about syntax</a:t>
            </a:r>
            <a:endParaRPr/>
          </a:p>
        </p:txBody>
      </p:sp>
      <p:sp>
        <p:nvSpPr>
          <p:cNvPr id="239" name="Google Shape;239;p14"/>
          <p:cNvSpPr txBox="1"/>
          <p:nvPr>
            <p:ph type="title"/>
          </p:nvPr>
        </p:nvSpPr>
        <p:spPr>
          <a:xfrm>
            <a:off x="914400" y="5309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Types of Languages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ctrTitle"/>
          </p:nvPr>
        </p:nvSpPr>
        <p:spPr>
          <a:xfrm>
            <a:off x="-1528689" y="-1199272"/>
            <a:ext cx="9144000" cy="4266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Your </a:t>
            </a:r>
            <a:br>
              <a:rPr b="1" lang="en-US">
                <a:solidFill>
                  <a:srgbClr val="FFFF00"/>
                </a:solidFill>
              </a:rPr>
            </a:br>
            <a:r>
              <a:rPr b="1" lang="en-US">
                <a:solidFill>
                  <a:srgbClr val="FFFF00"/>
                </a:solidFill>
              </a:rPr>
              <a:t>First </a:t>
            </a:r>
            <a:br>
              <a:rPr b="1" lang="en-US">
                <a:solidFill>
                  <a:srgbClr val="FFFF00"/>
                </a:solidFill>
              </a:rPr>
            </a:br>
            <a:r>
              <a:rPr b="1" lang="en-US">
                <a:solidFill>
                  <a:srgbClr val="FFFF00"/>
                </a:solidFill>
              </a:rPr>
              <a:t>Program!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up of a key and a keyhole" id="112" name="Google Shape;112;p2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21703" r="0" t="0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 flipH="1" rot="10800000">
            <a:off x="0" y="-478"/>
            <a:ext cx="7859800" cy="6858478"/>
          </a:xfrm>
          <a:custGeom>
            <a:rect b="b" l="l" r="r" t="t"/>
            <a:pathLst>
              <a:path extrusionOk="0" h="6858478" w="7859800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flipH="1" rot="10800000">
            <a:off x="0" y="-478"/>
            <a:ext cx="7431174" cy="6858478"/>
          </a:xfrm>
          <a:custGeom>
            <a:rect b="b" l="l" r="r" t="t"/>
            <a:pathLst>
              <a:path extrusionOk="0" h="6858478" w="7431174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804672" y="365125"/>
            <a:ext cx="52661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800"/>
              <a:t>A little bit about me</a:t>
            </a: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804672" y="2531081"/>
            <a:ext cx="3941499" cy="3137399"/>
            <a:chOff x="0" y="508480"/>
            <a:chExt cx="3941499" cy="3137399"/>
          </a:xfrm>
        </p:grpSpPr>
        <p:sp>
          <p:nvSpPr>
            <p:cNvPr id="117" name="Google Shape;117;p2"/>
            <p:cNvSpPr/>
            <p:nvPr/>
          </p:nvSpPr>
          <p:spPr>
            <a:xfrm>
              <a:off x="0" y="508480"/>
              <a:ext cx="3941499" cy="7195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5125" y="543605"/>
              <a:ext cx="3871249" cy="649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Education background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0" y="1314430"/>
              <a:ext cx="3941499" cy="7195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35125" y="1349555"/>
              <a:ext cx="3871249" cy="649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Transportation industry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0" y="2120380"/>
              <a:ext cx="3941499" cy="7195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35125" y="2155505"/>
              <a:ext cx="3871249" cy="649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Social Media Marketing</a:t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2926330"/>
              <a:ext cx="3941499" cy="71954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5125" y="2961455"/>
              <a:ext cx="3871249" cy="649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owner</a:t>
              </a:r>
              <a:endParaRPr/>
            </a:p>
          </p:txBody>
        </p:sp>
      </p:grpSp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000">
            <a:alpha val="33725"/>
          </a:srgbClr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124171" y="28288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What is a programmer?</a:t>
            </a:r>
            <a:endParaRPr/>
          </a:p>
        </p:txBody>
      </p:sp>
      <p:sp>
        <p:nvSpPr>
          <p:cNvPr id="130" name="Google Shape;130;p3"/>
          <p:cNvSpPr txBox="1"/>
          <p:nvPr>
            <p:ph idx="2" type="body"/>
          </p:nvPr>
        </p:nvSpPr>
        <p:spPr>
          <a:xfrm>
            <a:off x="124171" y="1259370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creator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problem solver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thinker</a:t>
            </a:r>
            <a:endParaRPr/>
          </a:p>
        </p:txBody>
      </p:sp>
      <p:sp>
        <p:nvSpPr>
          <p:cNvPr id="131" name="Google Shape;131;p3"/>
          <p:cNvSpPr txBox="1"/>
          <p:nvPr>
            <p:ph idx="3" type="body"/>
          </p:nvPr>
        </p:nvSpPr>
        <p:spPr>
          <a:xfrm>
            <a:off x="6755295" y="28288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What is an analyst?</a:t>
            </a:r>
            <a:endParaRPr/>
          </a:p>
        </p:txBody>
      </p:sp>
      <p:sp>
        <p:nvSpPr>
          <p:cNvPr id="132" name="Google Shape;132;p3"/>
          <p:cNvSpPr txBox="1"/>
          <p:nvPr>
            <p:ph idx="4" type="body"/>
          </p:nvPr>
        </p:nvSpPr>
        <p:spPr>
          <a:xfrm>
            <a:off x="6755295" y="1259370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creator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problem solver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thinker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2849217" y="4399722"/>
            <a:ext cx="64538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why they fit so well together!</a:t>
            </a:r>
            <a:endParaRPr/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72" y="3362172"/>
            <a:ext cx="2144345" cy="321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6191" y="3972340"/>
            <a:ext cx="2978426" cy="297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D050">
            <a:alpha val="41960"/>
          </a:srgbClr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What will you learn along the way?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Think methodically</a:t>
            </a:r>
            <a:endParaRPr/>
          </a:p>
          <a:p>
            <a:pPr indent="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  <a:p>
            <a:pPr indent="-2540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Solve Problems</a:t>
            </a:r>
            <a:endParaRPr/>
          </a:p>
          <a:p>
            <a:pPr indent="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  <a:p>
            <a:pPr indent="-2540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Create small programs to practice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1953768" y="0"/>
            <a:ext cx="8284464" cy="6858000"/>
          </a:xfrm>
          <a:custGeom>
            <a:rect b="b" l="l" r="r" t="t"/>
            <a:pathLst>
              <a:path extrusionOk="0" h="6858000" w="8284464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2118360" y="0"/>
            <a:ext cx="7955280" cy="6858000"/>
          </a:xfrm>
          <a:custGeom>
            <a:rect b="b" l="l" r="r" t="t"/>
            <a:pathLst>
              <a:path extrusionOk="0" h="6858000" w="795528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>
            <p:ph type="ctr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C0C0C"/>
                </a:solidFill>
              </a:rPr>
              <a:t>Why did you choose Data Analytics + Python and what is your end goal?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chemeClr val="lt1"/>
                </a:solidFill>
              </a:rPr>
              <a:t>What Classes will look like</a:t>
            </a:r>
            <a:endParaRPr/>
          </a:p>
        </p:txBody>
      </p:sp>
      <p:grpSp>
        <p:nvGrpSpPr>
          <p:cNvPr id="155" name="Google Shape;155;p6"/>
          <p:cNvGrpSpPr/>
          <p:nvPr/>
        </p:nvGrpSpPr>
        <p:grpSpPr>
          <a:xfrm>
            <a:off x="5468389" y="624692"/>
            <a:ext cx="6263640" cy="5496086"/>
            <a:chOff x="0" y="4300"/>
            <a:chExt cx="6263640" cy="5496086"/>
          </a:xfrm>
        </p:grpSpPr>
        <p:sp>
          <p:nvSpPr>
            <p:cNvPr id="156" name="Google Shape;156;p6"/>
            <p:cNvSpPr/>
            <p:nvPr/>
          </p:nvSpPr>
          <p:spPr>
            <a:xfrm>
              <a:off x="0" y="4300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277094" y="210403"/>
              <a:ext cx="503807" cy="5038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0" y="1149318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77094" y="1355421"/>
              <a:ext cx="503807" cy="5038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</a:t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0" y="2294336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77094" y="2500440"/>
              <a:ext cx="503807" cy="5038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Discussion</a:t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3439354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77094" y="3645458"/>
              <a:ext cx="503807" cy="50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Projects</a:t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0" y="4584372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77094" y="4790476"/>
              <a:ext cx="503807" cy="5038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Coursera &amp; Capstone Work</a:t>
              </a:r>
              <a:endParaRPr/>
            </a:p>
          </p:txBody>
        </p:sp>
      </p:grpSp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>
            <a:alpha val="41960"/>
          </a:srgbClr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Algorithms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What is an algorithm?</a:t>
            </a:r>
            <a:endParaRPr/>
          </a:p>
        </p:txBody>
      </p:sp>
      <p:sp>
        <p:nvSpPr>
          <p:cNvPr id="182" name="Google Shape;182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Series of steps to solve the problem at hand</a:t>
            </a:r>
            <a:endParaRPr/>
          </a:p>
        </p:txBody>
      </p:sp>
      <p:sp>
        <p:nvSpPr>
          <p:cNvPr id="183" name="Google Shape;183;p7"/>
          <p:cNvSpPr txBox="1"/>
          <p:nvPr>
            <p:ph idx="4" type="body"/>
          </p:nvPr>
        </p:nvSpPr>
        <p:spPr>
          <a:xfrm>
            <a:off x="6172200" y="2138288"/>
            <a:ext cx="5813474" cy="455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3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is the skill that allows a computer scientist to take an algorithm (those steps to solving a problem) and represent that solution in what’s called a notation (aka program) that can be followed by a computer! Those programs are written in programming languages such as Python, html, JavaScript etc.</a:t>
            </a:r>
            <a:endParaRPr sz="44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4000"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PYTHON</a:t>
            </a:r>
            <a:endParaRPr/>
          </a:p>
        </p:txBody>
      </p:sp>
      <p:sp>
        <p:nvSpPr>
          <p:cNvPr id="189" name="Google Shape;189;p8"/>
          <p:cNvSpPr txBox="1"/>
          <p:nvPr>
            <p:ph idx="1" type="body"/>
          </p:nvPr>
        </p:nvSpPr>
        <p:spPr>
          <a:xfrm>
            <a:off x="196948" y="1681163"/>
            <a:ext cx="6260123" cy="1216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Considered a high-level language</a:t>
            </a:r>
            <a:endParaRPr/>
          </a:p>
        </p:txBody>
      </p:sp>
      <p:sp>
        <p:nvSpPr>
          <p:cNvPr id="190" name="Google Shape;190;p8"/>
          <p:cNvSpPr txBox="1"/>
          <p:nvPr>
            <p:ph idx="2" type="body"/>
          </p:nvPr>
        </p:nvSpPr>
        <p:spPr>
          <a:xfrm>
            <a:off x="748115" y="289794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Programs must be processed before they can run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Low-level languages are known as Machine Learning which is encoding of instructions in binary are easily executed by the computer.</a:t>
            </a:r>
            <a:endParaRPr/>
          </a:p>
        </p:txBody>
      </p:sp>
      <p:sp>
        <p:nvSpPr>
          <p:cNvPr id="191" name="Google Shape;191;p8"/>
          <p:cNvSpPr txBox="1"/>
          <p:nvPr>
            <p:ph idx="3" type="body"/>
          </p:nvPr>
        </p:nvSpPr>
        <p:spPr>
          <a:xfrm>
            <a:off x="6312877" y="1660134"/>
            <a:ext cx="5447714" cy="1216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It’s easier to use a high-level language</a:t>
            </a:r>
            <a:endParaRPr/>
          </a:p>
        </p:txBody>
      </p:sp>
      <p:sp>
        <p:nvSpPr>
          <p:cNvPr id="192" name="Google Shape;192;p8"/>
          <p:cNvSpPr txBox="1"/>
          <p:nvPr>
            <p:ph idx="4" type="body"/>
          </p:nvPr>
        </p:nvSpPr>
        <p:spPr>
          <a:xfrm>
            <a:off x="6445140" y="29189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Takes less time to write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Shorter and easier to read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More likely to be correct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>
            <a:alpha val="47843"/>
          </a:srgbClr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Two Programs to Process Code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Interpreter</a:t>
            </a:r>
            <a:endParaRPr/>
          </a:p>
        </p:txBody>
      </p:sp>
      <p:sp>
        <p:nvSpPr>
          <p:cNvPr id="199" name="Google Shape;19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Reads a high-level program and executes it, meaning it does what the program says.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Processes a little at a time, reading lines and performing computations</a:t>
            </a:r>
            <a:endParaRPr/>
          </a:p>
        </p:txBody>
      </p:sp>
      <p:sp>
        <p:nvSpPr>
          <p:cNvPr id="200" name="Google Shape;20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Compiler</a:t>
            </a:r>
            <a:endParaRPr/>
          </a:p>
        </p:txBody>
      </p:sp>
      <p:sp>
        <p:nvSpPr>
          <p:cNvPr id="201" name="Google Shape;20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Reads the program and translates it completely before starting to run it.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2022-01-10T14:56:28Z</dcterms:created>
  <dc:creator>Ashley Hunter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