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Sorts Mill Goudy"/>
      <p:regular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d9QqHHEg/vX9tXnBDLHZfzmNm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rtsMillGoud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SortsMillGoud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/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/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2" type="body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2"/>
          <p:cNvSpPr txBox="1"/>
          <p:nvPr>
            <p:ph idx="2" type="body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3" type="body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2"/>
          <p:cNvSpPr txBox="1"/>
          <p:nvPr>
            <p:ph idx="4" type="body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indent="-4572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indent="-4191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b="0" i="0" sz="4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b="0" i="0" sz="2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b="0" i="0" sz="1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b="0" i="0" sz="1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b="0" i="0" sz="1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619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b="0" i="0" sz="1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Computer script on a screen" id="100" name="Google Shape;100;p1"/>
          <p:cNvPicPr preferRelativeResize="0"/>
          <p:nvPr/>
        </p:nvPicPr>
        <p:blipFill rotWithShape="1">
          <a:blip r:embed="rId3">
            <a:alphaModFix/>
          </a:blip>
          <a:srcRect b="9749" l="0" r="0" t="59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rect b="b" l="l" r="r" t="t"/>
            <a:pathLst>
              <a:path extrusionOk="0" h="5245563" w="3876811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1473390" y="1826096"/>
            <a:ext cx="3149221" cy="2142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Data Analytics + Python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594514" y="4196605"/>
            <a:ext cx="2906973" cy="94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DAY 2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rect b="b" l="l" r="r" t="t"/>
            <a:pathLst>
              <a:path extrusionOk="0" h="5795027" w="428290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cap="rnd" cmpd="sng" w="25400">
            <a:solidFill>
              <a:schemeClr val="lt2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966745" y="32193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It is a VERY useful skill in programming!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573207" y="1487606"/>
            <a:ext cx="4839438" cy="519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It’s a science</a:t>
            </a:r>
            <a:endParaRPr/>
          </a:p>
          <a:p>
            <a:pPr indent="-304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Think of yourself as a detective looking for the clues as to what went wrong</a:t>
            </a:r>
            <a:endParaRPr/>
          </a:p>
          <a:p>
            <a:pPr indent="-304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Sometimes issues are minor and are quick, but others can take a while to find/fix.</a:t>
            </a:r>
            <a:endParaRPr/>
          </a:p>
        </p:txBody>
      </p:sp>
      <p:pic>
        <p:nvPicPr>
          <p:cNvPr id="174" name="Google Shape;174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251075"/>
            <a:ext cx="37528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1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80" name="Google Shape;180;p11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84" name="Google Shape;18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5" name="Google Shape;185;p11"/>
          <p:cNvSpPr txBox="1"/>
          <p:nvPr>
            <p:ph type="title"/>
          </p:nvPr>
        </p:nvSpPr>
        <p:spPr>
          <a:xfrm>
            <a:off x="5459104" y="720724"/>
            <a:ext cx="6083280" cy="174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b="1" lang="en-US" sz="4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Helpful debugging tips</a:t>
            </a:r>
            <a:endParaRPr/>
          </a:p>
        </p:txBody>
      </p:sp>
      <p:pic>
        <p:nvPicPr>
          <p:cNvPr descr="Diagram&#10;&#10;Description automatically generated" id="186" name="Google Shape;186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2" l="35514" r="22913" t="0"/>
          <a:stretch/>
        </p:blipFill>
        <p:spPr>
          <a:xfrm>
            <a:off x="1109595" y="805232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1040828" y="720724"/>
            <a:ext cx="4014345" cy="5414576"/>
          </a:xfrm>
          <a:custGeom>
            <a:rect b="b" l="l" r="r" t="t"/>
            <a:pathLst>
              <a:path extrusionOk="0" h="5795027" w="428290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cap="rnd" cmpd="sng" w="25400">
            <a:solidFill>
              <a:srgbClr val="A2AEB5">
                <a:alpha val="64705"/>
              </a:srgb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5519609" y="2099819"/>
            <a:ext cx="6083280" cy="404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17182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Review your code as you are writing it</a:t>
            </a:r>
            <a:endParaRPr/>
          </a:p>
          <a:p>
            <a:pPr indent="-317182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If you can’t find the error after a while, have someone else look at it</a:t>
            </a:r>
            <a:endParaRPr/>
          </a:p>
          <a:p>
            <a:pPr indent="-317182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Work backward to try to find the issue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4241617" y="591098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print(“Hello, World!”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-219487" y="2550841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print(Hello, World!”)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4350800" y="4728949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(“Hello, World!”)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4241617" y="591098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Input(What is your name?”)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-219487" y="2550841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inputHow you?)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4094328" y="4728949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input(“What you names?”) 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785" y="558989"/>
            <a:ext cx="5740021" cy="574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13" name="Google Shape;213;p15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217" name="Google Shape;21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1109595" y="805231"/>
            <a:ext cx="3876811" cy="5245563"/>
          </a:xfrm>
          <a:custGeom>
            <a:rect b="b" l="l" r="r" t="t"/>
            <a:pathLst>
              <a:path extrusionOk="0" h="5245563" w="3876811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A2AEB5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9" name="Google Shape;219;p15"/>
          <p:cNvSpPr txBox="1"/>
          <p:nvPr>
            <p:ph type="title"/>
          </p:nvPr>
        </p:nvSpPr>
        <p:spPr>
          <a:xfrm>
            <a:off x="1453027" y="1193602"/>
            <a:ext cx="3149221" cy="1484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b="1" lang="en-US"/>
              <a:t>What are modules?</a:t>
            </a:r>
            <a:endParaRPr/>
          </a:p>
        </p:txBody>
      </p:sp>
      <p:sp>
        <p:nvSpPr>
          <p:cNvPr id="220" name="Google Shape;220;p15"/>
          <p:cNvSpPr txBox="1"/>
          <p:nvPr>
            <p:ph idx="2" type="body"/>
          </p:nvPr>
        </p:nvSpPr>
        <p:spPr>
          <a:xfrm>
            <a:off x="1108852" y="2941747"/>
            <a:ext cx="3777048" cy="2009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2400" cap="none"/>
              <a:t>LIBRARIES THAT ARE WITHIN PYTHON TO ACCOMPLISH DIFFERENT GOALS WITHOUT WRITING A LOT OF CODE.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040828" y="720724"/>
            <a:ext cx="4014345" cy="5414576"/>
          </a:xfrm>
          <a:custGeom>
            <a:rect b="b" l="l" r="r" t="t"/>
            <a:pathLst>
              <a:path extrusionOk="0" h="5795027" w="428290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cap="rnd" cmpd="sng" w="25400">
            <a:solidFill>
              <a:srgbClr val="A2AEB5">
                <a:alpha val="64705"/>
              </a:srgb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Graphical user interface, application&#10;&#10;Description automatically generated" id="222" name="Google Shape;22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003" y="1418026"/>
            <a:ext cx="5571565" cy="40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573207" y="429904"/>
            <a:ext cx="10249468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b="1" lang="en-US" sz="5400"/>
              <a:t>There are 137,000 Python Libraries!</a:t>
            </a:r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163772" y="2563924"/>
            <a:ext cx="6469039" cy="38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TensorFlow           - NumPy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SciPy                    -BeautifulSoup</a:t>
            </a:r>
            <a:endParaRPr sz="3600"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Pandas                  - Scrapy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Matplotlib            - PyTorch</a:t>
            </a:r>
            <a:endParaRPr sz="3600"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Keras                    - SciKit-Learn</a:t>
            </a:r>
            <a:endParaRPr/>
          </a:p>
        </p:txBody>
      </p:sp>
      <p:sp>
        <p:nvSpPr>
          <p:cNvPr id="229" name="Google Shape;229;p16"/>
          <p:cNvSpPr txBox="1"/>
          <p:nvPr>
            <p:ph idx="2" type="body"/>
          </p:nvPr>
        </p:nvSpPr>
        <p:spPr>
          <a:xfrm>
            <a:off x="8740709" y="1936899"/>
            <a:ext cx="3451291" cy="4327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Pandas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NumPy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Matplotlib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Math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Random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BeautifulSoup</a:t>
            </a:r>
            <a:endParaRPr sz="36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966743" y="23625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b="1" lang="en-US" sz="6600"/>
              <a:t>Breaking it all down</a:t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395785" y="1300533"/>
            <a:ext cx="11273051" cy="532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Pandas = (Python Data Analysis) used for data analysis and cleaning of data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NumPy = (Numerical Python) use for numerical computation.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Matplotlib = a plotting library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Math = functions normally found on calculator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Random = play game of chance, possibilities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BeautifulSoup = used for web crawling and data scraping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t/>
            </a:r>
            <a:endParaRPr sz="36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/>
              <a:t>Math Module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966744" y="2248257"/>
            <a:ext cx="9076329" cy="439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You ALWAYS want to IMPORT a module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Basic Operators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+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-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/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*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1092971" y="290015"/>
            <a:ext cx="3100289" cy="6277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x = 39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x += 5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print(x)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y = 100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y -= 75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print(y)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6769290" y="2374710"/>
            <a:ext cx="31002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print(math.pi)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557835" y="516675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/>
              <a:t>Ice Breaker</a:t>
            </a:r>
            <a:endParaRPr/>
          </a:p>
        </p:txBody>
      </p:sp>
      <p:pic>
        <p:nvPicPr>
          <p:cNvPr descr="A picture containing bird, perched, branch&#10;&#10;Description automatically generated" id="110" name="Google Shape;11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007" y="1799615"/>
            <a:ext cx="7519986" cy="482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b="1" lang="en-US"/>
              <a:t>Random Module</a:t>
            </a:r>
            <a:endParaRPr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734733" y="2952885"/>
            <a:ext cx="4445899" cy="2348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Allows you to use random numbers when needed</a:t>
            </a:r>
            <a:endParaRPr/>
          </a:p>
          <a:p>
            <a:pPr indent="-304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import random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t/>
            </a:r>
            <a:endParaRPr sz="3200"/>
          </a:p>
        </p:txBody>
      </p:sp>
      <p:sp>
        <p:nvSpPr>
          <p:cNvPr id="254" name="Google Shape;254;p20"/>
          <p:cNvSpPr txBox="1"/>
          <p:nvPr>
            <p:ph idx="2" type="body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prob = random.random()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print(prob)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diceThrow=random.randrange(1,10)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Print(diceThrow)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1557835" y="497348"/>
            <a:ext cx="9076329" cy="1750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Sorts Mill Goudy"/>
              <a:buNone/>
            </a:pPr>
            <a:r>
              <a:rPr b="1" lang="en-US" sz="8000"/>
              <a:t>Functions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327546" y="2248257"/>
            <a:ext cx="11232108" cy="365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Block of code that only runs when it’s called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Established by using def and then the name followed by ()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Example: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def my_message(): (command)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4400"/>
              <a:t>You call the function by simply writing the function name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def my_message():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	print(“I am enjoying class”)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my_message()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</a:pPr>
            <a:r>
              <a:rPr lang="en-US" sz="4400"/>
              <a:t>Another example of a function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def familyname(lname):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	print(fname + “ Smith”)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familyname(“Jerry”)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familyname(“Amy”)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familyname(“Chad”)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966743" y="427449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b="1" lang="en-US" sz="6600"/>
              <a:t>Practice</a:t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272956" y="1733266"/>
            <a:ext cx="11532358" cy="487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87667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/>
              <a:t> Basic print program from yesterday (including input) </a:t>
            </a:r>
            <a:endParaRPr/>
          </a:p>
          <a:p>
            <a:pPr indent="-38766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/>
              <a:t> Math Module</a:t>
            </a:r>
            <a:endParaRPr/>
          </a:p>
          <a:p>
            <a:pPr indent="-38766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/>
              <a:t> Random Module</a:t>
            </a:r>
            <a:endParaRPr/>
          </a:p>
          <a:p>
            <a:pPr indent="-38766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/>
              <a:t> Writing different functions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4400"/>
              <a:t>Challenge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4400"/>
              <a:t>Use two or more at the same time creating a program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Yellow question mark" id="116" name="Google Shape;116;p3"/>
          <p:cNvPicPr preferRelativeResize="0"/>
          <p:nvPr/>
        </p:nvPicPr>
        <p:blipFill rotWithShape="1">
          <a:blip r:embed="rId3">
            <a:alphaModFix/>
          </a:blip>
          <a:srcRect b="6250" l="0" r="0" t="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1109595" y="805231"/>
            <a:ext cx="3876811" cy="5245563"/>
          </a:xfrm>
          <a:custGeom>
            <a:rect b="b" l="l" r="r" t="t"/>
            <a:pathLst>
              <a:path extrusionOk="0" h="5245563" w="3876811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8" name="Google Shape;118;p3"/>
          <p:cNvSpPr txBox="1"/>
          <p:nvPr>
            <p:ph type="ctrTitle"/>
          </p:nvPr>
        </p:nvSpPr>
        <p:spPr>
          <a:xfrm>
            <a:off x="1473389" y="3067141"/>
            <a:ext cx="3149221" cy="721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Questions?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040828" y="720724"/>
            <a:ext cx="4014345" cy="5414576"/>
          </a:xfrm>
          <a:custGeom>
            <a:rect b="b" l="l" r="r" t="t"/>
            <a:pathLst>
              <a:path extrusionOk="0" h="5795027" w="428290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cap="rnd" cmpd="sng" w="25400">
            <a:solidFill>
              <a:schemeClr val="lt2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Graphical user interface, text, application&#10;&#10;Description automatically generated" id="125" name="Google Shape;12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10222" r="-1" t="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cap="rnd" cmpd="sng" w="25400">
            <a:solidFill>
              <a:srgbClr val="A2AEB5">
                <a:alpha val="80000"/>
              </a:srgb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89073" y="374461"/>
            <a:ext cx="4836512" cy="4566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527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/>
              <a:t> </a:t>
            </a:r>
            <a:r>
              <a:rPr b="1" lang="en-US" sz="4000"/>
              <a:t>cd</a:t>
            </a:r>
            <a:r>
              <a:rPr lang="en-US" sz="4000"/>
              <a:t> = changes the directory that you’re currently working in</a:t>
            </a:r>
            <a:endParaRPr/>
          </a:p>
          <a:p>
            <a:pPr indent="-2952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b="1" lang="en-US" sz="4000"/>
              <a:t>clear</a:t>
            </a:r>
            <a:r>
              <a:rPr lang="en-US" sz="4000"/>
              <a:t> = clears the terminal screen of all previous commands</a:t>
            </a:r>
            <a:endParaRPr/>
          </a:p>
          <a:p>
            <a:pPr indent="-2952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b="1" lang="en-US" sz="4000"/>
              <a:t>mkdir</a:t>
            </a:r>
            <a:r>
              <a:rPr lang="en-US" sz="4000"/>
              <a:t> = create a directory  </a:t>
            </a:r>
            <a:endParaRPr/>
          </a:p>
          <a:p>
            <a:pPr indent="-2952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b="1" lang="en-US" sz="4000"/>
              <a:t>ls</a:t>
            </a:r>
            <a:r>
              <a:rPr lang="en-US" sz="4000"/>
              <a:t> = lists what’s in your directory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t/>
            </a:r>
            <a:endParaRPr sz="4000"/>
          </a:p>
        </p:txBody>
      </p:sp>
      <p:sp>
        <p:nvSpPr>
          <p:cNvPr id="132" name="Google Shape;132;p5"/>
          <p:cNvSpPr txBox="1"/>
          <p:nvPr>
            <p:ph idx="2" type="body"/>
          </p:nvPr>
        </p:nvSpPr>
        <p:spPr>
          <a:xfrm>
            <a:off x="6866417" y="4104796"/>
            <a:ext cx="4445899" cy="167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The up arrow accesses your history of commands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b="1" lang="en-US" sz="6600"/>
              <a:t>Review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kind of language is Python considered?</a:t>
            </a:r>
            <a:endParaRPr/>
          </a:p>
          <a:p>
            <a:pPr indent="-304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What’s a natural language?</a:t>
            </a:r>
            <a:endParaRPr/>
          </a:p>
          <a:p>
            <a:pPr indent="-304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is the program we use to write Python in?</a:t>
            </a:r>
            <a:endParaRPr/>
          </a:p>
          <a:p>
            <a:pPr indent="-304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What’s the file extension of a Python file?</a:t>
            </a:r>
            <a:endParaRPr/>
          </a:p>
          <a:p>
            <a:pPr indent="-304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is the area called where we put in our commands?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Arrows in a dartboard" id="144" name="Google Shape;144;p7"/>
          <p:cNvPicPr preferRelativeResize="0"/>
          <p:nvPr/>
        </p:nvPicPr>
        <p:blipFill rotWithShape="1">
          <a:blip r:embed="rId3">
            <a:alphaModFix/>
          </a:blip>
          <a:srcRect b="6955" l="0" r="0" t="8776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1109595" y="805231"/>
            <a:ext cx="3876811" cy="5245563"/>
          </a:xfrm>
          <a:custGeom>
            <a:rect b="b" l="l" r="r" t="t"/>
            <a:pathLst>
              <a:path extrusionOk="0" h="5245563" w="3876811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6" name="Google Shape;146;p7"/>
          <p:cNvSpPr txBox="1"/>
          <p:nvPr>
            <p:ph type="ctrTitle"/>
          </p:nvPr>
        </p:nvSpPr>
        <p:spPr>
          <a:xfrm>
            <a:off x="1473389" y="3062475"/>
            <a:ext cx="3149221" cy="731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Show and Tell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040828" y="720724"/>
            <a:ext cx="4014345" cy="5414576"/>
          </a:xfrm>
          <a:custGeom>
            <a:rect b="b" l="l" r="r" t="t"/>
            <a:pathLst>
              <a:path extrusionOk="0" h="5795027" w="428290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cap="rnd" cmpd="sng" w="25400">
            <a:solidFill>
              <a:schemeClr val="lt2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3" name="Google Shape;153;p8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2AEB5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8" name="Google Shape;158;p8"/>
          <p:cNvSpPr txBox="1"/>
          <p:nvPr>
            <p:ph type="title"/>
          </p:nvPr>
        </p:nvSpPr>
        <p:spPr>
          <a:xfrm>
            <a:off x="6096001" y="960030"/>
            <a:ext cx="5143500" cy="150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b="1" lang="en-US" sz="60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Debugging</a:t>
            </a:r>
            <a:endParaRPr/>
          </a:p>
        </p:txBody>
      </p:sp>
      <p:pic>
        <p:nvPicPr>
          <p:cNvPr descr="A ladybug on a window&#10;&#10;Description automatically generated with low confidence" id="159" name="Google Shape;159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11932" r="48157" t="0"/>
          <a:stretch/>
        </p:blipFill>
        <p:spPr>
          <a:xfrm>
            <a:off x="1109594" y="805230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1040828" y="720724"/>
            <a:ext cx="4014345" cy="5414576"/>
          </a:xfrm>
          <a:custGeom>
            <a:rect b="b" l="l" r="r" t="t"/>
            <a:pathLst>
              <a:path extrusionOk="0" h="5795027" w="428290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cap="rnd" cmpd="sng" w="25400">
            <a:solidFill>
              <a:srgbClr val="A2AEB5">
                <a:alpha val="64705"/>
              </a:srgb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5691116" y="2844800"/>
            <a:ext cx="6277971" cy="218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of detecting and removing of existing and potential errors</a:t>
            </a: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(also called as 'bugs') in a software code that can cause it to behave unexpectedly or crash.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1048631" y="249904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</a:pPr>
            <a:r>
              <a:rPr b="1" lang="en-US" sz="5400"/>
              <a:t>Examples of Error Types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145576" y="1692322"/>
            <a:ext cx="11900848" cy="503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∙"/>
            </a:pPr>
            <a:r>
              <a:rPr lang="en-US" sz="4000"/>
              <a:t>Syntax</a:t>
            </a:r>
            <a:r>
              <a:rPr lang="en-US" sz="3600"/>
              <a:t> – Issues in the programs structure or rules about that structure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Runtime – Displayed after you run the program.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Semantic – Program will run but will be a bit off because it was written semantically wrong.</a:t>
            </a:r>
            <a:endParaRPr/>
          </a:p>
          <a:p>
            <a:pPr indent="-3429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Logic – program runs but doesn’t product the output you wanted due to you accidently writing it wrong (ex: writing 3-5= / 3+5=)</a:t>
            </a:r>
            <a:endParaRPr sz="40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2022-01-12T03:22:21Z</dcterms:created>
  <dc:creator>Ashley Hunter</dc:creator>
</cp:coreProperties>
</file>