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12192000"/>
  <p:notesSz cx="6858000" cy="9144000"/>
  <p:embeddedFontLst>
    <p:embeddedFont>
      <p:font typeface="Libre Franklin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3" roundtripDataSignature="AMtx7mibhW5gNs+yuMwXsrTAHjBGwJpi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LibreFrankli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ibreFranklin-italic.fntdata"/><Relationship Id="rId50" Type="http://schemas.openxmlformats.org/officeDocument/2006/relationships/font" Target="fonts/LibreFranklin-bold.fntdata"/><Relationship Id="rId53" Type="http://customschemas.google.com/relationships/presentationmetadata" Target="metadata"/><Relationship Id="rId52" Type="http://schemas.openxmlformats.org/officeDocument/2006/relationships/font" Target="fonts/LibreFranklin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db1cab7ee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db1cab7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9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1" name="Google Shape;91;p6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0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70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70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70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0" name="Google Shape;100;p7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7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7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1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1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71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7" name="Google Shape;107;p71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71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71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7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72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14" name="Google Shape;114;p72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15" name="Google Shape;115;p7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7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3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3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21" name="Google Shape;121;p73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73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3" name="Google Shape;123;p7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7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7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74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30" name="Google Shape;130;p74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7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7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84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38" name="Google Shape;138;p84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8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8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8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8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8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8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8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87"/>
          <p:cNvSpPr txBox="1"/>
          <p:nvPr>
            <p:ph idx="1" type="body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55" name="Google Shape;155;p8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8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8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8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88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62" name="Google Shape;162;p8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8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8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8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8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b="0" i="0" sz="47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68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4" name="Google Shape;84;p6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5" name="Google Shape;85;p6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6" name="Google Shape;86;p6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68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/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/>
          <p:cNvSpPr txBox="1"/>
          <p:nvPr>
            <p:ph type="title"/>
          </p:nvPr>
        </p:nvSpPr>
        <p:spPr>
          <a:xfrm>
            <a:off x="642469" y="911186"/>
            <a:ext cx="3808268" cy="25178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>
                <a:solidFill>
                  <a:schemeClr val="lt1"/>
                </a:solidFill>
              </a:rPr>
              <a:t>It’s </a:t>
            </a:r>
            <a:r>
              <a:rPr b="1" lang="en-US" sz="6000" u="sng">
                <a:solidFill>
                  <a:schemeClr val="lt1"/>
                </a:solidFill>
              </a:rPr>
              <a:t>HOT</a:t>
            </a:r>
            <a:r>
              <a:rPr lang="en-US" sz="6000">
                <a:solidFill>
                  <a:schemeClr val="lt1"/>
                </a:solidFill>
              </a:rPr>
              <a:t> right now!</a:t>
            </a: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>
            <a:off x="5468389" y="620535"/>
            <a:ext cx="6263640" cy="5504401"/>
            <a:chOff x="0" y="143"/>
            <a:chExt cx="6263640" cy="5504401"/>
          </a:xfrm>
        </p:grpSpPr>
        <p:sp>
          <p:nvSpPr>
            <p:cNvPr id="172" name="Google Shape;172;p3"/>
            <p:cNvSpPr/>
            <p:nvPr/>
          </p:nvSpPr>
          <p:spPr>
            <a:xfrm>
              <a:off x="0" y="143"/>
              <a:ext cx="6263640" cy="1750320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 txBox="1"/>
            <p:nvPr/>
          </p:nvSpPr>
          <p:spPr>
            <a:xfrm>
              <a:off x="85444" y="85587"/>
              <a:ext cx="6092752" cy="1579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b="0" i="0" lang="en-US" sz="4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Effectively make decisions</a:t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0" y="1877183"/>
              <a:ext cx="6263640" cy="1750320"/>
            </a:xfrm>
            <a:prstGeom prst="roundRect">
              <a:avLst>
                <a:gd fmla="val 16667" name="adj"/>
              </a:avLst>
            </a:prstGeom>
            <a:solidFill>
              <a:srgbClr val="4CC38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 txBox="1"/>
            <p:nvPr/>
          </p:nvSpPr>
          <p:spPr>
            <a:xfrm>
              <a:off x="85444" y="1962627"/>
              <a:ext cx="6092752" cy="1579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b="0" i="0" lang="en-US" sz="4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 new revenue</a:t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0" y="3754224"/>
              <a:ext cx="6263640" cy="1750320"/>
            </a:xfrm>
            <a:prstGeom prst="roundRect">
              <a:avLst>
                <a:gd fmla="val 16667" name="adj"/>
              </a:avLst>
            </a:prstGeom>
            <a:solidFill>
              <a:srgbClr val="6FAB4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85444" y="3839668"/>
              <a:ext cx="6092752" cy="1579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b="0" i="0" lang="en-US" sz="4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Decrease Operational costs</a:t>
              </a:r>
              <a:endParaRPr/>
            </a:p>
          </p:txBody>
        </p:sp>
      </p:grpSp>
      <p:sp>
        <p:nvSpPr>
          <p:cNvPr id="178" name="Google Shape;178;p3"/>
          <p:cNvSpPr txBox="1"/>
          <p:nvPr/>
        </p:nvSpPr>
        <p:spPr>
          <a:xfrm>
            <a:off x="167603" y="3400981"/>
            <a:ext cx="4758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 are looking for people who can maintain their data and analyze it to: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en-US"/>
              <a:t>Step #3 - Cleaning</a:t>
            </a:r>
            <a:endParaRPr/>
          </a:p>
        </p:txBody>
      </p:sp>
      <p:sp>
        <p:nvSpPr>
          <p:cNvPr id="291" name="Google Shape;291;p11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You begin to remove data that might not be useful because it could hurt your analysis.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en-US"/>
              <a:t>Step #4 - Enriching</a:t>
            </a:r>
            <a:endParaRPr/>
          </a:p>
        </p:txBody>
      </p:sp>
      <p:sp>
        <p:nvSpPr>
          <p:cNvPr id="297" name="Google Shape;297;p12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The process of looking at the data that you currently have and deciding whether you are needing to add to it.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en-US"/>
              <a:t>Step #5 - Validating</a:t>
            </a:r>
            <a:endParaRPr/>
          </a:p>
        </p:txBody>
      </p:sp>
      <p:sp>
        <p:nvSpPr>
          <p:cNvPr id="303" name="Google Shape;303;p13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Making sure that the data that you have is of the quality necessary to complete your project.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en-US"/>
              <a:t>Step #6 - Publishing</a:t>
            </a:r>
            <a:endParaRPr/>
          </a:p>
        </p:txBody>
      </p:sp>
      <p:sp>
        <p:nvSpPr>
          <p:cNvPr id="309" name="Google Shape;309;p14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Creating your analysis for the public.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en-US"/>
              <a:t>Goals</a:t>
            </a:r>
            <a:endParaRPr/>
          </a:p>
        </p:txBody>
      </p:sp>
      <p:sp>
        <p:nvSpPr>
          <p:cNvPr id="315" name="Google Shape;315;p15"/>
          <p:cNvSpPr txBox="1"/>
          <p:nvPr>
            <p:ph idx="4294967295" type="body"/>
          </p:nvPr>
        </p:nvSpPr>
        <p:spPr>
          <a:xfrm>
            <a:off x="109057" y="1838160"/>
            <a:ext cx="11988000" cy="4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032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 Shows a "deeper intelligence" by getting data from several different sources</a:t>
            </a:r>
            <a:endParaRPr/>
          </a:p>
          <a:p>
            <a:pPr indent="-2032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 Provide accurate, actionable data to clients in good timing</a:t>
            </a:r>
            <a:endParaRPr/>
          </a:p>
          <a:p>
            <a:pPr indent="-2032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0" i="0" lang="en-US" sz="3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Reduces time spent collecting and organizing raw data before it can be used</a:t>
            </a:r>
            <a:endParaRPr/>
          </a:p>
          <a:p>
            <a:pPr indent="-2032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0" i="0" lang="en-US" sz="3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Allows data scientists and analysts to focus on the analysis </a:t>
            </a:r>
            <a:endParaRPr/>
          </a:p>
          <a:p>
            <a:pPr indent="-2032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0" i="0" lang="en-US" sz="3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Pushes for better decision-making skills by senior leaders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en-US"/>
              <a:t>What’s the Difference?</a:t>
            </a:r>
            <a:endParaRPr/>
          </a:p>
        </p:txBody>
      </p:sp>
      <p:sp>
        <p:nvSpPr>
          <p:cNvPr id="321" name="Google Shape;321;p16"/>
          <p:cNvSpPr txBox="1"/>
          <p:nvPr>
            <p:ph idx="1" type="body"/>
          </p:nvPr>
        </p:nvSpPr>
        <p:spPr>
          <a:xfrm>
            <a:off x="384216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200"/>
              <a:t>DATA WRANGLING</a:t>
            </a:r>
            <a:endParaRPr/>
          </a:p>
        </p:txBody>
      </p:sp>
      <p:sp>
        <p:nvSpPr>
          <p:cNvPr id="322" name="Google Shape;322;p16"/>
          <p:cNvSpPr txBox="1"/>
          <p:nvPr>
            <p:ph idx="2" type="body"/>
          </p:nvPr>
        </p:nvSpPr>
        <p:spPr>
          <a:xfrm>
            <a:off x="134224" y="2723382"/>
            <a:ext cx="5602792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032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Changing the data’s format by making the raw data into something more useable.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2032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**Prepares data’s structure for modeling**</a:t>
            </a:r>
            <a:endParaRPr/>
          </a:p>
        </p:txBody>
      </p:sp>
      <p:sp>
        <p:nvSpPr>
          <p:cNvPr id="323" name="Google Shape;323;p16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200"/>
              <a:t>DATA CLEANING</a:t>
            </a:r>
            <a:endParaRPr/>
          </a:p>
        </p:txBody>
      </p:sp>
      <p:sp>
        <p:nvSpPr>
          <p:cNvPr id="324" name="Google Shape;324;p16"/>
          <p:cNvSpPr txBox="1"/>
          <p:nvPr>
            <p:ph idx="4" type="body"/>
          </p:nvPr>
        </p:nvSpPr>
        <p:spPr>
          <a:xfrm>
            <a:off x="6515944" y="2723382"/>
            <a:ext cx="5676056" cy="345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032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Removing data that will not help in your analysis because it contains errors or misinformation.</a:t>
            </a:r>
            <a:endParaRPr/>
          </a:p>
          <a:p>
            <a:pPr indent="-2032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**Enhances data’s accuracy and integrity**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 txBox="1"/>
          <p:nvPr>
            <p:ph type="title"/>
          </p:nvPr>
        </p:nvSpPr>
        <p:spPr>
          <a:xfrm>
            <a:off x="643464" y="106875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/>
              <a:t>Crisp-DM</a:t>
            </a:r>
            <a:endParaRPr/>
          </a:p>
        </p:txBody>
      </p:sp>
      <p:pic>
        <p:nvPicPr>
          <p:cNvPr descr="Diagram&#10;&#10;Description automatically generated" id="330" name="Google Shape;330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1351" y="280070"/>
            <a:ext cx="7429130" cy="63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7"/>
          <p:cNvSpPr txBox="1"/>
          <p:nvPr>
            <p:ph idx="2" type="body"/>
          </p:nvPr>
        </p:nvSpPr>
        <p:spPr>
          <a:xfrm>
            <a:off x="643463" y="2313208"/>
            <a:ext cx="3517567" cy="433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CRoss</a:t>
            </a:r>
            <a:endParaRPr sz="3200"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Industry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Standard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Process for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Data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Mining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en-US"/>
              <a:t>Data Science Life Cycle</a:t>
            </a:r>
            <a:endParaRPr/>
          </a:p>
        </p:txBody>
      </p:sp>
      <p:grpSp>
        <p:nvGrpSpPr>
          <p:cNvPr id="337" name="Google Shape;337;p18"/>
          <p:cNvGrpSpPr/>
          <p:nvPr/>
        </p:nvGrpSpPr>
        <p:grpSpPr>
          <a:xfrm>
            <a:off x="1498044" y="2108344"/>
            <a:ext cx="9256871" cy="3760604"/>
            <a:chOff x="400764" y="143"/>
            <a:chExt cx="9256871" cy="3760604"/>
          </a:xfrm>
        </p:grpSpPr>
        <p:sp>
          <p:nvSpPr>
            <p:cNvPr id="338" name="Google Shape;338;p18"/>
            <p:cNvSpPr/>
            <p:nvPr/>
          </p:nvSpPr>
          <p:spPr>
            <a:xfrm>
              <a:off x="400764" y="143"/>
              <a:ext cx="2892772" cy="1735663"/>
            </a:xfrm>
            <a:prstGeom prst="rect">
              <a:avLst/>
            </a:prstGeom>
            <a:solidFill>
              <a:srgbClr val="0C0C0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8"/>
            <p:cNvSpPr txBox="1"/>
            <p:nvPr/>
          </p:nvSpPr>
          <p:spPr>
            <a:xfrm>
              <a:off x="400764" y="143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b="1" lang="en-US" sz="2500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Business Understanding </a:t>
              </a: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 does the business need?</a:t>
              </a: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3582813" y="143"/>
              <a:ext cx="2892772" cy="1735663"/>
            </a:xfrm>
            <a:prstGeom prst="rect">
              <a:avLst/>
            </a:prstGeom>
            <a:solidFill>
              <a:srgbClr val="0C0C0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8"/>
            <p:cNvSpPr txBox="1"/>
            <p:nvPr/>
          </p:nvSpPr>
          <p:spPr>
            <a:xfrm>
              <a:off x="3582813" y="143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b="1" lang="en-US" sz="2500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Understanding </a:t>
              </a: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 data do we have / need? Is it clean?</a:t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6764863" y="143"/>
              <a:ext cx="2892772" cy="1735663"/>
            </a:xfrm>
            <a:prstGeom prst="rect">
              <a:avLst/>
            </a:prstGeom>
            <a:solidFill>
              <a:srgbClr val="0C0C0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8"/>
            <p:cNvSpPr txBox="1"/>
            <p:nvPr/>
          </p:nvSpPr>
          <p:spPr>
            <a:xfrm>
              <a:off x="6764863" y="143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b="1" lang="en-US" sz="2500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preparation </a:t>
              </a: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How do we organize the data for modeling?</a:t>
              </a: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400764" y="2025084"/>
              <a:ext cx="2892772" cy="1735663"/>
            </a:xfrm>
            <a:prstGeom prst="rect">
              <a:avLst/>
            </a:prstGeom>
            <a:solidFill>
              <a:srgbClr val="0C0C0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8"/>
            <p:cNvSpPr txBox="1"/>
            <p:nvPr/>
          </p:nvSpPr>
          <p:spPr>
            <a:xfrm>
              <a:off x="400764" y="2025084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b="1" lang="en-US" sz="2500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Modeling</a:t>
              </a: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Libre Franklin"/>
                <a:buNone/>
              </a:pP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 modeling techniques should we apply?</a:t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3582813" y="2025084"/>
              <a:ext cx="2892772" cy="1735663"/>
            </a:xfrm>
            <a:prstGeom prst="rect">
              <a:avLst/>
            </a:prstGeom>
            <a:solidFill>
              <a:srgbClr val="0C0C0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 txBox="1"/>
            <p:nvPr/>
          </p:nvSpPr>
          <p:spPr>
            <a:xfrm>
              <a:off x="3582813" y="2025084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b="1" lang="en-US" sz="2500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Evaluation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Libre Franklin"/>
                <a:buNone/>
              </a:pP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Which model best meets the business objectives?</a:t>
              </a: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6764863" y="2025084"/>
              <a:ext cx="2892772" cy="1735663"/>
            </a:xfrm>
            <a:prstGeom prst="rect">
              <a:avLst/>
            </a:prstGeom>
            <a:solidFill>
              <a:srgbClr val="0C0C0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8"/>
            <p:cNvSpPr txBox="1"/>
            <p:nvPr/>
          </p:nvSpPr>
          <p:spPr>
            <a:xfrm>
              <a:off x="6764863" y="2025084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b="1" lang="en-US" sz="2500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Deployment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Libre Franklin"/>
                <a:buNone/>
              </a:pP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How do stakeholders access the results?</a:t>
              </a: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6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6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6"/>
          <p:cNvSpPr/>
          <p:nvPr/>
        </p:nvSpPr>
        <p:spPr>
          <a:xfrm flipH="1" rot="-5400000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6"/>
          <p:cNvSpPr txBox="1"/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FFFFFF"/>
                </a:solidFill>
              </a:rPr>
              <a:t>The end project: </a:t>
            </a:r>
            <a:br>
              <a:rPr b="1" lang="en-US" sz="5400">
                <a:solidFill>
                  <a:srgbClr val="FFFFFF"/>
                </a:solidFill>
              </a:rPr>
            </a:br>
            <a:r>
              <a:rPr b="1" lang="en-US" sz="5400">
                <a:solidFill>
                  <a:srgbClr val="FFFFFF"/>
                </a:solidFill>
              </a:rPr>
              <a:t>Your Capstone</a:t>
            </a:r>
            <a:endParaRPr/>
          </a:p>
        </p:txBody>
      </p:sp>
      <p:grpSp>
        <p:nvGrpSpPr>
          <p:cNvPr id="359" name="Google Shape;359;p36"/>
          <p:cNvGrpSpPr/>
          <p:nvPr/>
        </p:nvGrpSpPr>
        <p:grpSpPr>
          <a:xfrm>
            <a:off x="176169" y="2314076"/>
            <a:ext cx="11495832" cy="4447450"/>
            <a:chOff x="0" y="319021"/>
            <a:chExt cx="11495832" cy="4447450"/>
          </a:xfrm>
        </p:grpSpPr>
        <p:sp>
          <p:nvSpPr>
            <p:cNvPr id="360" name="Google Shape;360;p36"/>
            <p:cNvSpPr/>
            <p:nvPr/>
          </p:nvSpPr>
          <p:spPr>
            <a:xfrm>
              <a:off x="884290" y="319021"/>
              <a:ext cx="3199317" cy="2533883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6"/>
            <p:cNvSpPr txBox="1"/>
            <p:nvPr/>
          </p:nvSpPr>
          <p:spPr>
            <a:xfrm>
              <a:off x="884290" y="319021"/>
              <a:ext cx="3199317" cy="25338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Showcases what you have covered over this 12-week period</a:t>
              </a: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solidFill>
              <a:srgbClr val="DE794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6"/>
            <p:cNvSpPr txBox="1"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15 – 20 minutes in length</a:t>
              </a: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solidFill>
              <a:srgbClr val="D07A5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6"/>
            <p:cNvSpPr txBox="1"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You need to come up with a topic</a:t>
              </a: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0" y="2973999"/>
              <a:ext cx="3130663" cy="1792472"/>
            </a:xfrm>
            <a:prstGeom prst="rect">
              <a:avLst/>
            </a:prstGeom>
            <a:solidFill>
              <a:srgbClr val="C47F6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6"/>
            <p:cNvSpPr txBox="1"/>
            <p:nvPr/>
          </p:nvSpPr>
          <p:spPr>
            <a:xfrm>
              <a:off x="0" y="2973999"/>
              <a:ext cx="3130663" cy="17924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Create a question with that topic</a:t>
              </a: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3491131" y="3033001"/>
              <a:ext cx="2468704" cy="1481222"/>
            </a:xfrm>
            <a:prstGeom prst="rect">
              <a:avLst/>
            </a:prstGeom>
            <a:solidFill>
              <a:srgbClr val="B8888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6"/>
            <p:cNvSpPr txBox="1"/>
            <p:nvPr/>
          </p:nvSpPr>
          <p:spPr>
            <a:xfrm>
              <a:off x="3491131" y="3033001"/>
              <a:ext cx="2468704" cy="1481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Locate raw data on that topic</a:t>
              </a:r>
              <a:endParaRPr/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solidFill>
              <a:srgbClr val="AD959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6"/>
            <p:cNvSpPr txBox="1"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Clean it and analyze it to get your answer</a:t>
              </a:r>
              <a:endParaRPr/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9027128" y="3033001"/>
              <a:ext cx="2468704" cy="1481222"/>
            </a:xfrm>
            <a:prstGeom prst="rect">
              <a:avLst/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6"/>
            <p:cNvSpPr txBox="1"/>
            <p:nvPr/>
          </p:nvSpPr>
          <p:spPr>
            <a:xfrm>
              <a:off x="9027128" y="3033001"/>
              <a:ext cx="2468704" cy="1481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Create your story!</a:t>
              </a: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gnifying glass showing decling performance" id="378" name="Google Shape;378;p37"/>
          <p:cNvPicPr preferRelativeResize="0"/>
          <p:nvPr/>
        </p:nvPicPr>
        <p:blipFill rotWithShape="1">
          <a:blip r:embed="rId3">
            <a:alphaModFix/>
          </a:blip>
          <a:srcRect b="28515" l="0" r="0" t="15226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7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Bookman Old Style"/>
              <a:buNone/>
            </a:pPr>
            <a:r>
              <a:rPr lang="en-US" sz="6000"/>
              <a:t>Excel &amp; Data Analytics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4"/>
          <p:cNvSpPr/>
          <p:nvPr/>
        </p:nvSpPr>
        <p:spPr>
          <a:xfrm flipH="1" rot="5400000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"/>
          <p:cNvSpPr/>
          <p:nvPr/>
        </p:nvSpPr>
        <p:spPr>
          <a:xfrm flipH="1" rot="5400000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"/>
          <p:cNvSpPr/>
          <p:nvPr/>
        </p:nvSpPr>
        <p:spPr>
          <a:xfrm flipH="1" rot="5400000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"/>
          <p:cNvSpPr/>
          <p:nvPr/>
        </p:nvSpPr>
        <p:spPr>
          <a:xfrm rot="-964587">
            <a:off x="-501737" y="969718"/>
            <a:ext cx="390035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4"/>
          <p:cNvSpPr/>
          <p:nvPr/>
        </p:nvSpPr>
        <p:spPr>
          <a:xfrm flipH="1" rot="5400000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"/>
          <p:cNvSpPr txBox="1"/>
          <p:nvPr>
            <p:ph type="title"/>
          </p:nvPr>
        </p:nvSpPr>
        <p:spPr>
          <a:xfrm>
            <a:off x="586478" y="1683756"/>
            <a:ext cx="3115265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rgbClr val="FFFFFF"/>
                </a:solidFill>
              </a:rPr>
              <a:t>Who are Data Analysts?</a:t>
            </a:r>
            <a:endParaRPr/>
          </a:p>
        </p:txBody>
      </p:sp>
      <p:grpSp>
        <p:nvGrpSpPr>
          <p:cNvPr id="190" name="Google Shape;190;p4"/>
          <p:cNvGrpSpPr/>
          <p:nvPr/>
        </p:nvGrpSpPr>
        <p:grpSpPr>
          <a:xfrm>
            <a:off x="4905052" y="750440"/>
            <a:ext cx="6666833" cy="4856565"/>
            <a:chOff x="0" y="0"/>
            <a:chExt cx="6666833" cy="4856565"/>
          </a:xfrm>
        </p:grpSpPr>
        <p:sp>
          <p:nvSpPr>
            <p:cNvPr id="191" name="Google Shape;191;p4"/>
            <p:cNvSpPr/>
            <p:nvPr/>
          </p:nvSpPr>
          <p:spPr>
            <a:xfrm>
              <a:off x="0" y="0"/>
              <a:ext cx="6666833" cy="62361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30442" y="30442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Take data from their organizations</a:t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0" y="621511"/>
              <a:ext cx="6666833" cy="62361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AC7D3"/>
                </a:gs>
                <a:gs pos="50000">
                  <a:srgbClr val="4CC5D3"/>
                </a:gs>
                <a:gs pos="100000">
                  <a:srgbClr val="3BB3C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 txBox="1"/>
            <p:nvPr/>
          </p:nvSpPr>
          <p:spPr>
            <a:xfrm>
              <a:off x="30442" y="651953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 that data to answer questions</a:t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0" y="1285736"/>
              <a:ext cx="6666833" cy="62361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6CDAE"/>
                </a:gs>
                <a:gs pos="50000">
                  <a:srgbClr val="47CCA7"/>
                </a:gs>
                <a:gs pos="100000">
                  <a:srgbClr val="37BB9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 txBox="1"/>
            <p:nvPr/>
          </p:nvSpPr>
          <p:spPr>
            <a:xfrm>
              <a:off x="30442" y="1316178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Communicate the results</a:t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0" y="2981968"/>
              <a:ext cx="6666833" cy="62361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2C683"/>
                </a:gs>
                <a:gs pos="50000">
                  <a:srgbClr val="43C470"/>
                </a:gs>
                <a:gs pos="100000">
                  <a:srgbClr val="33B56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 txBox="1"/>
            <p:nvPr/>
          </p:nvSpPr>
          <p:spPr>
            <a:xfrm>
              <a:off x="30442" y="3012410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Analyst, Operations Analyst</a:t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0" y="3605575"/>
              <a:ext cx="6666833" cy="62361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1C05F"/>
                </a:gs>
                <a:gs pos="50000">
                  <a:srgbClr val="43BD3E"/>
                </a:gs>
                <a:gs pos="100000">
                  <a:srgbClr val="36AC3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 txBox="1"/>
            <p:nvPr/>
          </p:nvSpPr>
          <p:spPr>
            <a:xfrm>
              <a:off x="30442" y="3636017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Intelligence Analyst, Database Analyst</a:t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0" y="4232955"/>
              <a:ext cx="6666833" cy="62361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7EB55F"/>
                </a:gs>
                <a:gs pos="50000">
                  <a:srgbClr val="6EB03F"/>
                </a:gs>
                <a:gs pos="100000">
                  <a:srgbClr val="5F9F3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 txBox="1"/>
            <p:nvPr/>
          </p:nvSpPr>
          <p:spPr>
            <a:xfrm>
              <a:off x="30442" y="4263397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Marketing Analyst</a:t>
              </a:r>
              <a:endParaRPr/>
            </a:p>
          </p:txBody>
        </p:sp>
      </p:grpSp>
      <p:sp>
        <p:nvSpPr>
          <p:cNvPr id="203" name="Google Shape;203;p4"/>
          <p:cNvSpPr txBox="1"/>
          <p:nvPr/>
        </p:nvSpPr>
        <p:spPr>
          <a:xfrm>
            <a:off x="6669248" y="3238150"/>
            <a:ext cx="29025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Titles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en-US"/>
              <a:t>What is Excel?</a:t>
            </a:r>
            <a:endParaRPr/>
          </a:p>
        </p:txBody>
      </p:sp>
      <p:sp>
        <p:nvSpPr>
          <p:cNvPr id="385" name="Google Shape;385;p38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-304800" lvl="0" marL="9144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4800"/>
              <a:buChar char=" "/>
            </a:pPr>
            <a:r>
              <a:rPr lang="en-US" sz="4800"/>
              <a:t>A program by Microsoft that is used for recording, analyzing and visualizing data in the form of a spreadsheet.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en-US"/>
              <a:t>Why Excel?</a:t>
            </a:r>
            <a:endParaRPr/>
          </a:p>
        </p:txBody>
      </p:sp>
      <p:sp>
        <p:nvSpPr>
          <p:cNvPr id="391" name="Google Shape;391;p39"/>
          <p:cNvSpPr txBox="1"/>
          <p:nvPr>
            <p:ph idx="1" type="body"/>
          </p:nvPr>
        </p:nvSpPr>
        <p:spPr>
          <a:xfrm>
            <a:off x="486561" y="2108201"/>
            <a:ext cx="11258026" cy="420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-228600" lvl="0" marL="9144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Char char=" "/>
            </a:pPr>
            <a:r>
              <a:rPr lang="en-US" sz="3600"/>
              <a:t>- Perform various math functions on large data sets</a:t>
            </a:r>
            <a:endParaRPr/>
          </a:p>
          <a:p>
            <a:pPr indent="-228600" lvl="0" marL="91440" rtl="0" algn="ctr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Char char=" "/>
            </a:pPr>
            <a:r>
              <a:rPr lang="en-US" sz="3600"/>
              <a:t>- You can search, sort, filter; makes it easier to clean</a:t>
            </a:r>
            <a:endParaRPr/>
          </a:p>
          <a:p>
            <a:pPr indent="-228600" lvl="0" marL="91440" rtl="0" algn="ctr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Char char=" "/>
            </a:pPr>
            <a:r>
              <a:rPr lang="en-US" sz="3600"/>
              <a:t>- Beautify data and present with charts &amp; tables</a:t>
            </a:r>
            <a:endParaRPr/>
          </a:p>
          <a:p>
            <a:pPr indent="-228600" lvl="0" marL="91440" rtl="0" algn="ctr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Char char=" "/>
            </a:pPr>
            <a:r>
              <a:rPr lang="en-US" sz="3600"/>
              <a:t>- Reporting, accounting &amp; analysis is easier</a:t>
            </a:r>
            <a:endParaRPr/>
          </a:p>
          <a:p>
            <a:pPr indent="-228600" lvl="0" marL="91440" rtl="0" algn="ctr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Char char=" "/>
            </a:pPr>
            <a:r>
              <a:rPr lang="en-US" sz="3600"/>
              <a:t>- Provides security</a:t>
            </a:r>
            <a:endParaRPr/>
          </a:p>
          <a:p>
            <a:pPr indent="0" lvl="0" marL="91440" rtl="0" algn="ctr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</a:pPr>
            <a:r>
              <a:rPr b="1" lang="en-US"/>
              <a:t>Excel is</a:t>
            </a:r>
            <a:br>
              <a:rPr b="1" lang="en-US"/>
            </a:br>
            <a:r>
              <a:rPr b="1" lang="en-US"/>
              <a:t>HUGE</a:t>
            </a:r>
            <a:endParaRPr/>
          </a:p>
        </p:txBody>
      </p:sp>
      <p:sp>
        <p:nvSpPr>
          <p:cNvPr id="397" name="Google Shape;397;p40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LET’S PLAY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en-US"/>
              <a:t>Functions</a:t>
            </a:r>
            <a:endParaRPr/>
          </a:p>
        </p:txBody>
      </p:sp>
      <p:sp>
        <p:nvSpPr>
          <p:cNvPr id="403" name="Google Shape;403;p41"/>
          <p:cNvSpPr txBox="1"/>
          <p:nvPr>
            <p:ph idx="1" type="body"/>
          </p:nvPr>
        </p:nvSpPr>
        <p:spPr>
          <a:xfrm>
            <a:off x="393895" y="2037544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/>
              <a:t>AND</a:t>
            </a:r>
            <a:endParaRPr/>
          </a:p>
        </p:txBody>
      </p:sp>
      <p:sp>
        <p:nvSpPr>
          <p:cNvPr id="404" name="Google Shape;404;p41"/>
          <p:cNvSpPr txBox="1"/>
          <p:nvPr>
            <p:ph idx="2" type="body"/>
          </p:nvPr>
        </p:nvSpPr>
        <p:spPr>
          <a:xfrm>
            <a:off x="182880" y="2958274"/>
            <a:ext cx="55541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b="0" i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=AND(</a:t>
            </a:r>
            <a:r>
              <a:rPr b="1" i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[logical1]</a:t>
            </a:r>
            <a:r>
              <a:rPr b="0" i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1" i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[logical2]</a:t>
            </a:r>
            <a:r>
              <a:rPr b="0" i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...)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a number is greater than or smaller than another number or is equal to something.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Produces “True” or “False”</a:t>
            </a:r>
            <a:endParaRPr sz="2400"/>
          </a:p>
        </p:txBody>
      </p:sp>
      <p:sp>
        <p:nvSpPr>
          <p:cNvPr id="405" name="Google Shape;405;p41"/>
          <p:cNvSpPr txBox="1"/>
          <p:nvPr>
            <p:ph idx="3" type="body"/>
          </p:nvPr>
        </p:nvSpPr>
        <p:spPr>
          <a:xfrm>
            <a:off x="7369384" y="2037544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/>
              <a:t>AND USING IF</a:t>
            </a:r>
            <a:endParaRPr/>
          </a:p>
        </p:txBody>
      </p:sp>
      <p:sp>
        <p:nvSpPr>
          <p:cNvPr id="406" name="Google Shape;406;p41"/>
          <p:cNvSpPr txBox="1"/>
          <p:nvPr>
            <p:ph idx="4" type="body"/>
          </p:nvPr>
        </p:nvSpPr>
        <p:spPr>
          <a:xfrm>
            <a:off x="7019778" y="2958274"/>
            <a:ext cx="4989342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524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b="0" i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=IF(</a:t>
            </a:r>
            <a:r>
              <a:rPr b="1" i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logical_test</a:t>
            </a:r>
            <a:r>
              <a:rPr b="0" i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1" i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[value_if_true]</a:t>
            </a:r>
            <a:r>
              <a:rPr b="0" i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1" i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[value_if_false]</a:t>
            </a:r>
            <a:r>
              <a:rPr b="0" i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-152400" lvl="0" marL="91440" rtl="0" algn="ctr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Produces whatever outcome you need it to read if you don’t want “True” or “False”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en-US"/>
              <a:t>=AVERAGEIFS(C27:C38, B27:B38, F28, D27:D38,G28)</a:t>
            </a:r>
            <a:endParaRPr b="1"/>
          </a:p>
        </p:txBody>
      </p:sp>
      <p:sp>
        <p:nvSpPr>
          <p:cNvPr id="412" name="Google Shape;412;p42"/>
          <p:cNvSpPr txBox="1"/>
          <p:nvPr>
            <p:ph idx="1" type="body"/>
          </p:nvPr>
        </p:nvSpPr>
        <p:spPr>
          <a:xfrm>
            <a:off x="379828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/>
              <a:t>AVERAGEIF</a:t>
            </a:r>
            <a:endParaRPr/>
          </a:p>
        </p:txBody>
      </p:sp>
      <p:sp>
        <p:nvSpPr>
          <p:cNvPr id="413" name="Google Shape;413;p42"/>
          <p:cNvSpPr txBox="1"/>
          <p:nvPr>
            <p:ph idx="2" type="body"/>
          </p:nvPr>
        </p:nvSpPr>
        <p:spPr>
          <a:xfrm>
            <a:off x="379828" y="2875978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Combine averages from different cells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b="0" i="0"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=AVERAGEIF(</a:t>
            </a:r>
            <a:r>
              <a:rPr b="1" i="0"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1" i="0"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criteria</a:t>
            </a:r>
            <a:r>
              <a:rPr b="0" i="0"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1" i="0"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[average_range]</a:t>
            </a:r>
            <a:r>
              <a:rPr b="0" i="0"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/>
          </a:p>
        </p:txBody>
      </p:sp>
      <p:sp>
        <p:nvSpPr>
          <p:cNvPr id="414" name="Google Shape;414;p42"/>
          <p:cNvSpPr txBox="1"/>
          <p:nvPr>
            <p:ph idx="3" type="body"/>
          </p:nvPr>
        </p:nvSpPr>
        <p:spPr>
          <a:xfrm>
            <a:off x="6824132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/>
              <a:t>AVERAGEIFS</a:t>
            </a:r>
            <a:endParaRPr/>
          </a:p>
        </p:txBody>
      </p:sp>
      <p:sp>
        <p:nvSpPr>
          <p:cNvPr id="415" name="Google Shape;415;p42"/>
          <p:cNvSpPr txBox="1"/>
          <p:nvPr>
            <p:ph idx="4" type="body"/>
          </p:nvPr>
        </p:nvSpPr>
        <p:spPr>
          <a:xfrm>
            <a:off x="6096000" y="2793683"/>
            <a:ext cx="6096000" cy="3075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778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Calculates the average of a range based on one or more true/false conditions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778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b="0" i="0"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=AVERAGEIFS(</a:t>
            </a:r>
            <a:r>
              <a:rPr b="1" i="0"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average_range</a:t>
            </a:r>
            <a:r>
              <a:rPr b="0" i="0"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1" i="0"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criteria_range1</a:t>
            </a:r>
            <a:r>
              <a:rPr b="0" i="0"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1" i="0"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criteria1, ...</a:t>
            </a:r>
            <a:r>
              <a:rPr b="0" i="0"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en-US"/>
              <a:t>Functions</a:t>
            </a:r>
            <a:endParaRPr/>
          </a:p>
        </p:txBody>
      </p:sp>
      <p:sp>
        <p:nvSpPr>
          <p:cNvPr id="421" name="Google Shape;421;p43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/>
              <a:t>COUNT</a:t>
            </a:r>
            <a:endParaRPr/>
          </a:p>
        </p:txBody>
      </p:sp>
      <p:sp>
        <p:nvSpPr>
          <p:cNvPr id="422" name="Google Shape;422;p43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Calculates number of cells used within a range that have numbers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=COUNT(value1:value2)</a:t>
            </a:r>
            <a:endParaRPr/>
          </a:p>
        </p:txBody>
      </p:sp>
      <p:sp>
        <p:nvSpPr>
          <p:cNvPr id="423" name="Google Shape;423;p43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/>
              <a:t>COUNTA</a:t>
            </a:r>
            <a:endParaRPr/>
          </a:p>
        </p:txBody>
      </p:sp>
      <p:sp>
        <p:nvSpPr>
          <p:cNvPr id="424" name="Google Shape;424;p43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Calculates number of cells used within a range that have both numbers and letters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77800" lvl="0" marL="91440" rtl="0" algn="ctr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=COUNTA(value1:value2)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en-US"/>
              <a:t>Functions</a:t>
            </a:r>
            <a:endParaRPr/>
          </a:p>
        </p:txBody>
      </p:sp>
      <p:sp>
        <p:nvSpPr>
          <p:cNvPr id="430" name="Google Shape;430;p44"/>
          <p:cNvSpPr txBox="1"/>
          <p:nvPr>
            <p:ph idx="1" type="body"/>
          </p:nvPr>
        </p:nvSpPr>
        <p:spPr>
          <a:xfrm>
            <a:off x="520504" y="2065679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/>
              <a:t>COUNTBLANK</a:t>
            </a:r>
            <a:endParaRPr/>
          </a:p>
        </p:txBody>
      </p:sp>
      <p:sp>
        <p:nvSpPr>
          <p:cNvPr id="431" name="Google Shape;431;p44"/>
          <p:cNvSpPr txBox="1"/>
          <p:nvPr>
            <p:ph idx="2" type="body"/>
          </p:nvPr>
        </p:nvSpPr>
        <p:spPr>
          <a:xfrm>
            <a:off x="112541" y="2962330"/>
            <a:ext cx="5455662" cy="3199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800"/>
              <a:t>Calculates number of cells used within a range that are blank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800"/>
              <a:t>=COUNTBLANK(value1:value2)</a:t>
            </a:r>
            <a:endParaRPr/>
          </a:p>
        </p:txBody>
      </p:sp>
      <p:sp>
        <p:nvSpPr>
          <p:cNvPr id="432" name="Google Shape;432;p44"/>
          <p:cNvSpPr txBox="1"/>
          <p:nvPr>
            <p:ph idx="3" type="body"/>
          </p:nvPr>
        </p:nvSpPr>
        <p:spPr>
          <a:xfrm>
            <a:off x="7247464" y="2065679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/>
              <a:t>COUNTIF</a:t>
            </a:r>
            <a:endParaRPr/>
          </a:p>
        </p:txBody>
      </p:sp>
      <p:sp>
        <p:nvSpPr>
          <p:cNvPr id="433" name="Google Shape;433;p44"/>
          <p:cNvSpPr txBox="1"/>
          <p:nvPr>
            <p:ph idx="4" type="body"/>
          </p:nvPr>
        </p:nvSpPr>
        <p:spPr>
          <a:xfrm>
            <a:off x="6623797" y="2962329"/>
            <a:ext cx="5455662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164465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Calculates number of cells as specified</a:t>
            </a:r>
            <a:endParaRPr/>
          </a:p>
          <a:p>
            <a:pPr indent="-164465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Have to use a $ for absolute values to be counted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/>
          </a:p>
          <a:p>
            <a:pPr indent="-164465" lvl="0" marL="91440" rtl="0" algn="ctr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=COUNTA($value$1:$value$2,criteria)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en-US"/>
              <a:t>Functions</a:t>
            </a:r>
            <a:endParaRPr/>
          </a:p>
        </p:txBody>
      </p:sp>
      <p:sp>
        <p:nvSpPr>
          <p:cNvPr id="439" name="Google Shape;439;p45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/>
              <a:t>COUNTIFS</a:t>
            </a:r>
            <a:endParaRPr/>
          </a:p>
        </p:txBody>
      </p:sp>
      <p:sp>
        <p:nvSpPr>
          <p:cNvPr id="440" name="Google Shape;440;p45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Counts cells in a range based on one or more true or false conditions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b="0" i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=COUNTIFS(</a:t>
            </a:r>
            <a:r>
              <a:rPr b="1" i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criteria_range1</a:t>
            </a:r>
            <a:r>
              <a:rPr b="0" i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1" i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criteria1</a:t>
            </a:r>
            <a:r>
              <a:rPr b="0" i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1" i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[criteria_range2, criteria2]</a:t>
            </a:r>
            <a:r>
              <a:rPr b="0" i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...)</a:t>
            </a:r>
            <a:endParaRPr sz="2400"/>
          </a:p>
        </p:txBody>
      </p:sp>
      <p:sp>
        <p:nvSpPr>
          <p:cNvPr id="441" name="Google Shape;441;p45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42" name="Google Shape;442;p45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&#10;&#10;Description automatically generated" id="447" name="Google Shape;447;p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536" y="0"/>
            <a:ext cx="10524942" cy="45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7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/>
              <a:t>Reading a function in Excel</a:t>
            </a:r>
            <a:endParaRPr/>
          </a:p>
        </p:txBody>
      </p:sp>
      <p:sp>
        <p:nvSpPr>
          <p:cNvPr id="449" name="Google Shape;449;p47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=AND(B3=“Fire”,C3&gt;70)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4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" y="109858"/>
            <a:ext cx="12191985" cy="4358634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8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/>
              <a:t>Reading a function in Excel</a:t>
            </a:r>
            <a:endParaRPr/>
          </a:p>
        </p:txBody>
      </p:sp>
      <p:sp>
        <p:nvSpPr>
          <p:cNvPr id="456" name="Google Shape;456;p48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=AVERAGEIF(B15:B23,D17,C15:C23)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"/>
          <p:cNvSpPr/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"/>
          <p:cNvSpPr txBox="1"/>
          <p:nvPr>
            <p:ph type="title"/>
          </p:nvPr>
        </p:nvSpPr>
        <p:spPr>
          <a:xfrm>
            <a:off x="524741" y="620392"/>
            <a:ext cx="3808268" cy="5504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lang="en-US" sz="6000">
                <a:solidFill>
                  <a:schemeClr val="lt1"/>
                </a:solidFill>
              </a:rPr>
              <a:t>What Classes will look like</a:t>
            </a:r>
            <a:endParaRPr/>
          </a:p>
        </p:txBody>
      </p:sp>
      <p:grpSp>
        <p:nvGrpSpPr>
          <p:cNvPr id="210" name="Google Shape;210;p5"/>
          <p:cNvGrpSpPr/>
          <p:nvPr/>
        </p:nvGrpSpPr>
        <p:grpSpPr>
          <a:xfrm>
            <a:off x="5468389" y="624692"/>
            <a:ext cx="6263640" cy="5496086"/>
            <a:chOff x="0" y="4300"/>
            <a:chExt cx="6263640" cy="5496086"/>
          </a:xfrm>
        </p:grpSpPr>
        <p:sp>
          <p:nvSpPr>
            <p:cNvPr id="211" name="Google Shape;211;p5"/>
            <p:cNvSpPr/>
            <p:nvPr/>
          </p:nvSpPr>
          <p:spPr>
            <a:xfrm>
              <a:off x="0" y="4300"/>
              <a:ext cx="6263640" cy="91601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77094" y="210403"/>
              <a:ext cx="503807" cy="50380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057996" y="4300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 txBox="1"/>
            <p:nvPr/>
          </p:nvSpPr>
          <p:spPr>
            <a:xfrm>
              <a:off x="1057996" y="4300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925" lIns="96925" spcFirstLastPara="1" rIns="96925" wrap="square" tIns="96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Lecture</a:t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0" y="1149318"/>
              <a:ext cx="6263640" cy="91601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77094" y="1355421"/>
              <a:ext cx="503807" cy="50380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057996" y="1149318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 txBox="1"/>
            <p:nvPr/>
          </p:nvSpPr>
          <p:spPr>
            <a:xfrm>
              <a:off x="1057996" y="1149318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925" lIns="96925" spcFirstLastPara="1" rIns="96925" wrap="square" tIns="96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Practice</a:t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0" y="2294336"/>
              <a:ext cx="6263640" cy="91601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77094" y="2500440"/>
              <a:ext cx="503807" cy="50380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1057996" y="2294336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 txBox="1"/>
            <p:nvPr/>
          </p:nvSpPr>
          <p:spPr>
            <a:xfrm>
              <a:off x="1057996" y="2294336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925" lIns="96925" spcFirstLastPara="1" rIns="96925" wrap="square" tIns="96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Discussion</a:t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0" y="3439354"/>
              <a:ext cx="6263640" cy="91601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77094" y="3645458"/>
              <a:ext cx="503807" cy="50380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057996" y="3439354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 txBox="1"/>
            <p:nvPr/>
          </p:nvSpPr>
          <p:spPr>
            <a:xfrm>
              <a:off x="1057996" y="3439354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925" lIns="96925" spcFirstLastPara="1" rIns="96925" wrap="square" tIns="96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Group Projects</a:t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0" y="4584372"/>
              <a:ext cx="6263640" cy="91601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77094" y="4790476"/>
              <a:ext cx="503807" cy="50380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057996" y="4584372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 txBox="1"/>
            <p:nvPr/>
          </p:nvSpPr>
          <p:spPr>
            <a:xfrm>
              <a:off x="1057996" y="4584372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925" lIns="96925" spcFirstLastPara="1" rIns="96925" wrap="square" tIns="96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Coursera &amp; Capstone Work</a:t>
              </a: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en-US"/>
              <a:t>Functions</a:t>
            </a:r>
            <a:endParaRPr/>
          </a:p>
        </p:txBody>
      </p:sp>
      <p:sp>
        <p:nvSpPr>
          <p:cNvPr id="462" name="Google Shape;462;p49"/>
          <p:cNvSpPr txBox="1"/>
          <p:nvPr/>
        </p:nvSpPr>
        <p:spPr>
          <a:xfrm>
            <a:off x="3776132" y="2069591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en-US" sz="36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(EQUAL TO)</a:t>
            </a:r>
            <a:endParaRPr b="1" sz="3600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3" name="Google Shape;463;p49"/>
          <p:cNvSpPr txBox="1"/>
          <p:nvPr/>
        </p:nvSpPr>
        <p:spPr>
          <a:xfrm>
            <a:off x="2434205" y="2899549"/>
            <a:ext cx="7323589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77800" lvl="0" marL="9144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Returns values based on a true or false condition</a:t>
            </a:r>
            <a:endParaRPr/>
          </a:p>
          <a:p>
            <a:pPr indent="0" lvl="0" marL="91440" marR="0" rtl="0" algn="ctr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77800" lvl="0" marL="91440" marR="0" rtl="0" algn="ctr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Click on D105</a:t>
            </a:r>
            <a:endParaRPr/>
          </a:p>
          <a:p>
            <a:pPr indent="-177800" lvl="0" marL="91440" marR="0" rtl="0" algn="ctr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=IF(B105="Grass", "Yes", "No")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en-US"/>
              <a:t>Functions</a:t>
            </a:r>
            <a:endParaRPr/>
          </a:p>
        </p:txBody>
      </p:sp>
      <p:sp>
        <p:nvSpPr>
          <p:cNvPr id="469" name="Google Shape;469;p50"/>
          <p:cNvSpPr txBox="1"/>
          <p:nvPr>
            <p:ph idx="1" type="body"/>
          </p:nvPr>
        </p:nvSpPr>
        <p:spPr>
          <a:xfrm>
            <a:off x="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/>
              <a:t>IF (GREATER THAN)</a:t>
            </a:r>
            <a:endParaRPr/>
          </a:p>
        </p:txBody>
      </p:sp>
      <p:sp>
        <p:nvSpPr>
          <p:cNvPr id="470" name="Google Shape;470;p50"/>
          <p:cNvSpPr txBox="1"/>
          <p:nvPr>
            <p:ph idx="2" type="body"/>
          </p:nvPr>
        </p:nvSpPr>
        <p:spPr>
          <a:xfrm>
            <a:off x="1" y="2958272"/>
            <a:ext cx="567605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Counts cells in a range based on one or more true or false conditions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778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b="0" i="0"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I105</a:t>
            </a:r>
            <a:endParaRPr sz="2800"/>
          </a:p>
          <a:p>
            <a:pPr indent="-1778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=IF(H105&gt;500, "Yes", "No")</a:t>
            </a:r>
            <a:endParaRPr/>
          </a:p>
        </p:txBody>
      </p:sp>
      <p:sp>
        <p:nvSpPr>
          <p:cNvPr id="471" name="Google Shape;471;p50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/>
              <a:t>IFS</a:t>
            </a:r>
            <a:endParaRPr/>
          </a:p>
        </p:txBody>
      </p:sp>
      <p:sp>
        <p:nvSpPr>
          <p:cNvPr id="472" name="Google Shape;472;p50"/>
          <p:cNvSpPr txBox="1"/>
          <p:nvPr>
            <p:ph idx="4" type="body"/>
          </p:nvPr>
        </p:nvSpPr>
        <p:spPr>
          <a:xfrm>
            <a:off x="5989739" y="2958273"/>
            <a:ext cx="6202261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778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Returns values based on one or more true/false conditions</a:t>
            </a:r>
            <a:endParaRPr/>
          </a:p>
          <a:p>
            <a:pPr indent="-1778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D117</a:t>
            </a:r>
            <a:endParaRPr/>
          </a:p>
          <a:p>
            <a:pPr indent="-1778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b="1" lang="en-US" sz="2800">
                <a:solidFill>
                  <a:schemeClr val="dk1"/>
                </a:solidFill>
              </a:rPr>
              <a:t>=IFS(C117&gt;90,"Fast",C117&gt;50,"Normal",C117&lt;=50,"Slow")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en-US"/>
              <a:t>Functions</a:t>
            </a:r>
            <a:endParaRPr/>
          </a:p>
        </p:txBody>
      </p:sp>
      <p:sp>
        <p:nvSpPr>
          <p:cNvPr id="478" name="Google Shape;478;p51"/>
          <p:cNvSpPr txBox="1"/>
          <p:nvPr>
            <p:ph idx="1" type="body"/>
          </p:nvPr>
        </p:nvSpPr>
        <p:spPr>
          <a:xfrm>
            <a:off x="116619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/>
              <a:t>MEDIAN</a:t>
            </a:r>
            <a:endParaRPr/>
          </a:p>
        </p:txBody>
      </p:sp>
      <p:sp>
        <p:nvSpPr>
          <p:cNvPr id="479" name="Google Shape;479;p51"/>
          <p:cNvSpPr txBox="1"/>
          <p:nvPr>
            <p:ph idx="2" type="body"/>
          </p:nvPr>
        </p:nvSpPr>
        <p:spPr>
          <a:xfrm>
            <a:off x="209385" y="2931768"/>
            <a:ext cx="5238734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Returns the middle value in the data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=MEDIAN(F117:K117)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480" name="Google Shape;480;p51"/>
          <p:cNvSpPr txBox="1"/>
          <p:nvPr>
            <p:ph idx="3" type="body"/>
          </p:nvPr>
        </p:nvSpPr>
        <p:spPr>
          <a:xfrm>
            <a:off x="7043380" y="209463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/>
              <a:t>MODE</a:t>
            </a:r>
            <a:endParaRPr/>
          </a:p>
        </p:txBody>
      </p:sp>
      <p:sp>
        <p:nvSpPr>
          <p:cNvPr id="481" name="Google Shape;481;p51"/>
          <p:cNvSpPr txBox="1"/>
          <p:nvPr>
            <p:ph idx="4" type="body"/>
          </p:nvPr>
        </p:nvSpPr>
        <p:spPr>
          <a:xfrm>
            <a:off x="6743881" y="2931768"/>
            <a:ext cx="5238734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Used to find the number seen most times.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2032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=MODE.SNGL(B129:E134)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en-US"/>
              <a:t>Functions</a:t>
            </a:r>
            <a:endParaRPr/>
          </a:p>
        </p:txBody>
      </p:sp>
      <p:sp>
        <p:nvSpPr>
          <p:cNvPr id="487" name="Google Shape;487;p52"/>
          <p:cNvSpPr txBox="1"/>
          <p:nvPr>
            <p:ph idx="1" type="body"/>
          </p:nvPr>
        </p:nvSpPr>
        <p:spPr>
          <a:xfrm>
            <a:off x="606950" y="2221991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/>
              <a:t>OR</a:t>
            </a:r>
            <a:endParaRPr/>
          </a:p>
        </p:txBody>
      </p:sp>
      <p:sp>
        <p:nvSpPr>
          <p:cNvPr id="488" name="Google Shape;488;p52"/>
          <p:cNvSpPr txBox="1"/>
          <p:nvPr>
            <p:ph idx="2" type="body"/>
          </p:nvPr>
        </p:nvSpPr>
        <p:spPr>
          <a:xfrm>
            <a:off x="328654" y="3113722"/>
            <a:ext cx="555678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Returns true/false based on two or more conditions.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=OR(B140="Water",C140&gt;60)</a:t>
            </a:r>
            <a:endParaRPr sz="2800"/>
          </a:p>
        </p:txBody>
      </p:sp>
      <p:sp>
        <p:nvSpPr>
          <p:cNvPr id="489" name="Google Shape;489;p52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/>
              <a:t>OR WITH IF</a:t>
            </a:r>
            <a:endParaRPr/>
          </a:p>
        </p:txBody>
      </p:sp>
      <p:sp>
        <p:nvSpPr>
          <p:cNvPr id="490" name="Google Shape;490;p52"/>
          <p:cNvSpPr txBox="1"/>
          <p:nvPr>
            <p:ph idx="4" type="body"/>
          </p:nvPr>
        </p:nvSpPr>
        <p:spPr>
          <a:xfrm>
            <a:off x="6515944" y="2958273"/>
            <a:ext cx="555678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Let's you check multiple conditions for the if function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778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>
                <a:solidFill>
                  <a:schemeClr val="dk1"/>
                </a:solidFill>
              </a:rPr>
              <a:t>=IF(OR(H140="water",C140&gt;60),"Yes","No")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en-US"/>
              <a:t>Functions</a:t>
            </a:r>
            <a:endParaRPr/>
          </a:p>
        </p:txBody>
      </p:sp>
      <p:sp>
        <p:nvSpPr>
          <p:cNvPr id="496" name="Google Shape;496;p53"/>
          <p:cNvSpPr txBox="1"/>
          <p:nvPr>
            <p:ph idx="1" type="body"/>
          </p:nvPr>
        </p:nvSpPr>
        <p:spPr>
          <a:xfrm>
            <a:off x="-174929" y="1748085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/>
              <a:t>STDEV.P</a:t>
            </a:r>
            <a:endParaRPr b="1" sz="3600"/>
          </a:p>
        </p:txBody>
      </p:sp>
      <p:sp>
        <p:nvSpPr>
          <p:cNvPr id="497" name="Google Shape;497;p53"/>
          <p:cNvSpPr txBox="1"/>
          <p:nvPr>
            <p:ph idx="2" type="body"/>
          </p:nvPr>
        </p:nvSpPr>
        <p:spPr>
          <a:xfrm>
            <a:off x="0" y="2655091"/>
            <a:ext cx="5344752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Calculates the Standard Deviation for the entire population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=STDEV.P(D152:D173)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Measures how far a ‘typical’ observations is from the average of the data.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*Ignores cells with text and logic</a:t>
            </a:r>
            <a:endParaRPr/>
          </a:p>
        </p:txBody>
      </p:sp>
      <p:sp>
        <p:nvSpPr>
          <p:cNvPr id="498" name="Google Shape;498;p53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/>
              <a:t>STDEV.S</a:t>
            </a:r>
            <a:endParaRPr b="1" sz="3600"/>
          </a:p>
        </p:txBody>
      </p:sp>
      <p:sp>
        <p:nvSpPr>
          <p:cNvPr id="499" name="Google Shape;499;p53"/>
          <p:cNvSpPr txBox="1"/>
          <p:nvPr>
            <p:ph idx="4" type="body"/>
          </p:nvPr>
        </p:nvSpPr>
        <p:spPr>
          <a:xfrm>
            <a:off x="6515944" y="2958273"/>
            <a:ext cx="5344752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Calculates the Standard Deviation for a sample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778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=STDEV.S(L152:L171)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en-US"/>
              <a:t>Functions</a:t>
            </a:r>
            <a:endParaRPr/>
          </a:p>
        </p:txBody>
      </p:sp>
      <p:sp>
        <p:nvSpPr>
          <p:cNvPr id="505" name="Google Shape;505;p54"/>
          <p:cNvSpPr txBox="1"/>
          <p:nvPr>
            <p:ph idx="1" type="body"/>
          </p:nvPr>
        </p:nvSpPr>
        <p:spPr>
          <a:xfrm>
            <a:off x="300326" y="2042125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/>
              <a:t>SUMIF</a:t>
            </a:r>
            <a:endParaRPr/>
          </a:p>
        </p:txBody>
      </p:sp>
      <p:sp>
        <p:nvSpPr>
          <p:cNvPr id="506" name="Google Shape;506;p54"/>
          <p:cNvSpPr txBox="1"/>
          <p:nvPr>
            <p:ph idx="2" type="body"/>
          </p:nvPr>
        </p:nvSpPr>
        <p:spPr>
          <a:xfrm>
            <a:off x="426159" y="2751143"/>
            <a:ext cx="5102185" cy="3325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Calculates the sum of values in a range based on true/false conditions.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=SUMIF(C177:C185,F178,D177:D185)</a:t>
            </a:r>
            <a:endParaRPr sz="3200"/>
          </a:p>
        </p:txBody>
      </p:sp>
      <p:sp>
        <p:nvSpPr>
          <p:cNvPr id="507" name="Google Shape;507;p54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/>
              <a:t>SUMIFS</a:t>
            </a:r>
            <a:endParaRPr/>
          </a:p>
        </p:txBody>
      </p:sp>
      <p:sp>
        <p:nvSpPr>
          <p:cNvPr id="508" name="Google Shape;508;p54"/>
          <p:cNvSpPr txBox="1"/>
          <p:nvPr>
            <p:ph idx="4" type="body"/>
          </p:nvPr>
        </p:nvSpPr>
        <p:spPr>
          <a:xfrm>
            <a:off x="6339775" y="2857605"/>
            <a:ext cx="5676056" cy="3434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778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Calculate the sum of a range based on one or more true/false condition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778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=SUMIFS($D$189:$D$201,$C$189:$C$201,G189,$E$189:$E$201,H189)</a:t>
            </a:r>
            <a:endParaRPr sz="2800"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en-US"/>
              <a:t>Functions</a:t>
            </a:r>
            <a:endParaRPr/>
          </a:p>
        </p:txBody>
      </p:sp>
      <p:sp>
        <p:nvSpPr>
          <p:cNvPr id="514" name="Google Shape;514;p55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/>
              <a:t>VLOOKUP</a:t>
            </a:r>
            <a:endParaRPr/>
          </a:p>
        </p:txBody>
      </p:sp>
      <p:sp>
        <p:nvSpPr>
          <p:cNvPr id="515" name="Google Shape;515;p55"/>
          <p:cNvSpPr txBox="1"/>
          <p:nvPr>
            <p:ph idx="2" type="body"/>
          </p:nvPr>
        </p:nvSpPr>
        <p:spPr>
          <a:xfrm>
            <a:off x="58723" y="2958273"/>
            <a:ext cx="5617333" cy="3325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Allows searches across columns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=VLOOKUP(G207,A205:E226,2,1)</a:t>
            </a:r>
            <a:endParaRPr sz="2800"/>
          </a:p>
        </p:txBody>
      </p:sp>
      <p:sp>
        <p:nvSpPr>
          <p:cNvPr id="516" name="Google Shape;516;p55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/>
              <a:t>XOR</a:t>
            </a:r>
            <a:endParaRPr/>
          </a:p>
        </p:txBody>
      </p:sp>
      <p:sp>
        <p:nvSpPr>
          <p:cNvPr id="517" name="Google Shape;517;p55"/>
          <p:cNvSpPr txBox="1"/>
          <p:nvPr>
            <p:ph idx="4" type="body"/>
          </p:nvPr>
        </p:nvSpPr>
        <p:spPr>
          <a:xfrm>
            <a:off x="6515943" y="2958273"/>
            <a:ext cx="5676057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032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Returns true/false based on two or more conditions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=XOR(B231="fire",C231&lt;60)</a:t>
            </a:r>
            <a:endParaRPr sz="3200"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6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</a:pPr>
            <a:r>
              <a:rPr b="1" lang="en-US"/>
              <a:t>Charts &amp; </a:t>
            </a:r>
            <a:br>
              <a:rPr b="1" lang="en-US"/>
            </a:br>
            <a:r>
              <a:rPr b="1" lang="en-US"/>
              <a:t>Pivot Tables</a:t>
            </a:r>
            <a:endParaRPr/>
          </a:p>
        </p:txBody>
      </p:sp>
      <p:sp>
        <p:nvSpPr>
          <p:cNvPr id="523" name="Google Shape;523;p56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en-US"/>
              <a:t>Charts</a:t>
            </a:r>
            <a:endParaRPr/>
          </a:p>
        </p:txBody>
      </p:sp>
      <p:sp>
        <p:nvSpPr>
          <p:cNvPr id="529" name="Google Shape;529;p57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2500" lnSpcReduction="10000"/>
          </a:bodyPr>
          <a:lstStyle/>
          <a:p>
            <a:pPr indent="-18796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3200"/>
              <a:t>Compare information inside of your data</a:t>
            </a:r>
            <a:endParaRPr/>
          </a:p>
        </p:txBody>
      </p:sp>
      <p:sp>
        <p:nvSpPr>
          <p:cNvPr id="530" name="Google Shape;530;p57"/>
          <p:cNvSpPr txBox="1"/>
          <p:nvPr>
            <p:ph idx="2" type="body"/>
          </p:nvPr>
        </p:nvSpPr>
        <p:spPr>
          <a:xfrm>
            <a:off x="6515944" y="2120900"/>
            <a:ext cx="567605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2500" lnSpcReduction="10000"/>
          </a:bodyPr>
          <a:lstStyle/>
          <a:p>
            <a:pPr indent="-18796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3200"/>
              <a:t>Once your data is filled out</a:t>
            </a:r>
            <a:endParaRPr/>
          </a:p>
          <a:p>
            <a:pPr indent="-18796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3200"/>
              <a:t>- highlight the information you want to use</a:t>
            </a:r>
            <a:endParaRPr/>
          </a:p>
          <a:p>
            <a:pPr indent="-18796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3200"/>
              <a:t>- Click Insert in the ribbon</a:t>
            </a:r>
            <a:endParaRPr/>
          </a:p>
          <a:p>
            <a:pPr indent="-18796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3200"/>
              <a:t>-Bring up chart options</a:t>
            </a:r>
            <a:endParaRPr/>
          </a:p>
          <a:p>
            <a:pPr indent="-18796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3200"/>
              <a:t>- Pick the one you want</a:t>
            </a:r>
            <a:endParaRPr/>
          </a:p>
        </p:txBody>
      </p:sp>
      <p:sp>
        <p:nvSpPr>
          <p:cNvPr id="531" name="Google Shape;531;p57"/>
          <p:cNvSpPr txBox="1"/>
          <p:nvPr/>
        </p:nvSpPr>
        <p:spPr>
          <a:xfrm>
            <a:off x="-228877" y="5869093"/>
            <a:ext cx="792373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 to the Loans Tab on Excel Spreadsheet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en-US"/>
              <a:t>Pivot Tables</a:t>
            </a:r>
            <a:endParaRPr/>
          </a:p>
        </p:txBody>
      </p:sp>
      <p:sp>
        <p:nvSpPr>
          <p:cNvPr id="537" name="Google Shape;537;p58"/>
          <p:cNvSpPr txBox="1"/>
          <p:nvPr>
            <p:ph idx="1" type="body"/>
          </p:nvPr>
        </p:nvSpPr>
        <p:spPr>
          <a:xfrm>
            <a:off x="845489" y="1749948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2500" lnSpcReduction="10000"/>
          </a:bodyPr>
          <a:lstStyle/>
          <a:p>
            <a:pPr indent="-18796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3200"/>
              <a:t>A summary of a large dataset that usually includes the total figures, average, minimum, maximum, etc.</a:t>
            </a:r>
            <a:endParaRPr/>
          </a:p>
        </p:txBody>
      </p:sp>
      <p:sp>
        <p:nvSpPr>
          <p:cNvPr id="538" name="Google Shape;538;p58"/>
          <p:cNvSpPr txBox="1"/>
          <p:nvPr>
            <p:ph idx="2" type="body"/>
          </p:nvPr>
        </p:nvSpPr>
        <p:spPr>
          <a:xfrm>
            <a:off x="7324327" y="2132471"/>
            <a:ext cx="5079708" cy="4450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2500" lnSpcReduction="10000"/>
          </a:bodyPr>
          <a:lstStyle/>
          <a:p>
            <a:pPr indent="-164465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Once you bring up your spreadsheet</a:t>
            </a:r>
            <a:endParaRPr/>
          </a:p>
          <a:p>
            <a:pPr indent="-164465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- Click on pivot table </a:t>
            </a:r>
            <a:endParaRPr/>
          </a:p>
          <a:p>
            <a:pPr indent="-164465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- dataset should already be selected</a:t>
            </a:r>
            <a:endParaRPr/>
          </a:p>
          <a:p>
            <a:pPr indent="-164465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- Select “new worksheet”</a:t>
            </a:r>
            <a:endParaRPr/>
          </a:p>
          <a:p>
            <a:pPr indent="-164465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- Choose the values that you want</a:t>
            </a:r>
            <a:endParaRPr/>
          </a:p>
          <a:p>
            <a:pPr indent="-164465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- Analyze your data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/>
          </a:p>
        </p:txBody>
      </p:sp>
      <p:sp>
        <p:nvSpPr>
          <p:cNvPr id="539" name="Google Shape;539;p58"/>
          <p:cNvSpPr txBox="1"/>
          <p:nvPr/>
        </p:nvSpPr>
        <p:spPr>
          <a:xfrm>
            <a:off x="1819065" y="5843545"/>
            <a:ext cx="47985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Open Up Sales Spreadsheet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gfdb1cab7ee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783051" cy="59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en-US"/>
              <a:t>Sales Exercise</a:t>
            </a:r>
            <a:endParaRPr/>
          </a:p>
        </p:txBody>
      </p:sp>
      <p:sp>
        <p:nvSpPr>
          <p:cNvPr id="545" name="Google Shape;545;p59"/>
          <p:cNvSpPr txBox="1"/>
          <p:nvPr>
            <p:ph idx="1" type="body"/>
          </p:nvPr>
        </p:nvSpPr>
        <p:spPr>
          <a:xfrm>
            <a:off x="463826" y="2108201"/>
            <a:ext cx="11608904" cy="417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Select Insert</a:t>
            </a:r>
            <a:endParaRPr/>
          </a:p>
          <a:p>
            <a:pPr indent="-1778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Select PivotChart</a:t>
            </a:r>
            <a:endParaRPr/>
          </a:p>
          <a:p>
            <a:pPr indent="-1778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Table/Range should be picked already</a:t>
            </a:r>
            <a:endParaRPr/>
          </a:p>
          <a:p>
            <a:pPr indent="-1778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Select: CompanyName, ProductName, UnitPrice, Quantity and SubTotal</a:t>
            </a:r>
            <a:endParaRPr sz="2800"/>
          </a:p>
          <a:p>
            <a:pPr indent="-1778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Select the Row Labels drop down, remove the “select all” tick, select Ana Trujiullo, press ok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en-US"/>
              <a:t>Sales Exercise</a:t>
            </a:r>
            <a:endParaRPr/>
          </a:p>
        </p:txBody>
      </p:sp>
      <p:sp>
        <p:nvSpPr>
          <p:cNvPr id="551" name="Google Shape;551;p60"/>
          <p:cNvSpPr txBox="1"/>
          <p:nvPr>
            <p:ph idx="2" type="body"/>
          </p:nvPr>
        </p:nvSpPr>
        <p:spPr>
          <a:xfrm>
            <a:off x="1208015" y="2120900"/>
            <a:ext cx="10506907" cy="4134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Go back to Insert and choose pivot table</a:t>
            </a:r>
            <a:endParaRPr/>
          </a:p>
          <a:p>
            <a:pPr indent="-1778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Make sure table is selected</a:t>
            </a:r>
            <a:endParaRPr/>
          </a:p>
          <a:p>
            <a:pPr indent="-1778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Choose FirstName </a:t>
            </a:r>
            <a:endParaRPr/>
          </a:p>
          <a:p>
            <a:pPr indent="-1778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Choose CompanyName</a:t>
            </a:r>
            <a:endParaRPr sz="2800"/>
          </a:p>
          <a:p>
            <a:pPr indent="-1778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Choose SubTotal and drag to values</a:t>
            </a:r>
            <a:endParaRPr/>
          </a:p>
          <a:p>
            <a:pPr indent="-1778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Select recommended Charts</a:t>
            </a:r>
            <a:endParaRPr sz="2400"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Bookman Old Style"/>
              <a:buNone/>
            </a:pPr>
            <a:r>
              <a:rPr b="1" lang="en-US" sz="6000"/>
              <a:t>Keyboard Shortcuts</a:t>
            </a:r>
            <a:endParaRPr/>
          </a:p>
        </p:txBody>
      </p:sp>
      <p:sp>
        <p:nvSpPr>
          <p:cNvPr id="557" name="Google Shape;557;p61"/>
          <p:cNvSpPr txBox="1"/>
          <p:nvPr>
            <p:ph idx="1" type="body"/>
          </p:nvPr>
        </p:nvSpPr>
        <p:spPr>
          <a:xfrm>
            <a:off x="9774803" y="-1013106"/>
            <a:ext cx="2639833" cy="3309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WINDOWS 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SHORTCUTS</a:t>
            </a:r>
            <a:endParaRPr/>
          </a:p>
        </p:txBody>
      </p:sp>
      <p:sp>
        <p:nvSpPr>
          <p:cNvPr id="558" name="Google Shape;558;p61"/>
          <p:cNvSpPr txBox="1"/>
          <p:nvPr>
            <p:ph idx="2" type="body"/>
          </p:nvPr>
        </p:nvSpPr>
        <p:spPr>
          <a:xfrm>
            <a:off x="185530" y="1881809"/>
            <a:ext cx="4639736" cy="4502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CTRL + Z	undo</a:t>
            </a:r>
            <a:endParaRPr/>
          </a:p>
          <a:p>
            <a:pPr indent="-1270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CTRL + W	close</a:t>
            </a:r>
            <a:endParaRPr/>
          </a:p>
          <a:p>
            <a:pPr indent="-1270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CTRL + A	Select all</a:t>
            </a:r>
            <a:endParaRPr/>
          </a:p>
          <a:p>
            <a:pPr indent="-1270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ALT + TAB	Switch apps</a:t>
            </a:r>
            <a:endParaRPr/>
          </a:p>
          <a:p>
            <a:pPr indent="-1270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ALT + F4	Close apps</a:t>
            </a:r>
            <a:endParaRPr/>
          </a:p>
          <a:p>
            <a:pPr indent="-1270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WIN + D	Show/Hide Desktop</a:t>
            </a:r>
            <a:endParaRPr/>
          </a:p>
          <a:p>
            <a:pPr indent="-1270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CTRL + X	Cut</a:t>
            </a:r>
            <a:endParaRPr/>
          </a:p>
          <a:p>
            <a:pPr indent="-1270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CTRL + C	Copy</a:t>
            </a:r>
            <a:endParaRPr/>
          </a:p>
          <a:p>
            <a:pPr indent="-1270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CTRL + V	Paste</a:t>
            </a:r>
            <a:endParaRPr/>
          </a:p>
        </p:txBody>
      </p:sp>
      <p:sp>
        <p:nvSpPr>
          <p:cNvPr id="559" name="Google Shape;559;p61"/>
          <p:cNvSpPr txBox="1"/>
          <p:nvPr>
            <p:ph idx="4" type="body"/>
          </p:nvPr>
        </p:nvSpPr>
        <p:spPr>
          <a:xfrm>
            <a:off x="6515944" y="1881809"/>
            <a:ext cx="5490526" cy="4334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14097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WIN + L/R Arrow	compare windows</a:t>
            </a:r>
            <a:endParaRPr/>
          </a:p>
          <a:p>
            <a:pPr indent="-14097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WIN + up/down arrow		</a:t>
            </a:r>
            <a:endParaRPr/>
          </a:p>
          <a:p>
            <a:pPr indent="-14097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WIN + double up/down</a:t>
            </a:r>
            <a:endParaRPr/>
          </a:p>
          <a:p>
            <a:pPr indent="-14097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ESC</a:t>
            </a:r>
            <a:endParaRPr/>
          </a:p>
          <a:p>
            <a:pPr indent="-14097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WIN + PrtScn		save screenshot</a:t>
            </a:r>
            <a:endParaRPr/>
          </a:p>
          <a:p>
            <a:pPr indent="-14097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Shift + arrows		highlight text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400"/>
              <a:t>CTRL + B/I/U		customize font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/>
          </a:p>
          <a:p>
            <a:pPr indent="-105727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800"/>
              <a:t>	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Bookman Old Style"/>
              <a:buNone/>
            </a:pPr>
            <a:r>
              <a:rPr b="1" lang="en-US" sz="6000"/>
              <a:t>Keyboard Shortcuts</a:t>
            </a:r>
            <a:endParaRPr/>
          </a:p>
        </p:txBody>
      </p:sp>
      <p:sp>
        <p:nvSpPr>
          <p:cNvPr id="565" name="Google Shape;565;p62"/>
          <p:cNvSpPr txBox="1"/>
          <p:nvPr>
            <p:ph idx="3" type="body"/>
          </p:nvPr>
        </p:nvSpPr>
        <p:spPr>
          <a:xfrm>
            <a:off x="-110143" y="3113722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MAC SHORTCUTS</a:t>
            </a:r>
            <a:endParaRPr/>
          </a:p>
        </p:txBody>
      </p:sp>
      <p:sp>
        <p:nvSpPr>
          <p:cNvPr id="566" name="Google Shape;566;p62"/>
          <p:cNvSpPr txBox="1"/>
          <p:nvPr>
            <p:ph idx="4" type="body"/>
          </p:nvPr>
        </p:nvSpPr>
        <p:spPr>
          <a:xfrm>
            <a:off x="5803713" y="2209281"/>
            <a:ext cx="5858199" cy="4032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032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Command + C = Copy</a:t>
            </a:r>
            <a:endParaRPr/>
          </a:p>
          <a:p>
            <a:pPr indent="-2032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Command + X = cut</a:t>
            </a:r>
            <a:endParaRPr/>
          </a:p>
          <a:p>
            <a:pPr indent="-2032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Command + V = paste</a:t>
            </a:r>
            <a:endParaRPr/>
          </a:p>
          <a:p>
            <a:pPr indent="-2032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Control+Command+F: Fullscreen</a:t>
            </a:r>
            <a:endParaRPr/>
          </a:p>
          <a:p>
            <a:pPr indent="-2032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Command + Mission Control = desktop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6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6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"/>
          <p:cNvSpPr/>
          <p:nvPr/>
        </p:nvSpPr>
        <p:spPr>
          <a:xfrm flipH="1" rot="-5400000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"/>
          <p:cNvSpPr txBox="1"/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FFFFFF"/>
                </a:solidFill>
              </a:rPr>
              <a:t>The end project: </a:t>
            </a:r>
            <a:br>
              <a:rPr b="1" lang="en-US" sz="5400">
                <a:solidFill>
                  <a:srgbClr val="FFFFFF"/>
                </a:solidFill>
              </a:rPr>
            </a:br>
            <a:r>
              <a:rPr b="1" lang="en-US" sz="5400">
                <a:solidFill>
                  <a:srgbClr val="FFFFFF"/>
                </a:solidFill>
              </a:rPr>
              <a:t>Your Capstone</a:t>
            </a:r>
            <a:endParaRPr/>
          </a:p>
        </p:txBody>
      </p:sp>
      <p:grpSp>
        <p:nvGrpSpPr>
          <p:cNvPr id="245" name="Google Shape;245;p6"/>
          <p:cNvGrpSpPr/>
          <p:nvPr/>
        </p:nvGrpSpPr>
        <p:grpSpPr>
          <a:xfrm>
            <a:off x="176169" y="2314076"/>
            <a:ext cx="11495832" cy="4447450"/>
            <a:chOff x="0" y="319021"/>
            <a:chExt cx="11495832" cy="4447450"/>
          </a:xfrm>
        </p:grpSpPr>
        <p:sp>
          <p:nvSpPr>
            <p:cNvPr id="246" name="Google Shape;246;p6"/>
            <p:cNvSpPr/>
            <p:nvPr/>
          </p:nvSpPr>
          <p:spPr>
            <a:xfrm>
              <a:off x="884290" y="319021"/>
              <a:ext cx="3199317" cy="2533883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6"/>
            <p:cNvSpPr txBox="1"/>
            <p:nvPr/>
          </p:nvSpPr>
          <p:spPr>
            <a:xfrm>
              <a:off x="884290" y="319021"/>
              <a:ext cx="3199317" cy="25338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Showcases what you have covered over this 12-week period</a:t>
              </a: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solidFill>
              <a:srgbClr val="DE794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6"/>
            <p:cNvSpPr txBox="1"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15 – 20 minutes in length</a:t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solidFill>
              <a:srgbClr val="D07A5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 txBox="1"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You need to come up with a topic</a:t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0" y="2973999"/>
              <a:ext cx="3130663" cy="1792472"/>
            </a:xfrm>
            <a:prstGeom prst="rect">
              <a:avLst/>
            </a:prstGeom>
            <a:solidFill>
              <a:srgbClr val="C47F6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6"/>
            <p:cNvSpPr txBox="1"/>
            <p:nvPr/>
          </p:nvSpPr>
          <p:spPr>
            <a:xfrm>
              <a:off x="0" y="2973999"/>
              <a:ext cx="3130663" cy="17924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Create a question with that topic</a:t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491131" y="3033001"/>
              <a:ext cx="2468704" cy="1481222"/>
            </a:xfrm>
            <a:prstGeom prst="rect">
              <a:avLst/>
            </a:prstGeom>
            <a:solidFill>
              <a:srgbClr val="B8888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 txBox="1"/>
            <p:nvPr/>
          </p:nvSpPr>
          <p:spPr>
            <a:xfrm>
              <a:off x="3491131" y="3033001"/>
              <a:ext cx="2468704" cy="1481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Locate raw data on that topic</a:t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solidFill>
              <a:srgbClr val="AD959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 txBox="1"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Clean it and analyze it to get your answer</a:t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9027128" y="3033001"/>
              <a:ext cx="2468704" cy="1481222"/>
            </a:xfrm>
            <a:prstGeom prst="rect">
              <a:avLst/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 txBox="1"/>
            <p:nvPr/>
          </p:nvSpPr>
          <p:spPr>
            <a:xfrm>
              <a:off x="9027128" y="3033001"/>
              <a:ext cx="2468704" cy="1481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Create your story!</a:t>
              </a: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en-US"/>
              <a:t>Data Wrangling</a:t>
            </a:r>
            <a:endParaRPr/>
          </a:p>
        </p:txBody>
      </p:sp>
      <p:sp>
        <p:nvSpPr>
          <p:cNvPr id="265" name="Google Shape;265;p7"/>
          <p:cNvSpPr txBox="1"/>
          <p:nvPr>
            <p:ph idx="1" type="body"/>
          </p:nvPr>
        </p:nvSpPr>
        <p:spPr>
          <a:xfrm>
            <a:off x="562061" y="2349150"/>
            <a:ext cx="11148969" cy="1320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286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Char char=" "/>
            </a:pPr>
            <a:r>
              <a:rPr lang="en-US" sz="3600">
                <a:latin typeface="Bookman Old Style"/>
                <a:ea typeface="Bookman Old Style"/>
                <a:cs typeface="Bookman Old Style"/>
                <a:sym typeface="Bookman Old Style"/>
              </a:rPr>
              <a:t>The process of cleaning and unifying messy and complex data sets for easy access and analysis.</a:t>
            </a:r>
            <a:endParaRPr/>
          </a:p>
        </p:txBody>
      </p:sp>
      <p:sp>
        <p:nvSpPr>
          <p:cNvPr id="266" name="Google Shape;266;p7"/>
          <p:cNvSpPr/>
          <p:nvPr/>
        </p:nvSpPr>
        <p:spPr>
          <a:xfrm>
            <a:off x="5226341" y="4026716"/>
            <a:ext cx="1115736" cy="109392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717A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7" name="Google Shape;267;p7"/>
          <p:cNvSpPr txBox="1"/>
          <p:nvPr/>
        </p:nvSpPr>
        <p:spPr>
          <a:xfrm>
            <a:off x="2818701" y="5347515"/>
            <a:ext cx="585551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Organizing and processing data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en-US"/>
              <a:t>Examples of Wrangling</a:t>
            </a:r>
            <a:endParaRPr/>
          </a:p>
        </p:txBody>
      </p:sp>
      <p:sp>
        <p:nvSpPr>
          <p:cNvPr id="273" name="Google Shape;273;p8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514350" lvl="0" marL="5143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/>
              <a:t>Joining together multiple data sets into one</a:t>
            </a:r>
            <a:endParaRPr/>
          </a:p>
          <a:p>
            <a:pPr indent="-514350" lvl="0" marL="51435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/>
              <a:t>Finding gaps and filling/deleting them</a:t>
            </a:r>
            <a:endParaRPr/>
          </a:p>
          <a:p>
            <a:pPr indent="-514350" lvl="0" marL="51435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/>
              <a:t>Getting rid of data that is unnecessary</a:t>
            </a:r>
            <a:endParaRPr/>
          </a:p>
          <a:p>
            <a:pPr indent="-514350" lvl="0" marL="51435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/>
              <a:t>Identifying extreme outliers &amp; either explaining them or getting rid of them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en-US"/>
              <a:t>Step #1 - Discovery</a:t>
            </a:r>
            <a:endParaRPr/>
          </a:p>
        </p:txBody>
      </p:sp>
      <p:sp>
        <p:nvSpPr>
          <p:cNvPr id="279" name="Google Shape;279;p9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Become familiar with your data so that you know how you will end up using it.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You can identify trends, patterns and some cells that might cause issues in analysis.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b="1" lang="en-US"/>
              <a:t>Step #2 - Structuring</a:t>
            </a:r>
            <a:endParaRPr/>
          </a:p>
        </p:txBody>
      </p:sp>
      <p:sp>
        <p:nvSpPr>
          <p:cNvPr id="285" name="Google Shape;285;p10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Take your raw data and transforming it to what you can work with.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2022-01-10T14:56:28Z</dcterms:created>
  <dc:creator>Ashley Hunter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0x0101001CC56A82002A4042A2E93AC0E89AB443</vt:lpwstr>
  </property>
</Properties>
</file>