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</p:sldIdLst>
  <p:sldSz cy="6858000" cx="12192000"/>
  <p:notesSz cx="6858000" cy="9144000"/>
  <p:embeddedFontLst>
    <p:embeddedFont>
      <p:font typeface="Open Sans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7" roundtripDataSignature="AMtx7mhMSQgDJrGGx7m/YFd9LQytHiL5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OpenSans-regular.fntdata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font" Target="fonts/OpenSans-italic.fntdata"/><Relationship Id="rId30" Type="http://schemas.openxmlformats.org/officeDocument/2006/relationships/slide" Target="slides/slide26.xml"/><Relationship Id="rId74" Type="http://schemas.openxmlformats.org/officeDocument/2006/relationships/font" Target="fonts/OpenSans-bold.fntdata"/><Relationship Id="rId33" Type="http://schemas.openxmlformats.org/officeDocument/2006/relationships/slide" Target="slides/slide29.xml"/><Relationship Id="rId77" Type="http://customschemas.google.com/relationships/presentationmetadata" Target="metadata"/><Relationship Id="rId32" Type="http://schemas.openxmlformats.org/officeDocument/2006/relationships/slide" Target="slides/slide28.xml"/><Relationship Id="rId76" Type="http://schemas.openxmlformats.org/officeDocument/2006/relationships/font" Target="fonts/OpenSans-boldItalic.fntdata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8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7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7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7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7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p14:dur="1500">
    <p:split orient="vert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9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9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8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1524000" y="276741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b="1" lang="en-US" sz="13200"/>
              <a:t>SQL</a:t>
            </a:r>
            <a:endParaRPr sz="10200"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t/>
            </a:r>
            <a:endParaRPr b="1" sz="13200"/>
          </a:p>
        </p:txBody>
      </p:sp>
    </p:spTree>
  </p:cSld>
  <p:clrMapOvr>
    <a:masterClrMapping/>
  </p:clrMapOvr>
  <p:transition spd="slow" p14:dur="1500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Creating (a) Table(s)</a:t>
            </a:r>
            <a:endParaRPr/>
          </a:p>
        </p:txBody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/>
              <a:t>Departments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DepartmentId (I/NN/PK), DepartmentName (t/NN)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/>
              <a:t>Grades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StudentId (I/NN), DepartmentId (I/NN), Grade (I/N)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/>
              <a:t>Students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StudentId (I/PK/NN), StudentName(T/NN), SubjectId (I/NN)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/>
              <a:t>Subjects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SubjectId (I/NN/PK), SubjectName (T/NN)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Adding Values to Departments</a:t>
            </a:r>
            <a:endParaRPr/>
          </a:p>
        </p:txBody>
      </p:sp>
      <p:sp>
        <p:nvSpPr>
          <p:cNvPr id="143" name="Google Shape;143;p11"/>
          <p:cNvSpPr txBox="1"/>
          <p:nvPr>
            <p:ph idx="1" type="body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INSERT INTO Departments VALUES(1, ‘IT’);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   INSERT INTO Departments VALUES(2, ‘Arts’);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   INSERT INTO Departments VALUES(3, ‘Spanish’);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   INSERT INTO Departments VALUES(4, ‘History’);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   INSERT INTO Departments VALUES(5, ‘Science’);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   INSERT INTO Departments VALUES(6, ‘Band’);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   INSERT INTO Departments VALUES(7, ‘StudyHall’);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Adding Values to Grades</a:t>
            </a:r>
            <a:endParaRPr/>
          </a:p>
        </p:txBody>
      </p:sp>
      <p:sp>
        <p:nvSpPr>
          <p:cNvPr id="149" name="Google Shape;149;p12"/>
          <p:cNvSpPr txBox="1"/>
          <p:nvPr>
            <p:ph idx="1" type="body"/>
          </p:nvPr>
        </p:nvSpPr>
        <p:spPr>
          <a:xfrm>
            <a:off x="490330" y="1431235"/>
            <a:ext cx="10863470" cy="527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INSERT INTO Grades VALUES(11, 4, 80);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INSERT INTO Grades VALUES(22, 1, 90);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INSERT INTO Grades VALUES(33, 2, 75);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INSERT INTO Grades VALUES(44, 3, 85);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INSERT INTO Grades VALUES(55, 5, 98);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INSERT INTO Grades VALUES(66, 6, 100);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INSERT INTO Grades VALUES(77, 7, 82);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INSERT INTO Grades VALUES(88, 7, 91);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INSERT INTO Grades VALUES(99, 4, 60);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INSERT INTO Grades VALUES(10, 2, 45);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INSERT INTO Grades VALUES(12, 3, 75);   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Adding Values to Students</a:t>
            </a:r>
            <a:endParaRPr/>
          </a:p>
        </p:txBody>
      </p:sp>
      <p:sp>
        <p:nvSpPr>
          <p:cNvPr id="155" name="Google Shape;155;p13"/>
          <p:cNvSpPr txBox="1"/>
          <p:nvPr>
            <p:ph idx="1" type="body"/>
          </p:nvPr>
        </p:nvSpPr>
        <p:spPr>
          <a:xfrm>
            <a:off x="838200" y="1404730"/>
            <a:ext cx="10515600" cy="5306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INSERT INTO Students VALUES(11, ‘Sarah’, 4);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INSERT INTO Students VALUES(22, ‘Maria’, 1);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INSERT INTO Students VALUES(33, ‘Brandon’, 2);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INSERT INTO Students VALUES(44, ‘Stephen’, 3);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INSERT INTO Students VALUES(55, ‘Ronnie’, 5);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INSERT INTO Students VALUES(66, ‘Matthew’, 6);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INSERT INTO Students VALUES(77, ‘Mariah’, 7);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INSERT INTO Students VALUES(88, ‘Ray’, 7);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INSERT INTO Students VALUES(99, ‘Brandi’, 4);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INSERT INTO Students VALUES(10, ‘Hunter’, 2);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INSERT INTO Students VALUES(12, ‘Sophia’, 3);   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What about the Subjects Table?</a:t>
            </a:r>
            <a:br>
              <a:rPr b="1" lang="en-US"/>
            </a:br>
            <a:endParaRPr b="1"/>
          </a:p>
        </p:txBody>
      </p:sp>
      <p:sp>
        <p:nvSpPr>
          <p:cNvPr id="161" name="Google Shape;161;p14"/>
          <p:cNvSpPr txBox="1"/>
          <p:nvPr>
            <p:ph idx="1" type="body"/>
          </p:nvPr>
        </p:nvSpPr>
        <p:spPr>
          <a:xfrm>
            <a:off x="831850" y="394010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en-US" sz="3200">
                <a:solidFill>
                  <a:srgbClr val="0070C0"/>
                </a:solidFill>
              </a:rPr>
              <a:t>DROP TABLE Subjects;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en-US" sz="3200">
                <a:solidFill>
                  <a:srgbClr val="0070C0"/>
                </a:solidFill>
              </a:rPr>
              <a:t>ALTER TABLE Students RENAME SubjectId to DepartmentId;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Let’s See What You Put in Your Tables</a:t>
            </a:r>
            <a:endParaRPr/>
          </a:p>
        </p:txBody>
      </p:sp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* FROM Departments;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* FROM Grades;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* FROM Students;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We Forgot Some Students!</a:t>
            </a:r>
            <a:endParaRPr/>
          </a:p>
        </p:txBody>
      </p:sp>
      <p:sp>
        <p:nvSpPr>
          <p:cNvPr id="173" name="Google Shape;17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INSERT INTO Students(StudentId, StudentName, DepartmentId) VALUES(13, ‘Tasha’, 5);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INSERT INTO Students VALUES(14, ‘Zac’, 1);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Tasha switched classes</a:t>
            </a:r>
            <a:endParaRPr/>
          </a:p>
        </p:txBody>
      </p:sp>
      <p:sp>
        <p:nvSpPr>
          <p:cNvPr id="179" name="Google Shape;17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UPDATE Students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SET DepartmentId =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WHERE StudentId = 13;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TO VIEW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* FROM Students WHERE StudentId = 13;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Ronnie &amp; Matthew are by themselves…</a:t>
            </a:r>
            <a:endParaRPr/>
          </a:p>
        </p:txBody>
      </p: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DELETE FROM Students WHERE StudentId = 55 OR StudentId = 66;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145773" y="365125"/>
            <a:ext cx="1183419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Let’s Add/Take away a column to Departments</a:t>
            </a:r>
            <a:endParaRPr/>
          </a:p>
        </p:txBody>
      </p:sp>
      <p:sp>
        <p:nvSpPr>
          <p:cNvPr id="191" name="Google Shape;19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ALTER TABLE Departments ADD COLUMN Hour INT;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ALTER TABLE Departments DROP COLUMN Hour;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SQL</a:t>
            </a:r>
            <a:endParaRPr/>
          </a:p>
        </p:txBody>
      </p:sp>
      <p:sp>
        <p:nvSpPr>
          <p:cNvPr id="90" name="Google Shape;90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Structured Query Language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  <p:transition spd="slow" p14:dur="1500"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Let’s take a look @ Students &amp; Department </a:t>
            </a:r>
            <a:endParaRPr/>
          </a:p>
        </p:txBody>
      </p:sp>
      <p:sp>
        <p:nvSpPr>
          <p:cNvPr id="197" name="Google Shape;19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INNER JOIN = merges two tables and only returns the result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FROM = left table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ON = the matching value between the two tables.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= puts the right table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SELECT Students.StudentName, Departments.DepartmentName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FROM Students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INNER JOIN Departments ON Students.DepartmentId = Departments.DepartmentId;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Let’s See – Students &amp; Grades</a:t>
            </a:r>
            <a:endParaRPr/>
          </a:p>
        </p:txBody>
      </p:sp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We’re going to put the Grades on the left and Students on the right.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Grades.Grade, Students.StudentName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FROM Grades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LEFT JOIN Students ON Grades.DepartmentId = Students.DepartmentId;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Let’s see the Students who</a:t>
            </a:r>
            <a:endParaRPr/>
          </a:p>
        </p:txBody>
      </p:sp>
      <p:sp>
        <p:nvSpPr>
          <p:cNvPr id="209" name="Google Shape;209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Starts with the letter ‘M’</a:t>
            </a:r>
            <a:endParaRPr/>
          </a:p>
        </p:txBody>
      </p:sp>
      <p:sp>
        <p:nvSpPr>
          <p:cNvPr id="210" name="Google Shape;210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StudentName FROM Students WHERE StudentName LIKE ‘m%’;</a:t>
            </a:r>
            <a:endParaRPr/>
          </a:p>
        </p:txBody>
      </p:sp>
      <p:sp>
        <p:nvSpPr>
          <p:cNvPr id="211" name="Google Shape;211;p22"/>
          <p:cNvSpPr txBox="1"/>
          <p:nvPr>
            <p:ph idx="3" type="body"/>
          </p:nvPr>
        </p:nvSpPr>
        <p:spPr>
          <a:xfrm>
            <a:off x="6477000" y="234950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Ends with the letter ‘N’</a:t>
            </a:r>
            <a:endParaRPr/>
          </a:p>
        </p:txBody>
      </p:sp>
      <p:sp>
        <p:nvSpPr>
          <p:cNvPr id="212" name="Google Shape;212;p22"/>
          <p:cNvSpPr txBox="1"/>
          <p:nvPr>
            <p:ph idx="4" type="body"/>
          </p:nvPr>
        </p:nvSpPr>
        <p:spPr>
          <a:xfrm>
            <a:off x="7008812" y="3173412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StudentName FROM Students WHERE StudentName LIKE ‘%n’;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Let’s see the Students who</a:t>
            </a:r>
            <a:endParaRPr/>
          </a:p>
        </p:txBody>
      </p:sp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2968488" y="1561893"/>
            <a:ext cx="572493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Have the letter ‘a’ in their name</a:t>
            </a:r>
            <a:endParaRPr/>
          </a:p>
        </p:txBody>
      </p:sp>
      <p:sp>
        <p:nvSpPr>
          <p:cNvPr id="219" name="Google Shape;219;p23"/>
          <p:cNvSpPr txBox="1"/>
          <p:nvPr>
            <p:ph idx="2" type="body"/>
          </p:nvPr>
        </p:nvSpPr>
        <p:spPr>
          <a:xfrm>
            <a:off x="3252063" y="2664516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StudentName FROM Students WHERE StudentName LIKE ‘%a%’;</a:t>
            </a:r>
            <a:endParaRPr/>
          </a:p>
        </p:txBody>
      </p:sp>
      <p:sp>
        <p:nvSpPr>
          <p:cNvPr id="220" name="Google Shape;220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Glob v. Like</a:t>
            </a:r>
            <a:endParaRPr/>
          </a:p>
        </p:txBody>
      </p:sp>
      <p:sp>
        <p:nvSpPr>
          <p:cNvPr id="226" name="Google Shape;226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‘Mariah’ GLOB ‘m%’;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‘Mariah’ LIKE ‘m%’;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GLOB is case sensitive where LIKE is not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Using AND to filter</a:t>
            </a:r>
            <a:endParaRPr/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/>
              <a:t>SELECT</a:t>
            </a:r>
            <a:r>
              <a:rPr lang="en-US" sz="3600"/>
              <a:t> * </a:t>
            </a:r>
            <a:r>
              <a:rPr b="1" lang="en-US" sz="3600"/>
              <a:t>FROM</a:t>
            </a:r>
            <a:r>
              <a:rPr lang="en-US" sz="3600"/>
              <a:t> Students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/>
              <a:t>WHERE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(StudentId &gt; 33) </a:t>
            </a:r>
            <a:r>
              <a:rPr b="1" lang="en-US" sz="3600"/>
              <a:t>AND</a:t>
            </a:r>
            <a:r>
              <a:rPr lang="en-US" sz="3600"/>
              <a:t> (StudentName LIKE ‘a%’);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Using OR to filter</a:t>
            </a:r>
            <a:endParaRPr/>
          </a:p>
        </p:txBody>
      </p:sp>
      <p:sp>
        <p:nvSpPr>
          <p:cNvPr id="238" name="Google Shape;238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* FROM Students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WHERE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(StudentId &gt; 11) OR (StudentName LIKE ‘h%’);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Seeing a Range of Grades</a:t>
            </a:r>
            <a:endParaRPr/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*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FROM Grades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WHERE Grade BETWEEN 80 AND 100;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Viewing group of students by Id</a:t>
            </a:r>
            <a:endParaRPr/>
          </a:p>
        </p:txBody>
      </p:sp>
      <p:sp>
        <p:nvSpPr>
          <p:cNvPr id="250" name="Google Shape;250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*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FROM Students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WHERE StudentId IN(33, 44, 88);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Viewing rest of the students….</a:t>
            </a:r>
            <a:endParaRPr/>
          </a:p>
        </p:txBody>
      </p:sp>
      <p:sp>
        <p:nvSpPr>
          <p:cNvPr id="256" name="Google Shape;256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*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FROM Students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WHERE StudentId NOT IN(33, 44, 88);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What is a database?</a:t>
            </a:r>
            <a:endParaRPr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A collection of data stored in a format that can easily be accessed.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Application: Database Management System = DBMS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We connect to a DBMS, give instruction and it will send results back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What Departments are the Students in?</a:t>
            </a:r>
            <a:endParaRPr/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DepartmentName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FROM Departments AS 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WHERE EXISTS (SELECT DepartmentId FROM Students AS s WHERE d.DepartmentId = s.DepartmentId);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AS d = creates an alias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Negatives = use NOT</a:t>
            </a:r>
            <a:endParaRPr/>
          </a:p>
        </p:txBody>
      </p:sp>
      <p:sp>
        <p:nvSpPr>
          <p:cNvPr id="268" name="Google Shape;268;p31"/>
          <p:cNvSpPr txBox="1"/>
          <p:nvPr>
            <p:ph idx="1" type="body"/>
          </p:nvPr>
        </p:nvSpPr>
        <p:spPr>
          <a:xfrm>
            <a:off x="838199" y="1825625"/>
            <a:ext cx="1082371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NOT BETWEEN = returns true if BETWEEN returns false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NOT LIKE = returns true if LIKE returns false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NOT GLOB = returns true if GLOB returns false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NOT EXISTS = returns true if EXISTS returns false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385894" y="365125"/>
            <a:ext cx="115348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WHICH Departments are the Students NOT in?</a:t>
            </a:r>
            <a:endParaRPr/>
          </a:p>
        </p:txBody>
      </p:sp>
      <p:sp>
        <p:nvSpPr>
          <p:cNvPr id="274" name="Google Shape;274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DepartmentName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FROM Departments AS 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WHERE NOT EXISTS (SELECT DepartmentId FROM Students AS s WHERE d.DepartmentId = s.DepartmentId);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Let’s ORDER Students by Name &amp; Department</a:t>
            </a:r>
            <a:endParaRPr/>
          </a:p>
        </p:txBody>
      </p:sp>
      <p:sp>
        <p:nvSpPr>
          <p:cNvPr id="280" name="Google Shape;280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SELECT s.StudentName, d.DepartmentName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FROM Students AS 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INNER JOIN Departments AS d ON s.DepartmentId = d.DepartmentId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ORDER BY d.DepartmentName ASC, s.StudentName DESC;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EACH department is in ASC order and then the names are in DESC order PER department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Let’s set a LIMIT</a:t>
            </a:r>
            <a:endParaRPr/>
          </a:p>
        </p:txBody>
      </p:sp>
      <p:sp>
        <p:nvSpPr>
          <p:cNvPr id="286" name="Google Shape;286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* FROM Students LIMIT 4, 5;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The system will start at item 5 and only show the next 5 students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What to do with Duplicates</a:t>
            </a:r>
            <a:endParaRPr/>
          </a:p>
        </p:txBody>
      </p:sp>
      <p:sp>
        <p:nvSpPr>
          <p:cNvPr id="292" name="Google Shape;292;p35"/>
          <p:cNvSpPr txBox="1"/>
          <p:nvPr>
            <p:ph idx="1" type="body"/>
          </p:nvPr>
        </p:nvSpPr>
        <p:spPr>
          <a:xfrm>
            <a:off x="117446" y="1825625"/>
            <a:ext cx="590235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d.DepartmentName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FROM Students AS 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INNER JOIN Departments AS d ON s.DepartmentId = d.DepartmentId;</a:t>
            </a:r>
            <a:endParaRPr/>
          </a:p>
        </p:txBody>
      </p:sp>
      <p:sp>
        <p:nvSpPr>
          <p:cNvPr id="293" name="Google Shape;293;p35"/>
          <p:cNvSpPr txBox="1"/>
          <p:nvPr>
            <p:ph idx="2" type="body"/>
          </p:nvPr>
        </p:nvSpPr>
        <p:spPr>
          <a:xfrm>
            <a:off x="6289647" y="3429000"/>
            <a:ext cx="590235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DISTINCT d.DepartmentName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FROM Students AS 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INNER JOIN Departments AS d ON s.DepartmentId = d.DepartmentId;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Aggregates</a:t>
            </a:r>
            <a:endParaRPr/>
          </a:p>
        </p:txBody>
      </p:sp>
      <p:sp>
        <p:nvSpPr>
          <p:cNvPr id="299" name="Google Shape;299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Built-in functions defined in SQLite that will group multiple values of multiple rows into one value.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AVG()		COUNT()	GROUP_CONCAT()		MAX()	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MIN()		SUM(x), Total(x)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What’s the Average Grade of the Students?</a:t>
            </a:r>
            <a:endParaRPr/>
          </a:p>
        </p:txBody>
      </p:sp>
      <p:sp>
        <p:nvSpPr>
          <p:cNvPr id="305" name="Google Shape;305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AVG(Grade) FROM Grades;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Let’s do some counting</a:t>
            </a:r>
            <a:endParaRPr/>
          </a:p>
        </p:txBody>
      </p:sp>
      <p:sp>
        <p:nvSpPr>
          <p:cNvPr id="311" name="Google Shape;311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COUNT(DepartmentId), COUNT(DISTINCT DepartmentId), COUNT(*) FROM Students;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Gives the count of all department ids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Gives total amount of departments that students are 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Gives amount of rows = 11 for 11 students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Let’s Group Rows into One Value</a:t>
            </a:r>
            <a:endParaRPr/>
          </a:p>
        </p:txBody>
      </p:sp>
      <p:sp>
        <p:nvSpPr>
          <p:cNvPr id="317" name="Google Shape;317;p39"/>
          <p:cNvSpPr txBox="1"/>
          <p:nvPr>
            <p:ph idx="1" type="body"/>
          </p:nvPr>
        </p:nvSpPr>
        <p:spPr>
          <a:xfrm>
            <a:off x="159026" y="1825625"/>
            <a:ext cx="11887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SELECT group_concat(d.DepartmentName)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FROM Students AS 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INNER JOIN Departments AS d ON s.DepartmentId = d.DepartmentId;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SELECT group_concat(DISTINCT d.DepartmentName)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FROM Students AS 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INNER JOIN Departments AS d ON s.DepartmentId = d.DepartmentId;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2 types of Databases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Relational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Data is stored in tables that are linked together based on how they relate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MySQL, SQL Server, Oracle…..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NoSQL = data that is stored in tables that are not linked (don’t understand SQL)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What Grade is the Highest/Lowest?</a:t>
            </a:r>
            <a:endParaRPr/>
          </a:p>
        </p:txBody>
      </p:sp>
      <p:sp>
        <p:nvSpPr>
          <p:cNvPr id="323" name="Google Shape;323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MAX(Grade), MIN(Grade) FROM Grades;</a:t>
            </a:r>
            <a:endParaRPr sz="3600"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SUM v. TOTAL</a:t>
            </a:r>
            <a:endParaRPr/>
          </a:p>
        </p:txBody>
      </p:sp>
      <p:sp>
        <p:nvSpPr>
          <p:cNvPr id="329" name="Google Shape;329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SUM(Grade), TOTAL(Grade) FROM Grades;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SUM = returns total amount of grades as an INTEGER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TOTAL = returns FLOATING INTEGERS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How many Students are in each Department?</a:t>
            </a:r>
            <a:endParaRPr/>
          </a:p>
        </p:txBody>
      </p:sp>
      <p:sp>
        <p:nvSpPr>
          <p:cNvPr id="335" name="Google Shape;335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d.DepartmentName, COUNT(s.StudentId) AS StudentsCount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FROM Students AS 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INNER JOIN Departments AS d ON s.DepartmentId = d.DepartmentId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GROUP BY d. DepartmentName;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Which Departments have more than 2 Students?</a:t>
            </a:r>
            <a:endParaRPr/>
          </a:p>
        </p:txBody>
      </p:sp>
      <p:sp>
        <p:nvSpPr>
          <p:cNvPr id="341" name="Google Shape;341;p43"/>
          <p:cNvSpPr txBox="1"/>
          <p:nvPr>
            <p:ph idx="1" type="body"/>
          </p:nvPr>
        </p:nvSpPr>
        <p:spPr>
          <a:xfrm>
            <a:off x="265043" y="1825625"/>
            <a:ext cx="1182093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d.DepartmentName, COUNT(s.StudentId) AS StudentsCount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FROM Students AS 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INNER JOIN Departments AS d ON s.DepartmentId = d.DepartmentId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GROUP BY d. DepartmentName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HAVING COUNT(s.StudentId) = 3;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hite arrows painted on the asphalt" id="347" name="Google Shape;347;p44"/>
          <p:cNvPicPr preferRelativeResize="0"/>
          <p:nvPr/>
        </p:nvPicPr>
        <p:blipFill rotWithShape="1">
          <a:blip r:embed="rId3">
            <a:alphaModFix/>
          </a:blip>
          <a:srcRect b="13980" l="0" r="0" t="111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4"/>
          <p:cNvSpPr/>
          <p:nvPr/>
        </p:nvSpPr>
        <p:spPr>
          <a:xfrm>
            <a:off x="0" y="2207602"/>
            <a:ext cx="12191999" cy="316214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4901"/>
                </a:srgbClr>
              </a:gs>
              <a:gs pos="50000">
                <a:srgbClr val="000000">
                  <a:alpha val="29803"/>
                </a:srgbClr>
              </a:gs>
              <a:gs pos="75000">
                <a:srgbClr val="000000">
                  <a:alpha val="14901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4"/>
          <p:cNvSpPr txBox="1"/>
          <p:nvPr>
            <p:ph type="title"/>
          </p:nvPr>
        </p:nvSpPr>
        <p:spPr>
          <a:xfrm>
            <a:off x="1097280" y="325550"/>
            <a:ext cx="10058400" cy="357477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Calibri"/>
              <a:buNone/>
            </a:pPr>
            <a:r>
              <a:rPr lang="en-US" sz="5200">
                <a:solidFill>
                  <a:srgbClr val="FFFFFF"/>
                </a:solidFill>
              </a:rPr>
              <a:t>The </a:t>
            </a:r>
            <a:r>
              <a:rPr b="1" lang="en-US" sz="5200">
                <a:solidFill>
                  <a:srgbClr val="FFFFFF"/>
                </a:solidFill>
              </a:rPr>
              <a:t>Next</a:t>
            </a:r>
            <a:r>
              <a:rPr lang="en-US" sz="5200">
                <a:solidFill>
                  <a:srgbClr val="FFFFFF"/>
                </a:solidFill>
              </a:rPr>
              <a:t> Level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0" y="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 Subquery</a:t>
            </a:r>
            <a:endParaRPr/>
          </a:p>
        </p:txBody>
      </p:sp>
      <p:sp>
        <p:nvSpPr>
          <p:cNvPr id="355" name="Google Shape;355;p45"/>
          <p:cNvSpPr txBox="1"/>
          <p:nvPr>
            <p:ph idx="2" type="body"/>
          </p:nvPr>
        </p:nvSpPr>
        <p:spPr>
          <a:xfrm>
            <a:off x="243440" y="1193109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Another query inside of another one (also referred to as nested)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FROM clause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WHERE clause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356" name="Google Shape;356;p4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UNION</a:t>
            </a:r>
            <a:endParaRPr/>
          </a:p>
        </p:txBody>
      </p:sp>
      <p:sp>
        <p:nvSpPr>
          <p:cNvPr id="357" name="Google Shape;357;p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Combines one or more result sets(rows) from multiple SELECT statements into one set.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Returns DISTINCT values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UNION ALL will include duplicates 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/>
          <p:nvPr>
            <p:ph idx="1" type="body"/>
          </p:nvPr>
        </p:nvSpPr>
        <p:spPr>
          <a:xfrm>
            <a:off x="124171" y="38245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 INTERSECT</a:t>
            </a:r>
            <a:endParaRPr/>
          </a:p>
        </p:txBody>
      </p:sp>
      <p:sp>
        <p:nvSpPr>
          <p:cNvPr id="363" name="Google Shape;363;p46"/>
          <p:cNvSpPr txBox="1"/>
          <p:nvPr>
            <p:ph idx="2" type="body"/>
          </p:nvPr>
        </p:nvSpPr>
        <p:spPr>
          <a:xfrm>
            <a:off x="269944" y="1233280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Returns the values that exist in both combined result sets.</a:t>
            </a:r>
            <a:endParaRPr/>
          </a:p>
        </p:txBody>
      </p:sp>
      <p:sp>
        <p:nvSpPr>
          <p:cNvPr id="364" name="Google Shape;364;p46"/>
          <p:cNvSpPr txBox="1"/>
          <p:nvPr>
            <p:ph idx="3" type="body"/>
          </p:nvPr>
        </p:nvSpPr>
        <p:spPr>
          <a:xfrm>
            <a:off x="6764271" y="2251662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EXCEPT</a:t>
            </a:r>
            <a:endParaRPr/>
          </a:p>
        </p:txBody>
      </p:sp>
      <p:sp>
        <p:nvSpPr>
          <p:cNvPr id="365" name="Google Shape;365;p46"/>
          <p:cNvSpPr txBox="1"/>
          <p:nvPr>
            <p:ph idx="4" type="body"/>
          </p:nvPr>
        </p:nvSpPr>
        <p:spPr>
          <a:xfrm>
            <a:off x="6764271" y="3173412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Compares two lists and returns those rows that exist in list1 and don’t exist in line2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Exercise 1</a:t>
            </a:r>
            <a:endParaRPr/>
          </a:p>
        </p:txBody>
      </p:sp>
      <p:pic>
        <p:nvPicPr>
          <p:cNvPr descr="Table&#10;&#10;Description automatically generated" id="371" name="Google Shape;371;p4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0605" y="1690688"/>
            <a:ext cx="5112781" cy="4206081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Query all columns for all American cities in the CITY table with populations larger than 100000. The CountryCode for America is USA.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CITY table is described as follows: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Answer 1</a:t>
            </a:r>
            <a:endParaRPr/>
          </a:p>
        </p:txBody>
      </p:sp>
      <p:sp>
        <p:nvSpPr>
          <p:cNvPr id="378" name="Google Shape;378;p48"/>
          <p:cNvSpPr txBox="1"/>
          <p:nvPr>
            <p:ph idx="1" type="body"/>
          </p:nvPr>
        </p:nvSpPr>
        <p:spPr>
          <a:xfrm>
            <a:off x="838200" y="2426873"/>
            <a:ext cx="10677939" cy="2004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SELECT *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FROM CITY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WHERE POPULATION &gt; 100000 AND COUNTRYCODE = "USA";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Exercise 2</a:t>
            </a:r>
            <a:endParaRPr/>
          </a:p>
        </p:txBody>
      </p:sp>
      <p:pic>
        <p:nvPicPr>
          <p:cNvPr descr="Table&#10;&#10;Description automatically generated" id="384" name="Google Shape;384;p4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0605" y="1690688"/>
            <a:ext cx="5112781" cy="420608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Query the NAME field for all American cities in the CITY table with populations larger than 120000. The CountryCode for America is USA.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The CITY table is described as follows: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Data Types – Storage Classes</a:t>
            </a:r>
            <a:endParaRPr/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291548" y="1825625"/>
            <a:ext cx="117546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Null		any NULL value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Integer		any numeric value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Real		stores floating point values (stored in 8-bytes)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Text		stores text strings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Blob		used to store large files as byte array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  <p:transition spd="slow" p14:dur="1500">
    <p:split orient="vert"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Answer 2</a:t>
            </a:r>
            <a:endParaRPr/>
          </a:p>
        </p:txBody>
      </p:sp>
      <p:sp>
        <p:nvSpPr>
          <p:cNvPr id="391" name="Google Shape;391;p50"/>
          <p:cNvSpPr txBox="1"/>
          <p:nvPr>
            <p:ph idx="1" type="body"/>
          </p:nvPr>
        </p:nvSpPr>
        <p:spPr>
          <a:xfrm>
            <a:off x="1699592" y="1934817"/>
            <a:ext cx="9114183" cy="4041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name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FROM city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WHERE countrycode = "USA" AND population &gt; 120000;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Exercise 3</a:t>
            </a:r>
            <a:endParaRPr/>
          </a:p>
        </p:txBody>
      </p:sp>
      <p:pic>
        <p:nvPicPr>
          <p:cNvPr descr="Table&#10;&#10;Description automatically generated" id="397" name="Google Shape;397;p5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0605" y="1690688"/>
            <a:ext cx="5112781" cy="4206081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0" i="0" lang="en-US" sz="3600">
                <a:latin typeface="Open Sans"/>
                <a:ea typeface="Open Sans"/>
                <a:cs typeface="Open Sans"/>
                <a:sym typeface="Open Sans"/>
              </a:rPr>
              <a:t>Query all columns (attributes) for every row in the </a:t>
            </a:r>
            <a:r>
              <a:rPr b="1" i="0" lang="en-US" sz="3600">
                <a:latin typeface="Arial"/>
                <a:ea typeface="Arial"/>
                <a:cs typeface="Arial"/>
                <a:sym typeface="Arial"/>
              </a:rPr>
              <a:t>CITY</a:t>
            </a:r>
            <a:r>
              <a:rPr b="0" i="0" lang="en-US" sz="3600">
                <a:latin typeface="Open Sans"/>
                <a:ea typeface="Open Sans"/>
                <a:cs typeface="Open Sans"/>
                <a:sym typeface="Open Sans"/>
              </a:rPr>
              <a:t> table.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b="0" i="0" sz="3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0" i="0" lang="en-US" sz="3600">
                <a:latin typeface="Open Sans"/>
                <a:ea typeface="Open Sans"/>
                <a:cs typeface="Open Sans"/>
                <a:sym typeface="Open Sans"/>
              </a:rPr>
              <a:t>The </a:t>
            </a:r>
            <a:r>
              <a:rPr b="1" i="0" lang="en-US" sz="3600">
                <a:latin typeface="Arial"/>
                <a:ea typeface="Arial"/>
                <a:cs typeface="Arial"/>
                <a:sym typeface="Arial"/>
              </a:rPr>
              <a:t>CITY</a:t>
            </a:r>
            <a:r>
              <a:rPr b="0" i="0" lang="en-US" sz="3600">
                <a:latin typeface="Open Sans"/>
                <a:ea typeface="Open Sans"/>
                <a:cs typeface="Open Sans"/>
                <a:sym typeface="Open Sans"/>
              </a:rPr>
              <a:t> table is described as follows: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  <p:transition spd="slow" p14:dur="1500">
    <p:split orient="vert"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Answer 3</a:t>
            </a:r>
            <a:endParaRPr/>
          </a:p>
        </p:txBody>
      </p:sp>
      <p:sp>
        <p:nvSpPr>
          <p:cNvPr id="404" name="Google Shape;404;p52"/>
          <p:cNvSpPr txBox="1"/>
          <p:nvPr>
            <p:ph idx="1" type="body"/>
          </p:nvPr>
        </p:nvSpPr>
        <p:spPr>
          <a:xfrm>
            <a:off x="1699592" y="2426873"/>
            <a:ext cx="9114183" cy="2004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SELECT * FROM CITY;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Exercise 4</a:t>
            </a:r>
            <a:endParaRPr/>
          </a:p>
        </p:txBody>
      </p:sp>
      <p:pic>
        <p:nvPicPr>
          <p:cNvPr descr="Table&#10;&#10;Description automatically generated" id="410" name="Google Shape;410;p5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0605" y="1690688"/>
            <a:ext cx="5112781" cy="420608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0" i="0" lang="en-US" sz="3600">
                <a:latin typeface="Open Sans"/>
                <a:ea typeface="Open Sans"/>
                <a:cs typeface="Open Sans"/>
                <a:sym typeface="Open Sans"/>
              </a:rPr>
              <a:t>Query all columns for a city in CITY with the ID 1661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b="0" i="0" sz="3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  <p:transition spd="slow" p14:dur="1500">
    <p:split orient="vert"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Answer 4</a:t>
            </a:r>
            <a:endParaRPr/>
          </a:p>
        </p:txBody>
      </p:sp>
      <p:sp>
        <p:nvSpPr>
          <p:cNvPr id="417" name="Google Shape;417;p5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SELECT * FROM CITY WHERE ID = 1661;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Exercise 5</a:t>
            </a:r>
            <a:endParaRPr/>
          </a:p>
        </p:txBody>
      </p:sp>
      <p:pic>
        <p:nvPicPr>
          <p:cNvPr descr="Table&#10;&#10;Description automatically generated" id="423" name="Google Shape;423;p5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0605" y="1690688"/>
            <a:ext cx="5112781" cy="4206081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3600"/>
              <a:buNone/>
            </a:pPr>
            <a:r>
              <a:rPr b="0" i="0" lang="en-US" sz="36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Query the details for all the Japanese cities in CITY. The COUNTRYCODE for Japan is JPN.</a:t>
            </a:r>
            <a:endParaRPr b="0" i="0" sz="3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  <p:transition spd="slow" p14:dur="1500">
    <p:split orient="vert"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Answer 5</a:t>
            </a:r>
            <a:endParaRPr/>
          </a:p>
        </p:txBody>
      </p:sp>
      <p:sp>
        <p:nvSpPr>
          <p:cNvPr id="430" name="Google Shape;430;p5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name FROM city WHERE countrycode = ‘JPN’;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Exercise 7</a:t>
            </a:r>
            <a:endParaRPr/>
          </a:p>
        </p:txBody>
      </p:sp>
      <p:sp>
        <p:nvSpPr>
          <p:cNvPr id="436" name="Google Shape;436;p5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3600"/>
              <a:buNone/>
            </a:pPr>
            <a:r>
              <a:rPr b="0" i="0" lang="en-US" sz="360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Query a list of CITY and STATE from STATION</a:t>
            </a:r>
            <a:endParaRPr b="0" i="0" sz="3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  <p:pic>
        <p:nvPicPr>
          <p:cNvPr descr="Table&#10;&#10;Description automatically generated" id="437" name="Google Shape;437;p5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7062" y="1848695"/>
            <a:ext cx="4554386" cy="445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Answer 7</a:t>
            </a:r>
            <a:endParaRPr/>
          </a:p>
        </p:txBody>
      </p:sp>
      <p:sp>
        <p:nvSpPr>
          <p:cNvPr id="443" name="Google Shape;443;p5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city, state FROM station;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Exercise 8</a:t>
            </a:r>
            <a:endParaRPr/>
          </a:p>
        </p:txBody>
      </p:sp>
      <p:sp>
        <p:nvSpPr>
          <p:cNvPr id="449" name="Google Shape;449;p5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query the number of non-unique CITY names in STATION by subtracting the number of unique CITY entries in the table from the total number of CITY entries in the table.</a:t>
            </a:r>
            <a:endParaRPr/>
          </a:p>
        </p:txBody>
      </p:sp>
      <p:pic>
        <p:nvPicPr>
          <p:cNvPr descr="Table&#10;&#10;Description automatically generated" id="450" name="Google Shape;450;p5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7062" y="1848695"/>
            <a:ext cx="4554386" cy="445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Data Types – Afinity Types</a:t>
            </a:r>
            <a:endParaRPr/>
          </a:p>
        </p:txBody>
      </p:sp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Recommended type of data stores in a column – you can still store any types of data as you wish, these types are just recommended.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Added to maximize the compatibility between SQLite and other database management systems.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Answer 8</a:t>
            </a:r>
            <a:endParaRPr/>
          </a:p>
        </p:txBody>
      </p:sp>
      <p:sp>
        <p:nvSpPr>
          <p:cNvPr id="456" name="Google Shape;456;p6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COUNT(city) - COUNT(DISTINCT city) FROM STATION; 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Exercise 9</a:t>
            </a:r>
            <a:endParaRPr/>
          </a:p>
        </p:txBody>
      </p:sp>
      <p:sp>
        <p:nvSpPr>
          <p:cNvPr id="462" name="Google Shape;462;p6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Query the two cities in STATION with the shortest and longest CITY names, as well as their respective lengths (i.e.: number of characters in the name). If there is more than one smallest or largest city, choose the one that comes first when ordered alphabetically.</a:t>
            </a:r>
            <a:endParaRPr/>
          </a:p>
        </p:txBody>
      </p:sp>
      <p:pic>
        <p:nvPicPr>
          <p:cNvPr descr="Table&#10;&#10;Description automatically generated" id="463" name="Google Shape;463;p6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7062" y="1848695"/>
            <a:ext cx="4554386" cy="445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Answer 9</a:t>
            </a:r>
            <a:endParaRPr/>
          </a:p>
        </p:txBody>
      </p:sp>
      <p:sp>
        <p:nvSpPr>
          <p:cNvPr id="469" name="Google Shape;469;p6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city, length(city) from station order by length(city) DESC,city ASC fetch first row only;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city, length(city) from station order by length(city) asc ,city asc fetch first row only; 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Exercise 10</a:t>
            </a:r>
            <a:endParaRPr/>
          </a:p>
        </p:txBody>
      </p:sp>
      <p:sp>
        <p:nvSpPr>
          <p:cNvPr id="475" name="Google Shape;475;p6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Query the list of CITY names starting with vowels (a, e, i, o, u) from STATION. Your result cannot contain duplicates.</a:t>
            </a:r>
            <a:endParaRPr/>
          </a:p>
        </p:txBody>
      </p:sp>
      <p:pic>
        <p:nvPicPr>
          <p:cNvPr descr="Table&#10;&#10;Description automatically generated" id="476" name="Google Shape;476;p6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7062" y="1848695"/>
            <a:ext cx="4554386" cy="445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Answer 10</a:t>
            </a:r>
            <a:endParaRPr/>
          </a:p>
        </p:txBody>
      </p:sp>
      <p:sp>
        <p:nvSpPr>
          <p:cNvPr id="482" name="Google Shape;482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DISTINCT(CITY) FROM STATION WHERE CITY LIKE 'A%' OR CITY LIKE 'E%' OR CITY LIKE 'I%' OR CITY LIKE 'O%'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OR CITY LIKE 'U%' ORDER BY CITY ASC; 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Exercise 11</a:t>
            </a:r>
            <a:endParaRPr/>
          </a:p>
        </p:txBody>
      </p:sp>
      <p:sp>
        <p:nvSpPr>
          <p:cNvPr id="488" name="Google Shape;488;p6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Write a query that prints a list of employee names (i.e.: the name attribute) from the Employee table in alphabetical order.</a:t>
            </a:r>
            <a:endParaRPr/>
          </a:p>
        </p:txBody>
      </p:sp>
      <p:pic>
        <p:nvPicPr>
          <p:cNvPr descr="Table&#10;&#10;Description automatically generated" id="489" name="Google Shape;489;p6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2427" y="1825625"/>
            <a:ext cx="4395300" cy="4050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Answer 11</a:t>
            </a:r>
            <a:endParaRPr/>
          </a:p>
        </p:txBody>
      </p:sp>
      <p:sp>
        <p:nvSpPr>
          <p:cNvPr id="495" name="Google Shape;495;p6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name FROM Employee ORDER BY name ASC; 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Exercise 12</a:t>
            </a:r>
            <a:endParaRPr/>
          </a:p>
        </p:txBody>
      </p:sp>
      <p:sp>
        <p:nvSpPr>
          <p:cNvPr id="501" name="Google Shape;501;p6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Write a query that prints a list of employee names (i.e.: the name attribute) for employees in Employee having a salary greater than $2000 per month who have been employees for less than 10 months. Sort your result by ascending employee_id.</a:t>
            </a:r>
            <a:endParaRPr/>
          </a:p>
        </p:txBody>
      </p:sp>
      <p:pic>
        <p:nvPicPr>
          <p:cNvPr descr="Table&#10;&#10;Description automatically generated" id="502" name="Google Shape;502;p6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2427" y="1825625"/>
            <a:ext cx="4395300" cy="4050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Answer 12</a:t>
            </a:r>
            <a:endParaRPr/>
          </a:p>
        </p:txBody>
      </p:sp>
      <p:sp>
        <p:nvSpPr>
          <p:cNvPr id="508" name="Google Shape;508;p6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SELECT NAME FROM EMPLOYEE WHERE SALARY &gt; 2000  AND MONTHS &lt; 10 ORDER BY EMPLOYEE_ID;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An explanation of affinity types</a:t>
            </a:r>
            <a:endParaRPr/>
          </a:p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243281" y="1825625"/>
            <a:ext cx="1187042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/>
              <a:t>Integer = assigned if the declared type contains the string ‘INT’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/>
              <a:t>Text = assigned if the column contains either ‘Text’, ‘Char’ or ‘Clob’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/>
              <a:t>Blob = assigned if the column has no type specified or data type is Blob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/>
              <a:t>Real = assigned if the type contains one of the following: “doub”, “real” or “Float”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/>
              <a:t>Numeric = assigned for any other data type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SQL or SQUEL?</a:t>
            </a:r>
            <a:endParaRPr/>
          </a:p>
        </p:txBody>
      </p:sp>
      <p:sp>
        <p:nvSpPr>
          <p:cNvPr id="126" name="Google Shape;12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Developed in the 70s as Structured English Query Language (SEQUEL)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Changes to SQL because SEQUEL was already trademarked by an aircraft company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Depends on who you talk to!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type="title"/>
          </p:nvPr>
        </p:nvSpPr>
        <p:spPr>
          <a:xfrm>
            <a:off x="838200" y="956346"/>
            <a:ext cx="10515600" cy="4932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Open SQLite &gt; </a:t>
            </a:r>
            <a:br>
              <a:rPr b="1" lang="en-US" sz="5400"/>
            </a:br>
            <a:r>
              <a:rPr b="1" lang="en-US" sz="5400"/>
              <a:t>Click New Database &gt;</a:t>
            </a:r>
            <a:br>
              <a:rPr b="1" lang="en-US" sz="5400"/>
            </a:br>
            <a:r>
              <a:rPr b="1" lang="en-US" sz="5400"/>
              <a:t>Name it Practice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2022-04-12T23:41:42Z</dcterms:created>
  <dc:creator>Ashley Hunter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0x0101001CC56A82002A4042A2E93AC0E89AB443</vt:lpwstr>
  </property>
</Properties>
</file>