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303" r:id="rId16"/>
    <p:sldId id="297" r:id="rId17"/>
    <p:sldId id="304" r:id="rId18"/>
    <p:sldId id="298" r:id="rId19"/>
    <p:sldId id="305" r:id="rId20"/>
    <p:sldId id="299" r:id="rId21"/>
    <p:sldId id="306" r:id="rId22"/>
    <p:sldId id="300" r:id="rId23"/>
    <p:sldId id="307" r:id="rId24"/>
    <p:sldId id="301" r:id="rId25"/>
    <p:sldId id="310" r:id="rId26"/>
    <p:sldId id="308" r:id="rId27"/>
    <p:sldId id="302" r:id="rId28"/>
    <p:sldId id="309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8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7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8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5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4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8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9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7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June 7,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658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0C12-045E-67C6-E577-D0E1F288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7964"/>
            <a:ext cx="10241280" cy="1234440"/>
          </a:xfrm>
        </p:spPr>
        <p:txBody>
          <a:bodyPr/>
          <a:lstStyle/>
          <a:p>
            <a:pPr algn="ctr"/>
            <a:r>
              <a:rPr lang="en-US" dirty="0"/>
              <a:t>aggregations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E1D3-C056-9389-6FA1-055C877BC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21" y="1392405"/>
            <a:ext cx="10790759" cy="4958062"/>
          </a:xfrm>
        </p:spPr>
        <p:txBody>
          <a:bodyPr>
            <a:normAutofit/>
          </a:bodyPr>
          <a:lstStyle/>
          <a:p>
            <a:r>
              <a:rPr lang="en-US" sz="3200" dirty="0"/>
              <a:t>Process of converting a set of values into a single value.</a:t>
            </a:r>
          </a:p>
          <a:p>
            <a:r>
              <a:rPr lang="en-US" sz="3200" dirty="0"/>
              <a:t>Done based on Measures &amp; Dimensions</a:t>
            </a:r>
          </a:p>
          <a:p>
            <a:endParaRPr lang="en-US" sz="3200" dirty="0"/>
          </a:p>
          <a:p>
            <a:r>
              <a:rPr lang="en-US" sz="3200" dirty="0"/>
              <a:t>Aggregating Measures can be added to relational data sources</a:t>
            </a:r>
          </a:p>
          <a:p>
            <a:r>
              <a:rPr lang="en-US" sz="3200" dirty="0"/>
              <a:t>Aggregating Dimensions can be done by Minimum, Maximum, Count or Count(Distinct)</a:t>
            </a:r>
          </a:p>
        </p:txBody>
      </p:sp>
    </p:spTree>
    <p:extLst>
      <p:ext uri="{BB962C8B-B14F-4D97-AF65-F5344CB8AC3E}">
        <p14:creationId xmlns:p14="http://schemas.microsoft.com/office/powerpoint/2010/main" val="150983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898DD-4EE8-419D-78B2-3E66007D2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96" y="1700308"/>
            <a:ext cx="4841076" cy="823912"/>
          </a:xfrm>
        </p:spPr>
        <p:txBody>
          <a:bodyPr anchor="ctr"/>
          <a:lstStyle/>
          <a:p>
            <a:r>
              <a:rPr lang="en-US" dirty="0"/>
              <a:t>Adding a comment to a field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0938-211E-3D48-D93E-B2FD0E11C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696" y="2128176"/>
            <a:ext cx="4841076" cy="412162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Right-click on field</a:t>
            </a:r>
          </a:p>
          <a:p>
            <a:r>
              <a:rPr lang="en-US" sz="3200" dirty="0"/>
              <a:t>Select Default Properties</a:t>
            </a:r>
          </a:p>
          <a:p>
            <a:r>
              <a:rPr lang="en-US" sz="3200" dirty="0"/>
              <a:t>Select Comment</a:t>
            </a:r>
          </a:p>
          <a:p>
            <a:endParaRPr lang="en-US" sz="3200" dirty="0"/>
          </a:p>
          <a:p>
            <a:r>
              <a:rPr lang="en-US" sz="3200" dirty="0"/>
              <a:t>You can view the comment when you put your cursor over the field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ED418-9E56-5769-CBFE-110E102DE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0843" y="1700308"/>
            <a:ext cx="4846320" cy="8239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Changing a decimal number to a whole number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444C3-D91C-2E44-B8EB-44EDF646D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1228" y="2781352"/>
            <a:ext cx="4841076" cy="3468446"/>
          </a:xfrm>
        </p:spPr>
        <p:txBody>
          <a:bodyPr>
            <a:normAutofit/>
          </a:bodyPr>
          <a:lstStyle/>
          <a:p>
            <a:r>
              <a:rPr lang="en-US" sz="3200" dirty="0"/>
              <a:t>Right-click on field</a:t>
            </a:r>
          </a:p>
          <a:p>
            <a:r>
              <a:rPr lang="en-US" sz="3200" dirty="0"/>
              <a:t>Select Default Properties</a:t>
            </a:r>
          </a:p>
          <a:p>
            <a:r>
              <a:rPr lang="en-US" sz="3200" dirty="0"/>
              <a:t>Select Number Format</a:t>
            </a:r>
          </a:p>
          <a:p>
            <a:r>
              <a:rPr lang="en-US" sz="3200" dirty="0"/>
              <a:t>Select Number (Customer)</a:t>
            </a:r>
          </a:p>
          <a:p>
            <a:r>
              <a:rPr lang="en-US" sz="3200" dirty="0"/>
              <a:t>Set Decimal Place to Zero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1AEC1-156D-C44A-EA9D-618D12BD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356" y="117452"/>
            <a:ext cx="10241280" cy="1234440"/>
          </a:xfrm>
        </p:spPr>
        <p:txBody>
          <a:bodyPr/>
          <a:lstStyle/>
          <a:p>
            <a:pPr algn="ctr"/>
            <a:r>
              <a:rPr lang="en-US" dirty="0"/>
              <a:t>Working with </a:t>
            </a:r>
            <a:br>
              <a:rPr lang="en-US" dirty="0"/>
            </a:br>
            <a:r>
              <a:rPr lang="en-US" dirty="0"/>
              <a:t>default fields</a:t>
            </a:r>
          </a:p>
        </p:txBody>
      </p:sp>
    </p:spTree>
    <p:extLst>
      <p:ext uri="{BB962C8B-B14F-4D97-AF65-F5344CB8AC3E}">
        <p14:creationId xmlns:p14="http://schemas.microsoft.com/office/powerpoint/2010/main" val="249402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898DD-4EE8-419D-78B2-3E66007D2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363" y="1764865"/>
            <a:ext cx="4841076" cy="823912"/>
          </a:xfrm>
        </p:spPr>
        <p:txBody>
          <a:bodyPr anchor="t">
            <a:normAutofit/>
          </a:bodyPr>
          <a:lstStyle/>
          <a:p>
            <a:pPr algn="ctr"/>
            <a:r>
              <a:rPr lang="en-US" sz="3200" dirty="0"/>
              <a:t>Change the Fiscal Year!</a:t>
            </a:r>
          </a:p>
          <a:p>
            <a:pPr algn="ctr"/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0938-211E-3D48-D93E-B2FD0E11C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587" y="2588777"/>
            <a:ext cx="4841076" cy="3104856"/>
          </a:xfrm>
        </p:spPr>
        <p:txBody>
          <a:bodyPr>
            <a:normAutofit/>
          </a:bodyPr>
          <a:lstStyle/>
          <a:p>
            <a:r>
              <a:rPr lang="en-US" sz="3200" dirty="0"/>
              <a:t>Right click on field</a:t>
            </a:r>
          </a:p>
          <a:p>
            <a:r>
              <a:rPr lang="en-US" sz="3200" dirty="0"/>
              <a:t>Select Default Properties</a:t>
            </a:r>
          </a:p>
          <a:p>
            <a:r>
              <a:rPr lang="en-US" sz="3200" dirty="0"/>
              <a:t>Select Fiscal Year Start</a:t>
            </a:r>
          </a:p>
          <a:p>
            <a:r>
              <a:rPr lang="en-US" sz="3200" dirty="0"/>
              <a:t>Select Month needed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ED418-9E56-5769-CBFE-110E102DE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36339" y="1764865"/>
            <a:ext cx="4846320" cy="82391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Changing a decimal number to a whole number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444C3-D91C-2E44-B8EB-44EDF646D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38961" y="2657744"/>
            <a:ext cx="4841076" cy="336555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Right-click on field</a:t>
            </a:r>
          </a:p>
          <a:p>
            <a:r>
              <a:rPr lang="en-US" sz="3200" dirty="0"/>
              <a:t>Select Default Properties</a:t>
            </a:r>
          </a:p>
          <a:p>
            <a:r>
              <a:rPr lang="en-US" sz="3200" dirty="0"/>
              <a:t>Select Number Format</a:t>
            </a:r>
          </a:p>
          <a:p>
            <a:r>
              <a:rPr lang="en-US" sz="3200" dirty="0"/>
              <a:t>Select Number (Customer)</a:t>
            </a:r>
          </a:p>
          <a:p>
            <a:r>
              <a:rPr lang="en-US" sz="3200" dirty="0"/>
              <a:t>Set Decimal Place to Zero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1AEC1-156D-C44A-EA9D-618D12BD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356" y="117452"/>
            <a:ext cx="10241280" cy="1234440"/>
          </a:xfrm>
        </p:spPr>
        <p:txBody>
          <a:bodyPr/>
          <a:lstStyle/>
          <a:p>
            <a:pPr algn="ctr"/>
            <a:r>
              <a:rPr lang="en-US" dirty="0"/>
              <a:t>Working with </a:t>
            </a:r>
            <a:br>
              <a:rPr lang="en-US" dirty="0"/>
            </a:br>
            <a:r>
              <a:rPr lang="en-US" dirty="0"/>
              <a:t>default fields</a:t>
            </a:r>
          </a:p>
        </p:txBody>
      </p:sp>
    </p:spTree>
    <p:extLst>
      <p:ext uri="{BB962C8B-B14F-4D97-AF65-F5344CB8AC3E}">
        <p14:creationId xmlns:p14="http://schemas.microsoft.com/office/powerpoint/2010/main" val="31298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1075-88EC-0B78-7BF7-EBBDF414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 can create aliases!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15B9-323F-A249-4F68-558397AD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Right-click on any column and select Aliases</a:t>
            </a:r>
          </a:p>
          <a:p>
            <a:r>
              <a:rPr lang="en-US" sz="3200" dirty="0"/>
              <a:t>Update the alias name and click okay </a:t>
            </a:r>
          </a:p>
          <a:p>
            <a:pPr lvl="1"/>
            <a:r>
              <a:rPr lang="en-US" sz="3200" dirty="0"/>
              <a:t>Second Class would be where you would rename</a:t>
            </a:r>
          </a:p>
        </p:txBody>
      </p:sp>
    </p:spTree>
    <p:extLst>
      <p:ext uri="{BB962C8B-B14F-4D97-AF65-F5344CB8AC3E}">
        <p14:creationId xmlns:p14="http://schemas.microsoft.com/office/powerpoint/2010/main" val="7189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977A-41FE-844F-789E-7D5CBB3A5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 can filter </a:t>
            </a:r>
            <a:br>
              <a:rPr lang="en-US" dirty="0"/>
            </a:br>
            <a:r>
              <a:rPr lang="en-US" dirty="0"/>
              <a:t>your data</a:t>
            </a:r>
          </a:p>
        </p:txBody>
      </p:sp>
    </p:spTree>
    <p:extLst>
      <p:ext uri="{BB962C8B-B14F-4D97-AF65-F5344CB8AC3E}">
        <p14:creationId xmlns:p14="http://schemas.microsoft.com/office/powerpoint/2010/main" val="71576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622F-E5B0-6511-9EF0-6BB7C7F2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C6DE7-99C1-A40F-1A49-3022DE44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General: selects one or multiple members from the domain</a:t>
            </a:r>
          </a:p>
          <a:p>
            <a:r>
              <a:rPr lang="en-US" sz="3200" dirty="0"/>
              <a:t>Wildcard: Matches values based on the presence of a string, the same starting and ending characters, or the same set of characters.</a:t>
            </a:r>
          </a:p>
          <a:p>
            <a:r>
              <a:rPr lang="en-US" sz="3200" dirty="0"/>
              <a:t>Condition: Matches values based on field or formula</a:t>
            </a:r>
          </a:p>
          <a:p>
            <a:r>
              <a:rPr lang="en-US" sz="3200" dirty="0"/>
              <a:t>Top: Highlights top values by field or formula</a:t>
            </a:r>
          </a:p>
        </p:txBody>
      </p:sp>
    </p:spTree>
    <p:extLst>
      <p:ext uri="{BB962C8B-B14F-4D97-AF65-F5344CB8AC3E}">
        <p14:creationId xmlns:p14="http://schemas.microsoft.com/office/powerpoint/2010/main" val="337248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A63D-D360-2254-9808-B7CC31D0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075"/>
            <a:ext cx="10241280" cy="1234440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ACB0-D90D-EDCF-A0DA-CEB6A7676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0088" y="1751537"/>
            <a:ext cx="4846320" cy="4489872"/>
          </a:xfrm>
        </p:spPr>
        <p:txBody>
          <a:bodyPr>
            <a:noAutofit/>
          </a:bodyPr>
          <a:lstStyle/>
          <a:p>
            <a:r>
              <a:rPr lang="en-US" sz="3200" dirty="0"/>
              <a:t>Connect the </a:t>
            </a:r>
            <a:r>
              <a:rPr lang="en-US" sz="3200" dirty="0" err="1"/>
              <a:t>SuperStore</a:t>
            </a:r>
            <a:r>
              <a:rPr lang="en-US" sz="3200" dirty="0"/>
              <a:t> dataset</a:t>
            </a:r>
          </a:p>
          <a:p>
            <a:r>
              <a:rPr lang="en-US" sz="3200" dirty="0"/>
              <a:t>Drag “Orders” over to Canvas &amp; go to Worksheet</a:t>
            </a:r>
          </a:p>
          <a:p>
            <a:r>
              <a:rPr lang="en-US" sz="3200" dirty="0"/>
              <a:t>Put SUM(Sales) in Columns</a:t>
            </a:r>
          </a:p>
          <a:p>
            <a:r>
              <a:rPr lang="en-US" sz="3200" dirty="0"/>
              <a:t>Put Sub-Category in Rows</a:t>
            </a:r>
          </a:p>
          <a:p>
            <a:r>
              <a:rPr lang="en-US" sz="3200" dirty="0"/>
              <a:t>Drag Sales to Label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3AE27-219A-5914-24AB-97B91F965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5593" y="796954"/>
            <a:ext cx="5107775" cy="5444455"/>
          </a:xfrm>
        </p:spPr>
        <p:txBody>
          <a:bodyPr>
            <a:noAutofit/>
          </a:bodyPr>
          <a:lstStyle/>
          <a:p>
            <a:r>
              <a:rPr lang="en-US" sz="3200" dirty="0"/>
              <a:t>Click on Entire View</a:t>
            </a:r>
          </a:p>
          <a:p>
            <a:r>
              <a:rPr lang="en-US" sz="3200" dirty="0"/>
              <a:t>Click on the sort option</a:t>
            </a:r>
          </a:p>
          <a:p>
            <a:r>
              <a:rPr lang="en-US" sz="3200" dirty="0"/>
              <a:t>Drag Sub-Category to Filters area</a:t>
            </a:r>
          </a:p>
          <a:p>
            <a:r>
              <a:rPr lang="en-US" sz="3200" dirty="0"/>
              <a:t>Create filter</a:t>
            </a:r>
          </a:p>
          <a:p>
            <a:r>
              <a:rPr lang="en-US" sz="3200" dirty="0"/>
              <a:t>You can remove filter by dragging Sub-Category outside of the filters area</a:t>
            </a:r>
          </a:p>
        </p:txBody>
      </p:sp>
    </p:spTree>
    <p:extLst>
      <p:ext uri="{BB962C8B-B14F-4D97-AF65-F5344CB8AC3E}">
        <p14:creationId xmlns:p14="http://schemas.microsoft.com/office/powerpoint/2010/main" val="203018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B3E1-DFFE-F002-425D-9B0C67AC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7B76-9C11-56CB-4454-8EAE496C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3" y="2112263"/>
            <a:ext cx="11643919" cy="4213035"/>
          </a:xfrm>
        </p:spPr>
        <p:txBody>
          <a:bodyPr>
            <a:normAutofit/>
          </a:bodyPr>
          <a:lstStyle/>
          <a:p>
            <a:r>
              <a:rPr lang="en-US" sz="3200" dirty="0"/>
              <a:t>Range of values: filter to identify sales representatives within a range of sales totals</a:t>
            </a:r>
          </a:p>
          <a:p>
            <a:r>
              <a:rPr lang="en-US" sz="3200" dirty="0"/>
              <a:t>At least: filter to identify sales reps with sales ABOVE a certain level</a:t>
            </a:r>
          </a:p>
          <a:p>
            <a:r>
              <a:rPr lang="en-US" sz="3200" dirty="0"/>
              <a:t>At most: filter to identify sales reps with sales BELOW a certain level</a:t>
            </a:r>
          </a:p>
          <a:p>
            <a:r>
              <a:rPr lang="en-US" sz="3200" dirty="0"/>
              <a:t>Special: filter to identify all values, null values and non-null values</a:t>
            </a:r>
          </a:p>
        </p:txBody>
      </p:sp>
    </p:spTree>
    <p:extLst>
      <p:ext uri="{BB962C8B-B14F-4D97-AF65-F5344CB8AC3E}">
        <p14:creationId xmlns:p14="http://schemas.microsoft.com/office/powerpoint/2010/main" val="304650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A63D-D360-2254-9808-B7CC31D0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241280" cy="1234440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ACB0-D90D-EDCF-A0DA-CEB6A7676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234439"/>
            <a:ext cx="5998128" cy="5040525"/>
          </a:xfrm>
        </p:spPr>
        <p:txBody>
          <a:bodyPr>
            <a:normAutofit/>
          </a:bodyPr>
          <a:lstStyle/>
          <a:p>
            <a:r>
              <a:rPr lang="en-US" sz="3200" dirty="0"/>
              <a:t>Connect the </a:t>
            </a:r>
            <a:r>
              <a:rPr lang="en-US" sz="3200" dirty="0" err="1"/>
              <a:t>SuperStore</a:t>
            </a:r>
            <a:r>
              <a:rPr lang="en-US" sz="3200" dirty="0"/>
              <a:t> dataset</a:t>
            </a:r>
          </a:p>
          <a:p>
            <a:r>
              <a:rPr lang="en-US" sz="3200" dirty="0"/>
              <a:t>Drag “Orders” over to Canvas &amp; go to Worksheet</a:t>
            </a:r>
          </a:p>
          <a:p>
            <a:r>
              <a:rPr lang="en-US" sz="3200" dirty="0"/>
              <a:t>Put Sub-Category in Rows</a:t>
            </a:r>
          </a:p>
          <a:p>
            <a:r>
              <a:rPr lang="en-US" sz="3200" dirty="0"/>
              <a:t>Put Sales in Text</a:t>
            </a:r>
          </a:p>
          <a:p>
            <a:r>
              <a:rPr lang="en-US" sz="3200" dirty="0"/>
              <a:t>Resize for visibility</a:t>
            </a:r>
          </a:p>
          <a:p>
            <a:r>
              <a:rPr lang="en-US" sz="3200" dirty="0"/>
              <a:t>Sort in descending order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3AE27-219A-5914-24AB-97B91F965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0175" y="350577"/>
            <a:ext cx="4846320" cy="5806942"/>
          </a:xfrm>
        </p:spPr>
        <p:txBody>
          <a:bodyPr>
            <a:normAutofit/>
          </a:bodyPr>
          <a:lstStyle/>
          <a:p>
            <a:r>
              <a:rPr lang="en-US" sz="3200" dirty="0"/>
              <a:t>Drag Sales to filters</a:t>
            </a:r>
          </a:p>
          <a:p>
            <a:r>
              <a:rPr lang="en-US" sz="3200" dirty="0"/>
              <a:t>Click next</a:t>
            </a:r>
          </a:p>
          <a:p>
            <a:r>
              <a:rPr lang="en-US" sz="3200" dirty="0"/>
              <a:t>Set your filter</a:t>
            </a:r>
          </a:p>
          <a:p>
            <a:endParaRPr lang="en-US" sz="3200" dirty="0"/>
          </a:p>
          <a:p>
            <a:r>
              <a:rPr lang="en-US" sz="3200" dirty="0"/>
              <a:t>You can remove filter by dragging Sales outside of the filters area</a:t>
            </a:r>
          </a:p>
        </p:txBody>
      </p:sp>
    </p:spTree>
    <p:extLst>
      <p:ext uri="{BB962C8B-B14F-4D97-AF65-F5344CB8AC3E}">
        <p14:creationId xmlns:p14="http://schemas.microsoft.com/office/powerpoint/2010/main" val="201130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9AE5-9761-A536-DDD6-54C16B584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610"/>
            <a:ext cx="10241280" cy="1234440"/>
          </a:xfrm>
        </p:spPr>
        <p:txBody>
          <a:bodyPr/>
          <a:lstStyle/>
          <a:p>
            <a:r>
              <a:rPr lang="en-US" dirty="0"/>
              <a:t>Date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53C15-D1FC-1BC8-0B57-61B843F05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3" y="1251050"/>
            <a:ext cx="11711031" cy="5099416"/>
          </a:xfrm>
        </p:spPr>
        <p:txBody>
          <a:bodyPr>
            <a:normAutofit/>
          </a:bodyPr>
          <a:lstStyle/>
          <a:p>
            <a:r>
              <a:rPr lang="en-US" sz="2800" dirty="0"/>
              <a:t>Relative Dates: can specify range of dates that is updated based on the date and time.</a:t>
            </a:r>
          </a:p>
          <a:p>
            <a:r>
              <a:rPr lang="en-US" sz="2800" dirty="0"/>
              <a:t>Range of Dates: can specify a range of dates to define a fixed range of dates to filter.</a:t>
            </a:r>
          </a:p>
          <a:p>
            <a:r>
              <a:rPr lang="en-US" sz="2800" dirty="0"/>
              <a:t>Discrete Dates: can specify a discrete date value in the dialog box</a:t>
            </a:r>
          </a:p>
          <a:p>
            <a:r>
              <a:rPr lang="en-US" sz="2800" dirty="0"/>
              <a:t>Individual Dates: can select individual dates to filter specific dates from the view</a:t>
            </a:r>
          </a:p>
          <a:p>
            <a:r>
              <a:rPr lang="en-US" sz="2800" dirty="0"/>
              <a:t>Additional date filter Options: can select null dates, non-null dates or all dates by specifying a start/end date.</a:t>
            </a:r>
          </a:p>
        </p:txBody>
      </p:sp>
    </p:spTree>
    <p:extLst>
      <p:ext uri="{BB962C8B-B14F-4D97-AF65-F5344CB8AC3E}">
        <p14:creationId xmlns:p14="http://schemas.microsoft.com/office/powerpoint/2010/main" val="275474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A63D-D360-2254-9808-B7CC31D0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19" y="90853"/>
            <a:ext cx="10241280" cy="1234440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ACB0-D90D-EDCF-A0DA-CEB6A7676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783" y="1384183"/>
            <a:ext cx="5748137" cy="4687433"/>
          </a:xfrm>
        </p:spPr>
        <p:txBody>
          <a:bodyPr>
            <a:normAutofit/>
          </a:bodyPr>
          <a:lstStyle/>
          <a:p>
            <a:r>
              <a:rPr lang="en-US" sz="3200" dirty="0"/>
              <a:t>Connect Sample Superstore</a:t>
            </a:r>
          </a:p>
          <a:p>
            <a:r>
              <a:rPr lang="en-US" sz="3200" dirty="0"/>
              <a:t>Drag orders to canvas</a:t>
            </a:r>
          </a:p>
          <a:p>
            <a:r>
              <a:rPr lang="en-US" sz="3200" dirty="0"/>
              <a:t>Add Order Date to Rows</a:t>
            </a:r>
          </a:p>
          <a:p>
            <a:r>
              <a:rPr lang="en-US" sz="3200" dirty="0"/>
              <a:t>Add Sales to Text</a:t>
            </a:r>
          </a:p>
          <a:p>
            <a:r>
              <a:rPr lang="en-US" sz="3200" dirty="0"/>
              <a:t>Expand Order Date to Quarter and Month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3AE27-219A-5914-24AB-97B91F965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93731" y="310393"/>
            <a:ext cx="4846320" cy="4687433"/>
          </a:xfrm>
        </p:spPr>
        <p:txBody>
          <a:bodyPr>
            <a:normAutofit/>
          </a:bodyPr>
          <a:lstStyle/>
          <a:p>
            <a:r>
              <a:rPr lang="en-US" sz="3200" dirty="0"/>
              <a:t>Restructure it by adding Year to Column</a:t>
            </a:r>
          </a:p>
          <a:p>
            <a:r>
              <a:rPr lang="en-US" sz="3200" dirty="0"/>
              <a:t>Drag Order Date to Filters</a:t>
            </a:r>
          </a:p>
          <a:p>
            <a:r>
              <a:rPr lang="en-US" sz="3200" dirty="0"/>
              <a:t>Click on Range of Dates</a:t>
            </a:r>
          </a:p>
          <a:p>
            <a:r>
              <a:rPr lang="en-US" sz="3200" dirty="0"/>
              <a:t>Click on Individual Dates</a:t>
            </a:r>
          </a:p>
        </p:txBody>
      </p:sp>
    </p:spTree>
    <p:extLst>
      <p:ext uri="{BB962C8B-B14F-4D97-AF65-F5344CB8AC3E}">
        <p14:creationId xmlns:p14="http://schemas.microsoft.com/office/powerpoint/2010/main" val="390315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E6EB0-5AA7-6333-AFCF-53E018C19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15" y="352338"/>
            <a:ext cx="11778143" cy="60149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Let’s use the Sample Superstore Source</a:t>
            </a:r>
          </a:p>
          <a:p>
            <a:r>
              <a:rPr lang="en-US" sz="3200" dirty="0"/>
              <a:t>Drag “Sales” to Rows, Columns, or Text (inside Marks box)</a:t>
            </a:r>
          </a:p>
          <a:p>
            <a:r>
              <a:rPr lang="en-US" sz="3200" dirty="0"/>
              <a:t>Default is SUM</a:t>
            </a:r>
          </a:p>
          <a:p>
            <a:r>
              <a:rPr lang="en-US" sz="3200" dirty="0"/>
              <a:t>Right-click on SUM(Sales)</a:t>
            </a:r>
          </a:p>
          <a:p>
            <a:r>
              <a:rPr lang="en-US" sz="3200" dirty="0"/>
              <a:t>Choose Measure(SUM) &amp; select desired aggregation from list (avg)</a:t>
            </a:r>
          </a:p>
          <a:p>
            <a:endParaRPr lang="en-US" sz="3200" dirty="0"/>
          </a:p>
          <a:p>
            <a:r>
              <a:rPr lang="en-US" sz="3200" dirty="0"/>
              <a:t>You can change the aggregation of any measure by clicking on a measure from the left-hand side, select Default Properties and Aggregation &amp; select one </a:t>
            </a:r>
          </a:p>
        </p:txBody>
      </p:sp>
    </p:spTree>
    <p:extLst>
      <p:ext uri="{BB962C8B-B14F-4D97-AF65-F5344CB8AC3E}">
        <p14:creationId xmlns:p14="http://schemas.microsoft.com/office/powerpoint/2010/main" val="215160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AFB1-E6BE-81B2-3E24-BCD33F1D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C7972-2BCC-9463-50FC-B03A8E020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Filters that are applied straight from Tables, Maps and Charts</a:t>
            </a:r>
          </a:p>
        </p:txBody>
      </p:sp>
    </p:spTree>
    <p:extLst>
      <p:ext uri="{BB962C8B-B14F-4D97-AF65-F5344CB8AC3E}">
        <p14:creationId xmlns:p14="http://schemas.microsoft.com/office/powerpoint/2010/main" val="57225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A63D-D360-2254-9808-B7CC31D0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ACB0-D90D-EDCF-A0DA-CEB6A76760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Connect Sample Superstore</a:t>
            </a:r>
          </a:p>
          <a:p>
            <a:r>
              <a:rPr lang="en-US" sz="3200" dirty="0"/>
              <a:t>Drag orders to canvas</a:t>
            </a:r>
          </a:p>
          <a:p>
            <a:r>
              <a:rPr lang="en-US" sz="3200" dirty="0"/>
              <a:t>Sub-Category &gt; Rows</a:t>
            </a:r>
          </a:p>
          <a:p>
            <a:r>
              <a:rPr lang="en-US" sz="3200" dirty="0"/>
              <a:t>Sales &gt; Columns &amp; Text</a:t>
            </a:r>
          </a:p>
          <a:p>
            <a:r>
              <a:rPr lang="en-US" sz="3200" dirty="0"/>
              <a:t>Sort in descending order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3AE27-219A-5914-24AB-97B91F965D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Select Sub-Category &amp; apply inclusion filter.</a:t>
            </a:r>
          </a:p>
        </p:txBody>
      </p:sp>
    </p:spTree>
    <p:extLst>
      <p:ext uri="{BB962C8B-B14F-4D97-AF65-F5344CB8AC3E}">
        <p14:creationId xmlns:p14="http://schemas.microsoft.com/office/powerpoint/2010/main" val="54112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0BC8-FF21-C6CA-64B5-07C70C64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BCFD2-F866-328C-50B9-5DCE3B54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ONLY filter that is independent &amp; used for:</a:t>
            </a:r>
          </a:p>
          <a:p>
            <a:pPr lvl="1"/>
            <a:r>
              <a:rPr lang="en-US" sz="3200" dirty="0"/>
              <a:t>Improving the performance of Tableau reports</a:t>
            </a:r>
          </a:p>
          <a:p>
            <a:pPr lvl="1"/>
            <a:r>
              <a:rPr lang="en-US" sz="3200" dirty="0"/>
              <a:t>Creating a dependent numerical filter</a:t>
            </a:r>
          </a:p>
          <a:p>
            <a:r>
              <a:rPr lang="en-US" sz="3200" dirty="0"/>
              <a:t>Any other filter defined alongside this one is a dependent one:</a:t>
            </a:r>
          </a:p>
          <a:p>
            <a:pPr lvl="1"/>
            <a:r>
              <a:rPr lang="en-US" sz="3200" dirty="0"/>
              <a:t>It’s dependent on the output of the context filter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63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A63D-D360-2254-9808-B7CC31D0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241280" cy="1234440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ACB0-D90D-EDCF-A0DA-CEB6A7676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3615" y="1325461"/>
            <a:ext cx="5924305" cy="5092117"/>
          </a:xfrm>
        </p:spPr>
        <p:txBody>
          <a:bodyPr>
            <a:noAutofit/>
          </a:bodyPr>
          <a:lstStyle/>
          <a:p>
            <a:r>
              <a:rPr lang="en-US" sz="3200" dirty="0"/>
              <a:t>Connect Sample Superstore</a:t>
            </a:r>
          </a:p>
          <a:p>
            <a:r>
              <a:rPr lang="en-US" sz="3200" dirty="0"/>
              <a:t>Drag Orders to canvas</a:t>
            </a:r>
          </a:p>
          <a:p>
            <a:r>
              <a:rPr lang="en-US" sz="3200" dirty="0"/>
              <a:t>Drag Sub-Category to Rows</a:t>
            </a:r>
          </a:p>
          <a:p>
            <a:r>
              <a:rPr lang="en-US" sz="3200" dirty="0"/>
              <a:t>Drag Sales to Columns</a:t>
            </a:r>
          </a:p>
          <a:p>
            <a:r>
              <a:rPr lang="en-US" sz="3200" dirty="0"/>
              <a:t>Click on Entire View and sort in descending order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3AE27-219A-5914-24AB-97B91F965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35676" y="417479"/>
            <a:ext cx="4846320" cy="3959351"/>
          </a:xfrm>
        </p:spPr>
        <p:txBody>
          <a:bodyPr>
            <a:normAutofit/>
          </a:bodyPr>
          <a:lstStyle/>
          <a:p>
            <a:r>
              <a:rPr lang="en-US" sz="3200" dirty="0"/>
              <a:t>Add Sales to Label</a:t>
            </a:r>
          </a:p>
          <a:p>
            <a:r>
              <a:rPr lang="en-US" sz="3200" dirty="0"/>
              <a:t>Drag Category to Filters</a:t>
            </a:r>
          </a:p>
          <a:p>
            <a:pPr lvl="1"/>
            <a:r>
              <a:rPr lang="en-US" sz="3200" dirty="0"/>
              <a:t>Click on Furniture</a:t>
            </a:r>
          </a:p>
          <a:p>
            <a:r>
              <a:rPr lang="en-US" sz="3200" dirty="0"/>
              <a:t>Drag Sub-Category to Filters</a:t>
            </a:r>
          </a:p>
          <a:p>
            <a:pPr lvl="1"/>
            <a:r>
              <a:rPr lang="en-US" sz="3200" dirty="0"/>
              <a:t>Apply the filter</a:t>
            </a:r>
          </a:p>
        </p:txBody>
      </p:sp>
    </p:spTree>
    <p:extLst>
      <p:ext uri="{BB962C8B-B14F-4D97-AF65-F5344CB8AC3E}">
        <p14:creationId xmlns:p14="http://schemas.microsoft.com/office/powerpoint/2010/main" val="259962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955F-DCC0-F437-3E0D-114D3BAF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AF9E6-0538-5B2F-B1CA-37184A75E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Applied to data sources that are connected to Tableau to make the worksheet work more efficiently. </a:t>
            </a:r>
          </a:p>
          <a:p>
            <a:r>
              <a:rPr lang="en-US" sz="3200" dirty="0"/>
              <a:t>The changes are done across ALL worksheets</a:t>
            </a:r>
          </a:p>
          <a:p>
            <a:r>
              <a:rPr lang="en-US" sz="3200" dirty="0"/>
              <a:t>Considered an efficient way to limit scope of data for performance/security purposes.</a:t>
            </a:r>
          </a:p>
        </p:txBody>
      </p:sp>
    </p:spTree>
    <p:extLst>
      <p:ext uri="{BB962C8B-B14F-4D97-AF65-F5344CB8AC3E}">
        <p14:creationId xmlns:p14="http://schemas.microsoft.com/office/powerpoint/2010/main" val="188362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99E0-3C14-FE72-030D-447720CC4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887471"/>
            <a:ext cx="10241280" cy="5219714"/>
          </a:xfrm>
        </p:spPr>
        <p:txBody>
          <a:bodyPr>
            <a:normAutofit/>
          </a:bodyPr>
          <a:lstStyle/>
          <a:p>
            <a:r>
              <a:rPr lang="en-US" sz="3200" dirty="0"/>
              <a:t>Extract filters are the same as data source filters, just applied to the extract connection.</a:t>
            </a:r>
          </a:p>
          <a:p>
            <a:r>
              <a:rPr lang="en-US" sz="3200" dirty="0"/>
              <a:t>Worksheet filters</a:t>
            </a:r>
          </a:p>
          <a:p>
            <a:pPr marL="0" indent="0" algn="ctr">
              <a:buNone/>
            </a:pPr>
            <a:r>
              <a:rPr lang="en-US" sz="3200" dirty="0"/>
              <a:t>Field Types</a:t>
            </a:r>
          </a:p>
          <a:p>
            <a:r>
              <a:rPr lang="en-US" sz="3200" dirty="0"/>
              <a:t>Dimensions (Region or product name)</a:t>
            </a:r>
          </a:p>
          <a:p>
            <a:r>
              <a:rPr lang="en-US" sz="3200" dirty="0"/>
              <a:t>Measures (Sales or profit)</a:t>
            </a:r>
          </a:p>
          <a:p>
            <a:r>
              <a:rPr lang="en-US" sz="3200" dirty="0"/>
              <a:t>Dates (Year or month)</a:t>
            </a:r>
          </a:p>
        </p:txBody>
      </p:sp>
    </p:spTree>
    <p:extLst>
      <p:ext uri="{BB962C8B-B14F-4D97-AF65-F5344CB8AC3E}">
        <p14:creationId xmlns:p14="http://schemas.microsoft.com/office/powerpoint/2010/main" val="107333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A63D-D360-2254-9808-B7CC31D0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241280" cy="1234440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ACB0-D90D-EDCF-A0DA-CEB6A7676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384183"/>
            <a:ext cx="4846320" cy="4999839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Connect Sample Superstore</a:t>
            </a:r>
          </a:p>
          <a:p>
            <a:r>
              <a:rPr lang="en-US" sz="3200" dirty="0"/>
              <a:t>Drag orders to canvas</a:t>
            </a:r>
          </a:p>
          <a:p>
            <a:r>
              <a:rPr lang="en-US" sz="3200" dirty="0"/>
              <a:t>Add Regions to Rows</a:t>
            </a:r>
          </a:p>
          <a:p>
            <a:r>
              <a:rPr lang="en-US" sz="3200" dirty="0"/>
              <a:t>Add Sales to Text</a:t>
            </a:r>
          </a:p>
          <a:p>
            <a:r>
              <a:rPr lang="en-US" sz="3200" dirty="0"/>
              <a:t>Drag Region to Color</a:t>
            </a:r>
          </a:p>
          <a:p>
            <a:r>
              <a:rPr lang="en-US" sz="3200" dirty="0"/>
              <a:t>Sub-Category to Rows</a:t>
            </a:r>
          </a:p>
          <a:p>
            <a:r>
              <a:rPr lang="en-US" sz="3200" dirty="0"/>
              <a:t>Sales to Text &amp; Columns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3AE27-219A-5914-24AB-97B91F965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2453" y="152260"/>
            <a:ext cx="4846320" cy="5795533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Click on Data Source &amp; Add</a:t>
            </a:r>
          </a:p>
          <a:p>
            <a:r>
              <a:rPr lang="en-US" sz="3200" dirty="0"/>
              <a:t>Select add in the box</a:t>
            </a:r>
          </a:p>
          <a:p>
            <a:r>
              <a:rPr lang="en-US" sz="3200" dirty="0"/>
              <a:t>Click on City &amp; OK &amp; OK again</a:t>
            </a:r>
          </a:p>
          <a:p>
            <a:endParaRPr lang="en-US" sz="3200" dirty="0"/>
          </a:p>
          <a:p>
            <a:r>
              <a:rPr lang="en-US" sz="3200" dirty="0"/>
              <a:t>Can View entire worksheet filter in the top right corner.</a:t>
            </a:r>
          </a:p>
        </p:txBody>
      </p:sp>
    </p:spTree>
    <p:extLst>
      <p:ext uri="{BB962C8B-B14F-4D97-AF65-F5344CB8AC3E}">
        <p14:creationId xmlns:p14="http://schemas.microsoft.com/office/powerpoint/2010/main" val="58057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ECCC-2B26-0851-3A4B-91FE356F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CB85-D5DD-AF61-DDB9-E1247CD02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Allows users to interact with the data via Drop-down, List, Radio Button or Checkbox</a:t>
            </a:r>
          </a:p>
          <a:p>
            <a:r>
              <a:rPr lang="en-US" sz="3200" dirty="0"/>
              <a:t>Can be applied to: numbers, dates and strong</a:t>
            </a:r>
          </a:p>
        </p:txBody>
      </p:sp>
    </p:spTree>
    <p:extLst>
      <p:ext uri="{BB962C8B-B14F-4D97-AF65-F5344CB8AC3E}">
        <p14:creationId xmlns:p14="http://schemas.microsoft.com/office/powerpoint/2010/main" val="232384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A63D-D360-2254-9808-B7CC31D0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241280" cy="1234440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ACB0-D90D-EDCF-A0DA-CEB6A7676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1207" y="1318288"/>
            <a:ext cx="4846320" cy="4221424"/>
          </a:xfrm>
        </p:spPr>
        <p:txBody>
          <a:bodyPr>
            <a:noAutofit/>
          </a:bodyPr>
          <a:lstStyle/>
          <a:p>
            <a:r>
              <a:rPr lang="en-US" sz="3200" dirty="0"/>
              <a:t>Connect Sample Superstore</a:t>
            </a:r>
          </a:p>
          <a:p>
            <a:r>
              <a:rPr lang="en-US" sz="3200" dirty="0"/>
              <a:t>Drag orders to canvas</a:t>
            </a:r>
          </a:p>
          <a:p>
            <a:r>
              <a:rPr lang="en-US" sz="3200" dirty="0"/>
              <a:t>Drag Sub-Category to Rows</a:t>
            </a:r>
          </a:p>
          <a:p>
            <a:r>
              <a:rPr lang="en-US" sz="3200" dirty="0"/>
              <a:t>Sales to Columns &amp; Label</a:t>
            </a:r>
          </a:p>
          <a:p>
            <a:r>
              <a:rPr lang="en-US" sz="3200" dirty="0"/>
              <a:t>Sort in Descending order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3AE27-219A-5914-24AB-97B91F965D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Sub-Category and click on show filter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386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0AF9-27C0-0BF2-8569-3742FE2B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8661-12F2-F5AC-3F3F-CECC639E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Based on data course order, field, ABC order or manual</a:t>
            </a:r>
          </a:p>
          <a:p>
            <a:r>
              <a:rPr lang="en-US" sz="3200" dirty="0"/>
              <a:t>On a measure, can be applied through a dimensional sort</a:t>
            </a:r>
          </a:p>
        </p:txBody>
      </p:sp>
    </p:spTree>
    <p:extLst>
      <p:ext uri="{BB962C8B-B14F-4D97-AF65-F5344CB8AC3E}">
        <p14:creationId xmlns:p14="http://schemas.microsoft.com/office/powerpoint/2010/main" val="360484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A622-FBDE-B571-ADE9-2668C51D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211" y="132797"/>
            <a:ext cx="10241280" cy="1234440"/>
          </a:xfrm>
        </p:spPr>
        <p:txBody>
          <a:bodyPr/>
          <a:lstStyle/>
          <a:p>
            <a:pPr algn="ctr"/>
            <a:r>
              <a:rPr lang="en-US" dirty="0"/>
              <a:t>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38AB1-3625-0593-4615-5C7789DD6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37" y="1560353"/>
            <a:ext cx="11761365" cy="4739780"/>
          </a:xfrm>
        </p:spPr>
        <p:txBody>
          <a:bodyPr>
            <a:normAutofit/>
          </a:bodyPr>
          <a:lstStyle/>
          <a:p>
            <a:r>
              <a:rPr lang="en-US" sz="3200" dirty="0"/>
              <a:t>Select columns that need to be manipulated &amp; formatting them into a typical dataset</a:t>
            </a:r>
          </a:p>
          <a:p>
            <a:r>
              <a:rPr lang="en-US" sz="3200" dirty="0"/>
              <a:t>Need to REMEMBER to pivot from Columns to Rows ( tall v. wide)</a:t>
            </a:r>
          </a:p>
          <a:p>
            <a:endParaRPr lang="en-US" sz="3200" dirty="0"/>
          </a:p>
          <a:p>
            <a:r>
              <a:rPr lang="en-US" sz="3200" dirty="0"/>
              <a:t>Data not formatted exactly in preview pane:</a:t>
            </a:r>
          </a:p>
          <a:p>
            <a:pPr lvl="1"/>
            <a:r>
              <a:rPr lang="en-US" sz="3200" dirty="0"/>
              <a:t>Select all columns in the file</a:t>
            </a:r>
          </a:p>
          <a:p>
            <a:pPr lvl="1"/>
            <a:r>
              <a:rPr lang="en-US" sz="3200" dirty="0"/>
              <a:t>Select pivot from pop-up menu</a:t>
            </a:r>
          </a:p>
        </p:txBody>
      </p:sp>
    </p:spTree>
    <p:extLst>
      <p:ext uri="{BB962C8B-B14F-4D97-AF65-F5344CB8AC3E}">
        <p14:creationId xmlns:p14="http://schemas.microsoft.com/office/powerpoint/2010/main" val="8502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A850-A6FA-3910-BE1E-EDA2A143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F41C1-D0AA-62B5-84B9-5A2F6FEF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Aggregate the data of dimension members</a:t>
            </a:r>
          </a:p>
          <a:p>
            <a:r>
              <a:rPr lang="en-US" sz="3200" dirty="0"/>
              <a:t>Example: top 5 sales reps by total salary are in a single row</a:t>
            </a:r>
          </a:p>
          <a:p>
            <a:r>
              <a:rPr lang="en-US" sz="3200" dirty="0"/>
              <a:t>Once grouped, can be used inside of any filters</a:t>
            </a:r>
          </a:p>
        </p:txBody>
      </p:sp>
    </p:spTree>
    <p:extLst>
      <p:ext uri="{BB962C8B-B14F-4D97-AF65-F5344CB8AC3E}">
        <p14:creationId xmlns:p14="http://schemas.microsoft.com/office/powerpoint/2010/main" val="243801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A7AC-0BFC-27D6-9A0F-4ECEBFEC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0" y="-89342"/>
            <a:ext cx="10241280" cy="1234440"/>
          </a:xfrm>
        </p:spPr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D1E1-AC95-CF92-9499-7914C8EAD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50" y="1342239"/>
            <a:ext cx="11811699" cy="4773336"/>
          </a:xfrm>
        </p:spPr>
        <p:txBody>
          <a:bodyPr>
            <a:noAutofit/>
          </a:bodyPr>
          <a:lstStyle/>
          <a:p>
            <a:r>
              <a:rPr lang="en-US" sz="3200" dirty="0"/>
              <a:t>Custom fields that define a subset of data based on some conditions</a:t>
            </a:r>
          </a:p>
          <a:p>
            <a:r>
              <a:rPr lang="en-US" sz="3200" dirty="0"/>
              <a:t>Example: customers with sales over a certain level</a:t>
            </a:r>
          </a:p>
          <a:p>
            <a:r>
              <a:rPr lang="en-US" sz="3200" dirty="0"/>
              <a:t>CONSTANT sets: do not change after they are created</a:t>
            </a:r>
          </a:p>
          <a:p>
            <a:r>
              <a:rPr lang="en-US" sz="3200" dirty="0"/>
              <a:t>COMPUTED sets: types of sets that change with the change in data</a:t>
            </a:r>
          </a:p>
          <a:p>
            <a:r>
              <a:rPr lang="en-US" sz="3200" dirty="0"/>
              <a:t>COMBINED sets: two sets combined to compare different members</a:t>
            </a:r>
          </a:p>
          <a:p>
            <a:r>
              <a:rPr lang="en-US" sz="3200" dirty="0"/>
              <a:t>BUILDING sets: created through manual selection, condition, ranking</a:t>
            </a:r>
          </a:p>
        </p:txBody>
      </p:sp>
    </p:spTree>
    <p:extLst>
      <p:ext uri="{BB962C8B-B14F-4D97-AF65-F5344CB8AC3E}">
        <p14:creationId xmlns:p14="http://schemas.microsoft.com/office/powerpoint/2010/main" val="33151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C7C5-9ACB-BFB7-D02C-490D3CC5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E7C00-B8EE-5DFF-6959-29B6C399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Equal-sized containers that store data values that correspond to or fit within the bin size.</a:t>
            </a:r>
          </a:p>
          <a:p>
            <a:r>
              <a:rPr lang="en-US" sz="3200" dirty="0"/>
              <a:t>Can use any discrete field to create them</a:t>
            </a:r>
          </a:p>
          <a:p>
            <a:r>
              <a:rPr lang="en-US" sz="3200" dirty="0"/>
              <a:t>Right click on field, select Create and then Bins</a:t>
            </a:r>
          </a:p>
          <a:p>
            <a:pPr lvl="1"/>
            <a:r>
              <a:rPr lang="en-US" sz="3200" dirty="0"/>
              <a:t>Create new field name &amp; designate size</a:t>
            </a:r>
          </a:p>
          <a:p>
            <a:pPr lvl="1"/>
            <a:r>
              <a:rPr lang="en-US" sz="3200" dirty="0"/>
              <a:t>Press OK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53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B676-4CC0-AF67-3146-583F1860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F7A6-7289-CF40-0FC0-4940D469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arrangement where entities are present at various levels</a:t>
            </a:r>
          </a:p>
          <a:p>
            <a:r>
              <a:rPr lang="en-US" sz="2800" dirty="0"/>
              <a:t>Created by adding one dimension as a level under the principal one</a:t>
            </a:r>
          </a:p>
          <a:p>
            <a:r>
              <a:rPr lang="en-US" sz="2800" dirty="0"/>
              <a:t>Example: Category &amp; Sub-Category in Rows and SUM(Sales) in Text</a:t>
            </a:r>
          </a:p>
          <a:p>
            <a:r>
              <a:rPr lang="en-US" sz="2800" dirty="0"/>
              <a:t>Can be used as dimensions</a:t>
            </a:r>
          </a:p>
          <a:p>
            <a:pPr lvl="1"/>
            <a:r>
              <a:rPr lang="en-US" sz="2800" dirty="0"/>
              <a:t>Right-click, click Hierarchy &gt; Create Hierarchy &gt; Add Hierarchy</a:t>
            </a:r>
          </a:p>
          <a:p>
            <a:pPr marL="457200" lvl="1" indent="0">
              <a:buNone/>
            </a:pPr>
            <a:r>
              <a:rPr lang="en-US" sz="2800" dirty="0"/>
              <a:t>&gt; Add dimensions</a:t>
            </a:r>
          </a:p>
        </p:txBody>
      </p:sp>
    </p:spTree>
    <p:extLst>
      <p:ext uri="{BB962C8B-B14F-4D97-AF65-F5344CB8AC3E}">
        <p14:creationId xmlns:p14="http://schemas.microsoft.com/office/powerpoint/2010/main" val="318186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C2D7-5700-B08A-A0BD-8F1A6CDC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4C58-0F70-9832-51B4-DD2352CFC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Easier to understand then tables with numbers</a:t>
            </a:r>
          </a:p>
          <a:p>
            <a:r>
              <a:rPr lang="en-US" sz="2800" dirty="0"/>
              <a:t>Click on “Show Me” button on upper right corner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Working with Sample-Superstore dataset</a:t>
            </a:r>
          </a:p>
          <a:p>
            <a:pPr marL="0" indent="0" algn="ctr">
              <a:buNone/>
            </a:pPr>
            <a:r>
              <a:rPr lang="en-US" sz="2800" dirty="0"/>
              <a:t>Orders sheet on Canvas</a:t>
            </a:r>
          </a:p>
        </p:txBody>
      </p:sp>
    </p:spTree>
    <p:extLst>
      <p:ext uri="{BB962C8B-B14F-4D97-AF65-F5344CB8AC3E}">
        <p14:creationId xmlns:p14="http://schemas.microsoft.com/office/powerpoint/2010/main" val="162943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DA96-54C4-AB23-7159-B347DCC1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table &amp; cross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78DF-03A7-A3F7-9462-C0171CC4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Drag Sub-Category to Rows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Drag Region to Columns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Drag Sales to Text under Marks</a:t>
            </a:r>
          </a:p>
        </p:txBody>
      </p:sp>
    </p:spTree>
    <p:extLst>
      <p:ext uri="{BB962C8B-B14F-4D97-AF65-F5344CB8AC3E}">
        <p14:creationId xmlns:p14="http://schemas.microsoft.com/office/powerpoint/2010/main" val="327016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9B98-96A3-DC5C-E4DC-BE527079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9B1A2-4E21-CA36-0C77-4975653B2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Region &gt; Columns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Sub-Category &gt; Rows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SUM(Sales) &gt; Text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Change drop-down to Square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Sales &gt; Colors in Marks Card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Edit Colors &gt; Select color palette</a:t>
            </a:r>
          </a:p>
        </p:txBody>
      </p:sp>
    </p:spTree>
    <p:extLst>
      <p:ext uri="{BB962C8B-B14F-4D97-AF65-F5344CB8AC3E}">
        <p14:creationId xmlns:p14="http://schemas.microsoft.com/office/powerpoint/2010/main" val="419435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264A-5010-458F-9E05-88AF3B87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858865"/>
            <a:ext cx="11285709" cy="1234440"/>
          </a:xfrm>
        </p:spPr>
        <p:txBody>
          <a:bodyPr/>
          <a:lstStyle/>
          <a:p>
            <a:pPr algn="ctr"/>
            <a:r>
              <a:rPr lang="en-US" dirty="0"/>
              <a:t>Heat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FB80-EFE8-70A3-1377-BA8B334C4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1" y="2112264"/>
            <a:ext cx="11285709" cy="3959352"/>
          </a:xfrm>
        </p:spPr>
        <p:txBody>
          <a:bodyPr>
            <a:normAutofit/>
          </a:bodyPr>
          <a:lstStyle/>
          <a:p>
            <a:r>
              <a:rPr lang="en-US" sz="2800" dirty="0"/>
              <a:t>2-D representation of data that uses colors to convey info</a:t>
            </a:r>
          </a:p>
          <a:p>
            <a:r>
              <a:rPr lang="en-US" sz="2800" dirty="0"/>
              <a:t>As the density of records per mark increases, the color intensity increases.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Sub-Category &gt; Rows &amp; Region &gt; Columns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Marks &gt; Square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SUM(Sales) on Color in Marks Card and edit it</a:t>
            </a:r>
          </a:p>
        </p:txBody>
      </p:sp>
    </p:spTree>
    <p:extLst>
      <p:ext uri="{BB962C8B-B14F-4D97-AF65-F5344CB8AC3E}">
        <p14:creationId xmlns:p14="http://schemas.microsoft.com/office/powerpoint/2010/main" val="46821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7424-E25C-DB3F-E16F-78C39435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F7BA-214C-6C19-E6E1-BD628B5FA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4271758"/>
          </a:xfrm>
        </p:spPr>
        <p:txBody>
          <a:bodyPr>
            <a:normAutofit/>
          </a:bodyPr>
          <a:lstStyle/>
          <a:p>
            <a:r>
              <a:rPr lang="en-US" sz="2800" dirty="0"/>
              <a:t>Used to highlight one measure against several other values</a:t>
            </a:r>
          </a:p>
          <a:p>
            <a:r>
              <a:rPr lang="en-US" sz="2800" dirty="0"/>
              <a:t>Each category is divided into subcategories for detailed analysis</a:t>
            </a:r>
          </a:p>
          <a:p>
            <a:r>
              <a:rPr lang="en-US" sz="2800" dirty="0"/>
              <a:t>Can split bar into categories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Sub-category &gt; Columns &amp; SUM(Sales) &gt; Rows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Region &gt; Color under Marks Card</a:t>
            </a:r>
          </a:p>
        </p:txBody>
      </p:sp>
    </p:spTree>
    <p:extLst>
      <p:ext uri="{BB962C8B-B14F-4D97-AF65-F5344CB8AC3E}">
        <p14:creationId xmlns:p14="http://schemas.microsoft.com/office/powerpoint/2010/main" val="96314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69DC-D1BF-A08C-2CCA-80C700CE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4ED63-A036-4FE1-FBAF-734D224E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Shows trend of data over a period of time</a:t>
            </a:r>
          </a:p>
          <a:p>
            <a:r>
              <a:rPr lang="en-US" sz="2800" dirty="0"/>
              <a:t>Normally used when there’s a date data type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Order Date &gt; Columns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Sales &gt; Rows (Marks type should change automatically to line)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Date can be discrete or continuous (Right-click on Order Date)</a:t>
            </a:r>
          </a:p>
        </p:txBody>
      </p:sp>
    </p:spTree>
    <p:extLst>
      <p:ext uri="{BB962C8B-B14F-4D97-AF65-F5344CB8AC3E}">
        <p14:creationId xmlns:p14="http://schemas.microsoft.com/office/powerpoint/2010/main" val="218392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2EAD-6C00-4893-60B2-D326AB8F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C53B-E40C-EB5E-542C-5DB6A13D7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Automatically cleans and prepares data</a:t>
            </a:r>
          </a:p>
          <a:p>
            <a:r>
              <a:rPr lang="en-US" sz="3200" dirty="0"/>
              <a:t>Available under Connections Pane whenever a unique format is detected.</a:t>
            </a:r>
          </a:p>
        </p:txBody>
      </p:sp>
    </p:spTree>
    <p:extLst>
      <p:ext uri="{BB962C8B-B14F-4D97-AF65-F5344CB8AC3E}">
        <p14:creationId xmlns:p14="http://schemas.microsoft.com/office/powerpoint/2010/main" val="18833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519F-33FA-D5B9-AEF6-D9A7BC92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42" y="-352338"/>
            <a:ext cx="10241280" cy="1234440"/>
          </a:xfrm>
        </p:spPr>
        <p:txBody>
          <a:bodyPr/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28E79-9E9F-1F69-10C7-3659B91C2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91" y="882103"/>
            <a:ext cx="11920756" cy="5451586"/>
          </a:xfrm>
        </p:spPr>
        <p:txBody>
          <a:bodyPr>
            <a:normAutofit/>
          </a:bodyPr>
          <a:lstStyle/>
          <a:p>
            <a:r>
              <a:rPr lang="en-US" sz="3200" dirty="0"/>
              <a:t>String function used to split a column into multiple ones</a:t>
            </a:r>
          </a:p>
          <a:p>
            <a:r>
              <a:rPr lang="en-US" sz="3200" dirty="0"/>
              <a:t>Used to make data analysis easier</a:t>
            </a:r>
          </a:p>
          <a:p>
            <a:r>
              <a:rPr lang="en-US" sz="3200" dirty="0"/>
              <a:t>Offers both Automatic Split and Custom Split</a:t>
            </a:r>
          </a:p>
          <a:p>
            <a:pPr lvl="1"/>
            <a:r>
              <a:rPr lang="en-US" sz="3200" dirty="0"/>
              <a:t>Automatic: done by detecting a common separator </a:t>
            </a:r>
          </a:p>
          <a:p>
            <a:pPr lvl="1"/>
            <a:r>
              <a:rPr lang="en-US" sz="3200" dirty="0"/>
              <a:t>Custom: max of 10 new fields based on a separator in original field</a:t>
            </a:r>
          </a:p>
          <a:p>
            <a:pPr lvl="1"/>
            <a:r>
              <a:rPr lang="en-US" sz="3200" dirty="0"/>
              <a:t>Can split columns by clicking on column in preview pane and selecting </a:t>
            </a:r>
          </a:p>
          <a:p>
            <a:r>
              <a:rPr lang="en-US" sz="3200" dirty="0"/>
              <a:t>Example: Moving “City, State: Denver, CO” to two different cells</a:t>
            </a:r>
          </a:p>
        </p:txBody>
      </p:sp>
    </p:spTree>
    <p:extLst>
      <p:ext uri="{BB962C8B-B14F-4D97-AF65-F5344CB8AC3E}">
        <p14:creationId xmlns:p14="http://schemas.microsoft.com/office/powerpoint/2010/main" val="47981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9489-754D-6038-5CE3-E683E3BB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types inside tableau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B865B-1A29-0DA9-6F76-FF4FA63CEA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/>
              <a:t>Text Values</a:t>
            </a:r>
          </a:p>
          <a:p>
            <a:r>
              <a:rPr lang="en-US" sz="3200" dirty="0"/>
              <a:t>Date Values</a:t>
            </a:r>
          </a:p>
          <a:p>
            <a:r>
              <a:rPr lang="en-US" sz="3200" dirty="0"/>
              <a:t>Date and time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FA8C2D-E3A9-377A-8CFC-5E0508F6FD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en-US" sz="3200" dirty="0"/>
              <a:t>Numerical Values</a:t>
            </a:r>
          </a:p>
          <a:p>
            <a:r>
              <a:rPr lang="en-US" sz="3200" dirty="0"/>
              <a:t>Boolean Values</a:t>
            </a:r>
          </a:p>
          <a:p>
            <a:r>
              <a:rPr lang="en-US" sz="3200" dirty="0"/>
              <a:t>Geographic Values</a:t>
            </a:r>
          </a:p>
        </p:txBody>
      </p:sp>
    </p:spTree>
    <p:extLst>
      <p:ext uri="{BB962C8B-B14F-4D97-AF65-F5344CB8AC3E}">
        <p14:creationId xmlns:p14="http://schemas.microsoft.com/office/powerpoint/2010/main" val="121184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BFAF-32A1-C8BC-D42A-230FFCC19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241280" cy="1234440"/>
          </a:xfrm>
        </p:spPr>
        <p:txBody>
          <a:bodyPr anchor="t"/>
          <a:lstStyle/>
          <a:p>
            <a:r>
              <a:rPr lang="en-US" dirty="0"/>
              <a:t>Data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F9EDC-EE22-9D32-2380-6F1C34A0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23" y="617220"/>
            <a:ext cx="11769754" cy="53809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u="sng" dirty="0"/>
              <a:t>Dimensions v. Measures</a:t>
            </a:r>
          </a:p>
          <a:p>
            <a:r>
              <a:rPr lang="en-US" sz="3200" dirty="0"/>
              <a:t>Data is both textual &amp; numerical, automatically segregated into either role</a:t>
            </a:r>
          </a:p>
          <a:p>
            <a:r>
              <a:rPr lang="en-US" sz="3200" dirty="0"/>
              <a:t>Dimensions: produce a header when added to row/column, categorical</a:t>
            </a:r>
          </a:p>
          <a:p>
            <a:r>
              <a:rPr lang="en-US" sz="3200" dirty="0"/>
              <a:t>Measures: produce an axes when added to row/column, numeric</a:t>
            </a:r>
          </a:p>
          <a:p>
            <a:pPr marL="0" indent="0" algn="ctr">
              <a:buNone/>
            </a:pPr>
            <a:r>
              <a:rPr lang="en-US" sz="3200" u="sng" dirty="0"/>
              <a:t>Discrete v. Continuous</a:t>
            </a:r>
          </a:p>
          <a:p>
            <a:r>
              <a:rPr lang="en-US" sz="3200" dirty="0"/>
              <a:t>Every field is categorized as either discrete or continuous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557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F79786F-ABB0-2D7C-7D4F-EE970E33D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943" y="323056"/>
            <a:ext cx="4841076" cy="82391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Discrete: every quantity as a header at the bottom</a:t>
            </a:r>
          </a:p>
        </p:txBody>
      </p:sp>
      <p:pic>
        <p:nvPicPr>
          <p:cNvPr id="6" name="Content Placeholder 5" descr="Chart, bar chart, histogram&#10;&#10;Description automatically generated">
            <a:extLst>
              <a:ext uri="{FF2B5EF4-FFF2-40B4-BE49-F238E27FC236}">
                <a16:creationId xmlns:a16="http://schemas.microsoft.com/office/drawing/2014/main" id="{56568EEE-7313-4855-7273-0B9A4A3E8F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" y="1383601"/>
            <a:ext cx="4841075" cy="4750494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1606F5B-5257-0126-E5E8-621E1548F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51752" y="323056"/>
            <a:ext cx="4846320" cy="8239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Continuous: quantity values are shown in a continuous axis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7102065B-C28C-41BC-F2EE-B7A433AAC79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52" y="1571593"/>
            <a:ext cx="4735246" cy="4562502"/>
          </a:xfrm>
        </p:spPr>
      </p:pic>
    </p:spTree>
    <p:extLst>
      <p:ext uri="{BB962C8B-B14F-4D97-AF65-F5344CB8AC3E}">
        <p14:creationId xmlns:p14="http://schemas.microsoft.com/office/powerpoint/2010/main" val="408599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6C56-70BA-73B1-9F10-D96442D7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Working w/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88012-1BA6-62FD-F676-D4668BA0B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Rename: sheet, column names</a:t>
            </a:r>
          </a:p>
          <a:p>
            <a:r>
              <a:rPr lang="en-US" sz="3200" dirty="0"/>
              <a:t>Hide: columns you don’t want to use</a:t>
            </a:r>
          </a:p>
          <a:p>
            <a:r>
              <a:rPr lang="en-US" sz="3200" dirty="0"/>
              <a:t>Unhide</a:t>
            </a:r>
          </a:p>
          <a:p>
            <a:r>
              <a:rPr lang="en-US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01772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1633</Words>
  <Application>Microsoft Office PowerPoint</Application>
  <PresentationFormat>Widescreen</PresentationFormat>
  <Paragraphs>256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Gill Sans Nova</vt:lpstr>
      <vt:lpstr>GradientRiseVTI</vt:lpstr>
      <vt:lpstr>aggregations</vt:lpstr>
      <vt:lpstr>PowerPoint Presentation</vt:lpstr>
      <vt:lpstr>pivot</vt:lpstr>
      <vt:lpstr>Data interpreter</vt:lpstr>
      <vt:lpstr>split</vt:lpstr>
      <vt:lpstr>Data types inside tableau</vt:lpstr>
      <vt:lpstr>Data roles</vt:lpstr>
      <vt:lpstr>PowerPoint Presentation</vt:lpstr>
      <vt:lpstr>Working w/ metadata</vt:lpstr>
      <vt:lpstr>Working with  default fields</vt:lpstr>
      <vt:lpstr>Working with  default fields</vt:lpstr>
      <vt:lpstr>You can create aliases!</vt:lpstr>
      <vt:lpstr>You can filter  your data</vt:lpstr>
      <vt:lpstr>Dimension filter</vt:lpstr>
      <vt:lpstr>practice</vt:lpstr>
      <vt:lpstr>Measure filter</vt:lpstr>
      <vt:lpstr>practice</vt:lpstr>
      <vt:lpstr>Date filter</vt:lpstr>
      <vt:lpstr>practice</vt:lpstr>
      <vt:lpstr>Visual filter</vt:lpstr>
      <vt:lpstr>practice</vt:lpstr>
      <vt:lpstr>Context filter</vt:lpstr>
      <vt:lpstr>practice</vt:lpstr>
      <vt:lpstr>Data source filter</vt:lpstr>
      <vt:lpstr>PowerPoint Presentation</vt:lpstr>
      <vt:lpstr>practice</vt:lpstr>
      <vt:lpstr>Interactive Filter</vt:lpstr>
      <vt:lpstr>practice</vt:lpstr>
      <vt:lpstr>Let’s do some sorting</vt:lpstr>
      <vt:lpstr>groups</vt:lpstr>
      <vt:lpstr>sets</vt:lpstr>
      <vt:lpstr>bins</vt:lpstr>
      <vt:lpstr>Hierarchies</vt:lpstr>
      <vt:lpstr>Creating charts</vt:lpstr>
      <vt:lpstr>Text table &amp; cross table</vt:lpstr>
      <vt:lpstr>Highlight tables</vt:lpstr>
      <vt:lpstr>Heat maps</vt:lpstr>
      <vt:lpstr>Stacked bar chart</vt:lpstr>
      <vt:lpstr>Line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aggregations</dc:title>
  <dc:creator>Ashley Hunter</dc:creator>
  <cp:lastModifiedBy>Ashley Hunter</cp:lastModifiedBy>
  <cp:revision>1</cp:revision>
  <dcterms:created xsi:type="dcterms:W3CDTF">2022-06-08T02:46:32Z</dcterms:created>
  <dcterms:modified xsi:type="dcterms:W3CDTF">2022-06-08T02:47:52Z</dcterms:modified>
</cp:coreProperties>
</file>