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lZDMhWe5z7rG8rzYmLMHsBpH+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63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63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3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3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3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3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3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3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3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3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3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3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3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3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3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3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3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3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3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3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3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3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3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3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3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63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7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3" name="Google Shape;203;p71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1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1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1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1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1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1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1"/>
          <p:cNvSpPr txBox="1"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71"/>
          <p:cNvSpPr>
            <a:spLocks noGrp="1"/>
          </p:cNvSpPr>
          <p:nvPr>
            <p:ph type="pic" idx="2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71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71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1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1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71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2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19" name="Google Shape;219;p72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2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2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/>
              <a:ahLst/>
              <a:cxnLst/>
              <a:rect l="l" t="t" r="r" b="b"/>
              <a:pathLst>
                <a:path w="1130724" h="565583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2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2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2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2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2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/>
              <a:ahLst/>
              <a:cxnLst/>
              <a:rect l="l" t="t" r="r" b="b"/>
              <a:pathLst>
                <a:path w="537744" h="562799" extrusionOk="0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2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2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2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2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2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/>
              <a:ahLst/>
              <a:cxnLst/>
              <a:rect l="l" t="t" r="r" b="b"/>
              <a:pathLst>
                <a:path w="537744" h="562788" extrusionOk="0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7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2"/>
          <p:cNvSpPr txBox="1">
            <a:spLocks noGrp="1"/>
          </p:cNvSpPr>
          <p:nvPr>
            <p:ph type="body" idx="1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2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2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2"/>
          <p:cNvSpPr txBox="1">
            <a:spLocks noGrp="1"/>
          </p:cNvSpPr>
          <p:nvPr>
            <p:ph type="sldNum" idx="12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7" name="Google Shape;237;p72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7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40" name="Google Shape;240;p73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3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3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3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3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73"/>
          <p:cNvSpPr txBox="1">
            <a:spLocks noGrp="1"/>
          </p:cNvSpPr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3"/>
          <p:cNvSpPr txBox="1">
            <a:spLocks noGrp="1"/>
          </p:cNvSpPr>
          <p:nvPr>
            <p:ph type="body" idx="1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3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3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3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1" name="Google Shape;251;p7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4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1" name="Google Shape;51;p64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4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4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/>
              <a:ahLst/>
              <a:cxnLst/>
              <a:rect l="l" t="t" r="r" b="b"/>
              <a:pathLst>
                <a:path w="1130724" h="565583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4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4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4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4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4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/>
              <a:ahLst/>
              <a:cxnLst/>
              <a:rect l="l" t="t" r="r" b="b"/>
              <a:pathLst>
                <a:path w="537744" h="562799" extrusionOk="0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4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4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4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4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/>
              <a:ahLst/>
              <a:cxnLst/>
              <a:rect l="l" t="t" r="r" b="b"/>
              <a:pathLst>
                <a:path w="537744" h="1125156" extrusionOk="0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4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/>
              <a:ahLst/>
              <a:cxnLst/>
              <a:rect l="l" t="t" r="r" b="b"/>
              <a:pathLst>
                <a:path w="537744" h="562788" extrusionOk="0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4"/>
          <p:cNvSpPr txBox="1">
            <a:spLocks noGrp="1"/>
          </p:cNvSpPr>
          <p:nvPr>
            <p:ph type="sldNum" idx="12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64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72" name="Google Shape;72;p65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5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5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5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5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5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5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65"/>
          <p:cNvSpPr txBox="1"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5"/>
          <p:cNvSpPr txBox="1"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body" idx="2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body" idx="3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body" idx="4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65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5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0" name="Google Shape;90;p6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2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2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2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2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2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2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2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2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2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2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2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2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2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 txBox="1"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62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2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p6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66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2" name="Google Shape;122;p66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/>
              <a:ahLst/>
              <a:cxnLst/>
              <a:rect l="l" t="t" r="r" b="b"/>
              <a:pathLst>
                <a:path w="1130723" h="565575" extrusionOk="0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/>
              <a:ahLst/>
              <a:cxnLst/>
              <a:rect l="l" t="t" r="r" b="b"/>
              <a:pathLst>
                <a:path w="1130725" h="565575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/>
              <a:ahLst/>
              <a:cxnLst/>
              <a:rect l="l" t="t" r="r" b="b"/>
              <a:pathLst>
                <a:path w="1130724" h="565575" extrusionOk="0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/>
              <a:ahLst/>
              <a:cxnLst/>
              <a:rect l="l" t="t" r="r" b="b"/>
              <a:pathLst>
                <a:path w="1130726" h="565576" extrusionOk="0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/>
              <a:ahLst/>
              <a:cxnLst/>
              <a:rect l="l" t="t" r="r" b="b"/>
              <a:pathLst>
                <a:path w="539146" h="562931" extrusionOk="0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/>
              <a:ahLst/>
              <a:cxnLst/>
              <a:rect l="l" t="t" r="r" b="b"/>
              <a:pathLst>
                <a:path w="539147" h="1125438" extrusionOk="0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/>
              <a:ahLst/>
              <a:cxnLst/>
              <a:rect l="l" t="t" r="r" b="b"/>
              <a:pathLst>
                <a:path w="539147" h="1125439" extrusionOk="0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/>
              <a:ahLst/>
              <a:cxnLst/>
              <a:rect l="l" t="t" r="r" b="b"/>
              <a:pathLst>
                <a:path w="539147" h="562933" extrusionOk="0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66"/>
          <p:cNvSpPr txBox="1"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6"/>
          <p:cNvSpPr txBox="1"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66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6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6"/>
          <p:cNvSpPr txBox="1">
            <a:spLocks noGrp="1"/>
          </p:cNvSpPr>
          <p:nvPr>
            <p:ph type="sldNum" idx="12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1" name="Google Shape;151;p66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7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4" name="Google Shape;154;p67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7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7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7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7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7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7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7"/>
          <p:cNvSpPr txBox="1">
            <a:spLocks noGrp="1"/>
          </p:cNvSpPr>
          <p:nvPr>
            <p:ph type="body" idx="1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67"/>
          <p:cNvSpPr txBox="1">
            <a:spLocks noGrp="1"/>
          </p:cNvSpPr>
          <p:nvPr>
            <p:ph type="body" idx="2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67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7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7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7" name="Google Shape;167;p6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0" name="Google Shape;170;p68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68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8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8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8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68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9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9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9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7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8" name="Google Shape;188;p70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/>
              <a:ahLst/>
              <a:cxnLst/>
              <a:rect l="l" t="t" r="r" b="b"/>
              <a:pathLst>
                <a:path w="1130724" h="565573" extrusionOk="0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/>
              <a:ahLst/>
              <a:cxnLst/>
              <a:rect l="l" t="t" r="r" b="b"/>
              <a:pathLst>
                <a:path w="538821" h="562907" extrusionOk="0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/>
              <a:ahLst/>
              <a:cxnLst/>
              <a:rect l="l" t="t" r="r" b="b"/>
              <a:pathLst>
                <a:path w="538821" h="1125373" extrusionOk="0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/>
              <a:ahLst/>
              <a:cxnLst/>
              <a:rect l="l" t="t" r="r" b="b"/>
              <a:pathLst>
                <a:path w="538821" h="562898" extrusionOk="0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70"/>
          <p:cNvSpPr txBox="1"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0"/>
          <p:cNvSpPr txBox="1">
            <a:spLocks noGrp="1"/>
          </p:cNvSpPr>
          <p:nvPr>
            <p:ph type="body" idx="1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30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6" name="Google Shape;196;p70"/>
          <p:cNvSpPr txBox="1">
            <a:spLocks noGrp="1"/>
          </p:cNvSpPr>
          <p:nvPr>
            <p:ph type="body" idx="2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7" name="Google Shape;197;p70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0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0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7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1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1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1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1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0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dt" idx="10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ftr" idx="11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sldNum" idx="12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" descr="Giant panda eating grass"/>
          <p:cNvPicPr preferRelativeResize="0"/>
          <p:nvPr/>
        </p:nvPicPr>
        <p:blipFill rotWithShape="1">
          <a:blip r:embed="rId3">
            <a:alphaModFix/>
          </a:blip>
          <a:srcRect t="7272" b="8458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"/>
          <p:cNvSpPr/>
          <p:nvPr/>
        </p:nvSpPr>
        <p:spPr>
          <a:xfrm>
            <a:off x="-1" y="-1"/>
            <a:ext cx="5267217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3725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 txBox="1"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Pandas</a:t>
            </a:r>
            <a:endParaRPr/>
          </a:p>
        </p:txBody>
      </p:sp>
      <p:cxnSp>
        <p:nvCxnSpPr>
          <p:cNvPr id="260" name="Google Shape;260;p2"/>
          <p:cNvCxnSpPr/>
          <p:nvPr/>
        </p:nvCxnSpPr>
        <p:spPr>
          <a:xfrm>
            <a:off x="565150" y="6087110"/>
            <a:ext cx="4134538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1" name="Google Shape;261;p2"/>
          <p:cNvGrpSpPr/>
          <p:nvPr/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62" name="Google Shape;262;p2"/>
            <p:cNvSpPr/>
            <p:nvPr/>
          </p:nvSpPr>
          <p:spPr>
            <a:xfrm>
              <a:off x="11655829" y="809310"/>
              <a:ext cx="536171" cy="1124839"/>
            </a:xfrm>
            <a:custGeom>
              <a:avLst/>
              <a:gdLst/>
              <a:ahLst/>
              <a:cxnLst/>
              <a:rect l="l" t="t" r="r" b="b"/>
              <a:pathLst>
                <a:path w="536171" h="1124839" extrusionOk="0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0291748" y="0"/>
              <a:ext cx="1130725" cy="565362"/>
            </a:xfrm>
            <a:custGeom>
              <a:avLst/>
              <a:gdLst/>
              <a:ahLst/>
              <a:cxnLst/>
              <a:rect l="l" t="t" r="r" b="b"/>
              <a:pathLst>
                <a:path w="1130725" h="565362" extrusionOk="0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1656578" y="0"/>
              <a:ext cx="535422" cy="562344"/>
            </a:xfrm>
            <a:custGeom>
              <a:avLst/>
              <a:gdLst/>
              <a:ahLst/>
              <a:cxnLst/>
              <a:rect l="l" t="t" r="r" b="b"/>
              <a:pathLst>
                <a:path w="535422" h="562344" extrusionOk="0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1656578" y="2181112"/>
              <a:ext cx="535422" cy="1124687"/>
            </a:xfrm>
            <a:custGeom>
              <a:avLst/>
              <a:gdLst/>
              <a:ahLst/>
              <a:cxnLst/>
              <a:rect l="l" t="t" r="r" b="b"/>
              <a:pathLst>
                <a:path w="535422" h="1124687" extrusionOk="0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0291746" y="806365"/>
              <a:ext cx="1130726" cy="1130724"/>
            </a:xfrm>
            <a:custGeom>
              <a:avLst/>
              <a:gdLst/>
              <a:ahLst/>
              <a:cxnLst/>
              <a:rect l="l" t="t" r="r" b="b"/>
              <a:pathLst>
                <a:path w="1130726" h="1130724" extrusionOk="0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1656578" y="3552837"/>
              <a:ext cx="535422" cy="1124688"/>
            </a:xfrm>
            <a:custGeom>
              <a:avLst/>
              <a:gdLst/>
              <a:ahLst/>
              <a:cxnLst/>
              <a:rect l="l" t="t" r="r" b="b"/>
              <a:pathLst>
                <a:path w="535422" h="1124688" extrusionOk="0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1656642" y="6295916"/>
              <a:ext cx="535358" cy="562084"/>
            </a:xfrm>
            <a:custGeom>
              <a:avLst/>
              <a:gdLst/>
              <a:ahLst/>
              <a:cxnLst/>
              <a:rect l="l" t="t" r="r" b="b"/>
              <a:pathLst>
                <a:path w="535358" h="562084" extrusionOk="0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25" name="Google Shape;325;p11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Classes    History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Grades          60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Name: 3, dtype: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More than 1 line</a:t>
            </a:r>
            <a:endParaRPr dirty="0"/>
          </a:p>
        </p:txBody>
      </p:sp>
      <p:sp>
        <p:nvSpPr>
          <p:cNvPr id="331" name="Google Shape;331;p12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(Report)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results.loc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[[2, 3]])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 Classes  Grades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2  Spanish      95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3  History      60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Naming the Rows</a:t>
            </a:r>
            <a:endParaRPr dirty="0"/>
          </a:p>
        </p:txBody>
      </p:sp>
      <p:sp>
        <p:nvSpPr>
          <p:cNvPr id="343" name="Google Shape;343;p14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(Report, index = ["week1", "week2", "week3", "week4", "week5"])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print(results)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Classes  Grades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week1     Math      75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week2  Science      80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week3  Spanish      95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week4  History      60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week5   Health     100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Locating a specific row</a:t>
            </a:r>
            <a:endParaRPr dirty="0"/>
          </a:p>
        </p:txBody>
      </p:sp>
      <p:sp>
        <p:nvSpPr>
          <p:cNvPr id="355" name="Google Shape;355;p16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(Report, index = ["week1", "week2", "week3", "week4", "week5"])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results.loc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[“week3”])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Classes    Spanish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Grades          95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Name: week3, dtype: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Series Example</a:t>
            </a:r>
            <a:br>
              <a:rPr lang="en-US" dirty="0"/>
            </a:br>
            <a:r>
              <a:rPr lang="en-US" b="0" dirty="0"/>
              <a:t>(create a Python file named week6b)</a:t>
            </a:r>
            <a:endParaRPr dirty="0"/>
          </a:p>
        </p:txBody>
      </p:sp>
      <p:sp>
        <p:nvSpPr>
          <p:cNvPr id="367" name="Google Shape;367;p18"/>
          <p:cNvSpPr txBox="1">
            <a:spLocks noGrp="1"/>
          </p:cNvSpPr>
          <p:nvPr>
            <p:ph type="body" idx="1"/>
          </p:nvPr>
        </p:nvSpPr>
        <p:spPr>
          <a:xfrm>
            <a:off x="565150" y="2039874"/>
            <a:ext cx="8909776" cy="425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years = pd.Series(age)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print(years)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Finding the location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years = pd.Series(age)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print(age[0])</a:t>
            </a:r>
            <a:endParaRPr sz="4000"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Pandas</a:t>
            </a:r>
            <a:endParaRPr/>
          </a:p>
        </p:txBody>
      </p:sp>
      <p:sp>
        <p:nvSpPr>
          <p:cNvPr id="274" name="Google Shape;274;p3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open-source Python package that is most widely used for data science/data analysis and machine learning tasks. It is built on top of NumPy which provides support for multi-dimensional arrays.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References both “Panel Data” and “Python Data Analysis” – created by Wes McKinney in 2008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/>
          </p:nvPr>
        </p:nvSpPr>
        <p:spPr>
          <a:xfrm>
            <a:off x="565150" y="570592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Naming the Rows</a:t>
            </a:r>
            <a:endParaRPr dirty="0"/>
          </a:p>
        </p:txBody>
      </p:sp>
      <p:sp>
        <p:nvSpPr>
          <p:cNvPr id="385" name="Google Shape;385;p21"/>
          <p:cNvSpPr txBox="1">
            <a:spLocks noGrp="1"/>
          </p:cNvSpPr>
          <p:nvPr>
            <p:ph type="body" idx="1"/>
          </p:nvPr>
        </p:nvSpPr>
        <p:spPr>
          <a:xfrm>
            <a:off x="644434" y="1950829"/>
            <a:ext cx="116172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years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pd.Series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(age, index = ["Me", "My Brother", "My Sister"])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print(years)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91" name="Google Shape;391;p22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Me            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My Brother    40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My Sister     60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dtype: int64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Locating a specific row</a:t>
            </a:r>
            <a:endParaRPr dirty="0"/>
          </a:p>
        </p:txBody>
      </p:sp>
      <p:sp>
        <p:nvSpPr>
          <p:cNvPr id="397" name="Google Shape;397;p23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years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pd.Series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(age, index = ["Me", "My Brother", "My Sister"])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print(years["My Sister"])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60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>
            <a:spLocks noGrp="1"/>
          </p:cNvSpPr>
          <p:nvPr>
            <p:ph type="ctrTitle"/>
          </p:nvPr>
        </p:nvSpPr>
        <p:spPr>
          <a:xfrm>
            <a:off x="565150" y="768334"/>
            <a:ext cx="6538015" cy="286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Reading</a:t>
            </a:r>
            <a:br>
              <a:rPr lang="en-US"/>
            </a:br>
            <a:r>
              <a:rPr lang="en-US"/>
              <a:t>.csv</a:t>
            </a:r>
            <a:br>
              <a:rPr lang="en-US"/>
            </a:br>
            <a:r>
              <a:rPr lang="en-US"/>
              <a:t>files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a .CSV file???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10650289" cy="325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A file that contains plain text separated by commas (comma separated values)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lang="en-US" sz="3200" dirty="0">
                <a:latin typeface="Consolas"/>
                <a:ea typeface="Consolas"/>
                <a:cs typeface="Consolas"/>
                <a:sym typeface="Consolas"/>
              </a:rPr>
              <a:t>Common file extension for data sets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You can open it in Notepad but the format will be off (use Excel or VS Code)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We can use Pandas to read</a:t>
            </a:r>
            <a:br>
              <a:rPr lang="en-US"/>
            </a:br>
            <a:r>
              <a:rPr lang="en-US"/>
              <a:t>*Create python file week6c*</a:t>
            </a: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You get the WHOLE dataframe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You get the first 5 lines &amp; the last 5 lines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With the row &amp; column count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max_rows</a:t>
            </a: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print(pd.options.display.max_rows)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You will get the max rows set on your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max_rows cont.</a:t>
            </a:r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body" idx="1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pd.options.display.max_rows = 9999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You will get the whole dataframe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Pandas vs NumPy</a:t>
            </a:r>
            <a:endParaRPr/>
          </a:p>
        </p:txBody>
      </p:sp>
      <p:sp>
        <p:nvSpPr>
          <p:cNvPr id="280" name="Google Shape;280;p4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NumPy provides objects for multi-dimensional arrays but Pandas is capable of offering an in-memory 2d table object called a DataFrame.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NumPy consumes less memory compared to Pandas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FIRST 10 rows</a:t>
            </a: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body" idx="1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print(df.head(10))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If you have an empty head command,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you get the first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LAST 10 rows</a:t>
            </a:r>
            <a:endParaRPr/>
          </a:p>
        </p:txBody>
      </p:sp>
      <p:sp>
        <p:nvSpPr>
          <p:cNvPr id="450" name="Google Shape;450;p32"/>
          <p:cNvSpPr txBox="1">
            <a:spLocks noGrp="1"/>
          </p:cNvSpPr>
          <p:nvPr>
            <p:ph type="body" idx="1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(10))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 dirty="0"/>
              <a:t>If you have an empty tail command,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 dirty="0"/>
              <a:t>you get the last 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Information about the data</a:t>
            </a:r>
            <a:endParaRPr/>
          </a:p>
        </p:txBody>
      </p:sp>
      <p:sp>
        <p:nvSpPr>
          <p:cNvPr id="456" name="Google Shape;456;p33"/>
          <p:cNvSpPr txBox="1">
            <a:spLocks noGrp="1"/>
          </p:cNvSpPr>
          <p:nvPr>
            <p:ph type="body" idx="1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print(df.info())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204423" y="486561"/>
            <a:ext cx="5891577" cy="56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&lt;class 'pandas.core.frame.DataFrame'&gt;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RangeIndex: 169 entries, 0 to 168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 columns (total 4 columns):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#   Column    Non-Null Count  Dtype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---  ------    --------------  -----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0   Duration  169 non-null    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1   Pulse     169 non-null    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2   Maxpulse  169 non-null    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3   Calories  164 non-null    float64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dtypes: float64(1), int64(3)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memory usage: 5.4 KB</a:t>
            </a:r>
            <a:endParaRPr/>
          </a:p>
        </p:txBody>
      </p:sp>
      <p:sp>
        <p:nvSpPr>
          <p:cNvPr id="462" name="Google Shape;462;p34"/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Explanation of type of object</a:t>
            </a:r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5483586" y="1125443"/>
            <a:ext cx="20217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rows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columns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6171434" y="2998752"/>
            <a:ext cx="26677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 of each column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data type</a:t>
            </a:r>
            <a:endParaRPr/>
          </a:p>
        </p:txBody>
      </p:sp>
      <p:sp>
        <p:nvSpPr>
          <p:cNvPr id="465" name="Google Shape;465;p34"/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number of data types</a:t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used for the data frame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5343786" y="1992813"/>
            <a:ext cx="731520" cy="2814079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4899171" y="1006679"/>
            <a:ext cx="444615" cy="91418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body" idx="1"/>
          </p:nvPr>
        </p:nvSpPr>
        <p:spPr>
          <a:xfrm>
            <a:off x="204423" y="486562"/>
            <a:ext cx="8310403" cy="302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#   Column    	Non-Null Count  	Dtype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---  ------    		--------------  	       	-----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0   Duration  	169 non-null    	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1   Pulse     		169 non-null    	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2   Maxpulse  	169 non-null    	int64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3   Calories  	164 non-null    	float64</a:t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587230" y="4479721"/>
            <a:ext cx="8977620" cy="147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rows in the Calories column without data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Nulls are bad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Nulls = the wrong result when you analyze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Let’s find the Nulls</a:t>
            </a:r>
            <a:endParaRPr/>
          </a:p>
        </p:txBody>
      </p:sp>
      <p:sp>
        <p:nvSpPr>
          <p:cNvPr id="480" name="Google Shape;480;p36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17	27	91	118	141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Dropping the nulls #1</a:t>
            </a:r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4526967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87" name="Google Shape;487;p37"/>
          <p:cNvSpPr txBox="1"/>
          <p:nvPr/>
        </p:nvSpPr>
        <p:spPr>
          <a:xfrm>
            <a:off x="6066344" y="2919369"/>
            <a:ext cx="32624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DOES NOT change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dataframe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using new_df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Dropping the nulls #2</a:t>
            </a:r>
            <a:endParaRPr/>
          </a:p>
        </p:txBody>
      </p:sp>
      <p:sp>
        <p:nvSpPr>
          <p:cNvPr id="493" name="Google Shape;493;p38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4526967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df.dropna(inplace = 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4" name="Google Shape;494;p38"/>
          <p:cNvSpPr txBox="1"/>
          <p:nvPr/>
        </p:nvSpPr>
        <p:spPr>
          <a:xfrm>
            <a:off x="6818157" y="2919369"/>
            <a:ext cx="17588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changes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ORIGINAL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Replacing Nulls</a:t>
            </a:r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5139364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df.fillna(130, inplace = 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Replacing Nulls in Specific Columns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6850718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df[“Calories”].fillna(130, inplace = 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can Pandas do?</a:t>
            </a:r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Cleansing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fill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normalization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Merges and joins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visualization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Statistical analysis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inspection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Loading and saving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Replace the Nulls</a:t>
            </a:r>
            <a:br>
              <a:rPr lang="en-US"/>
            </a:br>
            <a:r>
              <a:rPr lang="en-US"/>
              <a:t>Using mean, median, mode</a:t>
            </a:r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 = the average value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Median = the value in the middle, after you have sorted all the values ascending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 = the value that appears most frequently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MEAN</a:t>
            </a:r>
            <a:endParaRPr/>
          </a:p>
        </p:txBody>
      </p:sp>
      <p:sp>
        <p:nvSpPr>
          <p:cNvPr id="518" name="Google Shape;518;p42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 df["Calories"].mean()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MEDIAN</a:t>
            </a:r>
            <a:endParaRPr/>
          </a:p>
        </p:txBody>
      </p:sp>
      <p:sp>
        <p:nvSpPr>
          <p:cNvPr id="524" name="Google Shape;524;p43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 df["Calories"].median()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</a:t>
            </a:r>
            <a:endParaRPr/>
          </a:p>
        </p:txBody>
      </p:sp>
      <p:sp>
        <p:nvSpPr>
          <p:cNvPr id="530" name="Google Shape;530;p44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 df["Calories"].mode()[0]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dates</a:t>
            </a:r>
            <a:endParaRPr/>
          </a:p>
        </p:txBody>
      </p:sp>
      <p:sp>
        <p:nvSpPr>
          <p:cNvPr id="536" name="Google Shape;536;p45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br>
              <a:rPr lang="en-US"/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df[‘Date’] = pd.to_datatime(df[‘Date’])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df.dropna(subset=[‘Date’], inplace = True)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8150087" y="3869635"/>
            <a:ext cx="23775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THIS in between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45"/>
          <p:cNvCxnSpPr>
            <a:stCxn id="536" idx="3"/>
          </p:cNvCxnSpPr>
          <p:nvPr/>
        </p:nvCxnSpPr>
        <p:spPr>
          <a:xfrm rot="10800000">
            <a:off x="4942985" y="3604522"/>
            <a:ext cx="2958000" cy="3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wrong info</a:t>
            </a:r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br>
              <a:rPr lang="en-US"/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>
                <a:latin typeface="Consolas"/>
                <a:ea typeface="Consolas"/>
                <a:cs typeface="Consolas"/>
                <a:sym typeface="Consolas"/>
              </a:rPr>
              <a:t>We want to change line 9 Duration to be 45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df.loc[9, ‘Duration’] = 45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wrong info in LARGE sets</a:t>
            </a:r>
            <a:endParaRPr/>
          </a:p>
        </p:txBody>
      </p:sp>
      <p:sp>
        <p:nvSpPr>
          <p:cNvPr id="550" name="Google Shape;550;p47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df.index: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if df.loc[x, "Duration"] &gt; 120: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df.loc[x, "Duration"] = 120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Removing rows in LARGE sets</a:t>
            </a:r>
            <a:endParaRPr/>
          </a:p>
        </p:txBody>
      </p:sp>
      <p:sp>
        <p:nvSpPr>
          <p:cNvPr id="556" name="Google Shape;556;p48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df.index: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if df.loc[x, "Duration"] &gt; 120: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df.drop(x, inplace = 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Dealing with Duplicates</a:t>
            </a:r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print(df.duplicated())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Dealing with Duplicates</a:t>
            </a:r>
            <a:endParaRPr/>
          </a:p>
        </p:txBody>
      </p:sp>
      <p:sp>
        <p:nvSpPr>
          <p:cNvPr id="568" name="Google Shape;568;p50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pd.read_csv('data1.csv’)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df.drop_duplicates(inplace = True)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print(df.duplicated())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Remember: Pandas is a Module</a:t>
            </a:r>
            <a:endParaRPr/>
          </a:p>
        </p:txBody>
      </p:sp>
      <p:sp>
        <p:nvSpPr>
          <p:cNvPr id="292" name="Google Shape;292;p6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have to install it first: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pip install pandas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have to import it at the beginning of every file: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Practice with .csv files</a:t>
            </a:r>
            <a:endParaRPr/>
          </a:p>
        </p:txBody>
      </p:sp>
      <p:sp>
        <p:nvSpPr>
          <p:cNvPr id="574" name="Google Shape;574;p51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815452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First, we need to gather our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titanic_data = pd.read_csv(“titanic.csv”)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print(titanic_data.head())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Practice with .csv files</a:t>
            </a:r>
            <a:endParaRPr/>
          </a:p>
        </p:txBody>
      </p:sp>
      <p:sp>
        <p:nvSpPr>
          <p:cNvPr id="580" name="Google Shape;580;p52"/>
          <p:cNvSpPr txBox="1">
            <a:spLocks noGrp="1"/>
          </p:cNvSpPr>
          <p:nvPr>
            <p:ph type="body" idx="1"/>
          </p:nvPr>
        </p:nvSpPr>
        <p:spPr>
          <a:xfrm>
            <a:off x="565149" y="2160016"/>
            <a:ext cx="11380773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 wanted to use the data straight from the web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pd.read_csv(“https://raw.githubusercontent.com/datasciencedojo/datasets/master/titanic.csv”)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"/>
          <p:cNvSpPr txBox="1"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Customizing </a:t>
            </a:r>
            <a:br>
              <a:rPr lang="en-US"/>
            </a:br>
            <a:r>
              <a:rPr lang="en-US"/>
              <a:t>Headers</a:t>
            </a:r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body" idx="1"/>
          </p:nvPr>
        </p:nvSpPr>
        <p:spPr>
          <a:xfrm>
            <a:off x="565149" y="192947"/>
            <a:ext cx="10894212" cy="637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Skipping</a:t>
            </a:r>
            <a:br>
              <a:rPr lang="en-US"/>
            </a:br>
            <a:r>
              <a:rPr lang="en-US"/>
              <a:t>Rows</a:t>
            </a:r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body" idx="1"/>
          </p:nvPr>
        </p:nvSpPr>
        <p:spPr>
          <a:xfrm>
            <a:off x="565148" y="192947"/>
            <a:ext cx="11372385" cy="637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</a:t>
            </a:r>
            <a:r>
              <a:rPr lang="en-US" b="1">
                <a:solidFill>
                  <a:srgbClr val="FF0000"/>
                </a:solidFill>
              </a:rPr>
              <a:t>, skiprows=[0])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Saving to a</a:t>
            </a:r>
            <a:br>
              <a:rPr lang="en-US"/>
            </a:br>
            <a:r>
              <a:rPr lang="en-US"/>
              <a:t>new .csv file</a:t>
            </a:r>
            <a:endParaRPr/>
          </a:p>
        </p:txBody>
      </p:sp>
      <p:sp>
        <p:nvSpPr>
          <p:cNvPr id="598" name="Google Shape;598;p55"/>
          <p:cNvSpPr txBox="1">
            <a:spLocks noGrp="1"/>
          </p:cNvSpPr>
          <p:nvPr>
            <p:ph type="body" idx="1"/>
          </p:nvPr>
        </p:nvSpPr>
        <p:spPr>
          <a:xfrm>
            <a:off x="565148" y="192947"/>
            <a:ext cx="11238161" cy="637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names=col_names, skiprows=[0])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titanic_data.to_csv('use_titanic.csv', index=False)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Creating a .csv from scratch</a:t>
            </a:r>
            <a:endParaRPr/>
          </a:p>
        </p:txBody>
      </p:sp>
      <p:sp>
        <p:nvSpPr>
          <p:cNvPr id="604" name="Google Shape;604;p56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cities = pd.DataFrame([["St. Louis", "Missouri"], ["Atlanta", "Georgia"]], columns=["City", "State"])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cities.to_csv('cities.csv')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file</a:t>
            </a:r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0">
                <a:latin typeface="Consolas"/>
                <a:ea typeface="Consolas"/>
                <a:cs typeface="Consolas"/>
                <a:sym typeface="Consolas"/>
              </a:rPr>
              <a:t>df = pd.read_csv('cities.csv')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0">
                <a:latin typeface="Consolas"/>
                <a:ea typeface="Consolas"/>
                <a:cs typeface="Consolas"/>
                <a:sym typeface="Consolas"/>
              </a:rPr>
              <a:t>print(df)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Saving the file without indexes</a:t>
            </a:r>
            <a:endParaRPr/>
          </a:p>
        </p:txBody>
      </p:sp>
      <p:sp>
        <p:nvSpPr>
          <p:cNvPr id="616" name="Google Shape;616;p58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cities = pd.DataFrame([["St. Louis", "Missouri"], ["Atlanta", "Georgia"]], columns=["City", "State"])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>
                <a:latin typeface="Consolas"/>
                <a:ea typeface="Consolas"/>
                <a:cs typeface="Consolas"/>
                <a:sym typeface="Consolas"/>
              </a:rPr>
              <a:t>cities.to_csv('cities.csv’, index=False)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df = pd.read_csv('cities.csv')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print(df)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Individual Practice</a:t>
            </a:r>
            <a:endParaRPr/>
          </a:p>
        </p:txBody>
      </p:sp>
      <p:sp>
        <p:nvSpPr>
          <p:cNvPr id="622" name="Google Shape;622;p59"/>
          <p:cNvSpPr txBox="1"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your own .csv file with data and save it</a:t>
            </a:r>
            <a:endParaRPr/>
          </a:p>
          <a:p>
            <a:pPr marL="228600" lvl="0" indent="-25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Make a change to it and save it with a different name and send me both in a Slack message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DataFrames &amp; Series</a:t>
            </a:r>
            <a:endParaRPr/>
          </a:p>
        </p:txBody>
      </p:sp>
      <p:sp>
        <p:nvSpPr>
          <p:cNvPr id="298" name="Google Shape;298;p7"/>
          <p:cNvSpPr txBox="1"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DataFrames</a:t>
            </a:r>
            <a:endParaRPr/>
          </a:p>
        </p:txBody>
      </p:sp>
      <p:sp>
        <p:nvSpPr>
          <p:cNvPr id="299" name="Google Shape;299;p7"/>
          <p:cNvSpPr txBox="1">
            <a:spLocks noGrp="1"/>
          </p:cNvSpPr>
          <p:nvPr>
            <p:ph type="body" idx="2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2-dimensional data structure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2-dimensional array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Table with rows &amp; columns</a:t>
            </a:r>
            <a:endParaRPr/>
          </a:p>
        </p:txBody>
      </p:sp>
      <p:sp>
        <p:nvSpPr>
          <p:cNvPr id="300" name="Google Shape;300;p7"/>
          <p:cNvSpPr txBox="1">
            <a:spLocks noGrp="1"/>
          </p:cNvSpPr>
          <p:nvPr>
            <p:ph type="body" idx="3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301" name="Google Shape;301;p7"/>
          <p:cNvSpPr txBox="1">
            <a:spLocks noGrp="1"/>
          </p:cNvSpPr>
          <p:nvPr>
            <p:ph type="body" idx="4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Column within a table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 dimensional array holding data of any types.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DataFrame Example</a:t>
            </a:r>
            <a:br>
              <a:rPr lang="en-US"/>
            </a:br>
            <a:r>
              <a:rPr lang="en-US" b="0"/>
              <a:t>(create a Python file named week6a)</a:t>
            </a:r>
            <a:endParaRPr/>
          </a:p>
        </p:txBody>
      </p:sp>
      <p:sp>
        <p:nvSpPr>
          <p:cNvPr id="307" name="Google Shape;307;p8"/>
          <p:cNvSpPr txBox="1">
            <a:spLocks noGrp="1"/>
          </p:cNvSpPr>
          <p:nvPr>
            <p:ph type="body" idx="1"/>
          </p:nvPr>
        </p:nvSpPr>
        <p:spPr>
          <a:xfrm>
            <a:off x="565150" y="2039874"/>
            <a:ext cx="8909776" cy="425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-US" sz="3200" b="0" dirty="0" err="1"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(Report)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dirty="0">
                <a:latin typeface="Consolas"/>
                <a:ea typeface="Consolas"/>
                <a:cs typeface="Consolas"/>
                <a:sym typeface="Consolas"/>
              </a:rPr>
              <a:t>print(results)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13" name="Google Shape;313;p9"/>
          <p:cNvSpPr txBox="1">
            <a:spLocks noGrp="1"/>
          </p:cNvSpPr>
          <p:nvPr>
            <p:ph type="body" idx="1"/>
          </p:nvPr>
        </p:nvSpPr>
        <p:spPr>
          <a:xfrm>
            <a:off x="417104" y="2039874"/>
            <a:ext cx="7568656" cy="37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 Classes  Grades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0     Math      75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1  Science      80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2  Spanish      95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3  History      60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Consolas"/>
                <a:ea typeface="Consolas"/>
                <a:cs typeface="Consolas"/>
                <a:sym typeface="Consolas"/>
              </a:rPr>
              <a:t>4   Health     100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Finding the location</a:t>
            </a:r>
            <a:endParaRPr dirty="0"/>
          </a:p>
        </p:txBody>
      </p:sp>
      <p:sp>
        <p:nvSpPr>
          <p:cNvPr id="319" name="Google Shape;319;p10"/>
          <p:cNvSpPr txBox="1">
            <a:spLocks noGrp="1"/>
          </p:cNvSpPr>
          <p:nvPr>
            <p:ph type="body" idx="1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b="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-US" b="0" dirty="0" err="1">
                <a:latin typeface="Consolas"/>
                <a:ea typeface="Consolas"/>
                <a:cs typeface="Consolas"/>
                <a:sym typeface="Consolas"/>
              </a:rPr>
              <a:t>pd.DataFrame</a:t>
            </a: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(Report)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results.loc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[3])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2550</Words>
  <Application>Microsoft Office PowerPoint</Application>
  <PresentationFormat>Widescreen</PresentationFormat>
  <Paragraphs>407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Consolas</vt:lpstr>
      <vt:lpstr>PunchcardVTI</vt:lpstr>
      <vt:lpstr>PunchcardVTI</vt:lpstr>
      <vt:lpstr>Pandas</vt:lpstr>
      <vt:lpstr>What is Pandas</vt:lpstr>
      <vt:lpstr>Pandas vs NumPy</vt:lpstr>
      <vt:lpstr>What can Pandas do?</vt:lpstr>
      <vt:lpstr>Remember: Pandas is a Module</vt:lpstr>
      <vt:lpstr>DataFrames &amp; Series</vt:lpstr>
      <vt:lpstr>DataFrame Example (create a Python file named week6a)</vt:lpstr>
      <vt:lpstr>You should have</vt:lpstr>
      <vt:lpstr>Finding the location</vt:lpstr>
      <vt:lpstr>You should have</vt:lpstr>
      <vt:lpstr>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 (create a Python file named week6b)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Reading .csv files</vt:lpstr>
      <vt:lpstr>What is a .CSV file???</vt:lpstr>
      <vt:lpstr>We can use Pandas to read *Create python file week6c*</vt:lpstr>
      <vt:lpstr>PowerPoint Presentation</vt:lpstr>
      <vt:lpstr>max_rows</vt:lpstr>
      <vt:lpstr>max_rows cont.</vt:lpstr>
      <vt:lpstr>Viewing the FIRST 10 rows</vt:lpstr>
      <vt:lpstr>Viewing the LAST 10 rows</vt:lpstr>
      <vt:lpstr>Information about the data</vt:lpstr>
      <vt:lpstr>PowerPoint Presentation</vt:lpstr>
      <vt:lpstr>PowerPoint Presentation</vt:lpstr>
      <vt:lpstr>Let’s find the Nulls</vt:lpstr>
      <vt:lpstr>Dropping the nulls #1</vt:lpstr>
      <vt:lpstr>Dropping the nulls #2</vt:lpstr>
      <vt:lpstr>Replacing Nulls</vt:lpstr>
      <vt:lpstr>Replacing Nulls in Specific Columns</vt:lpstr>
      <vt:lpstr>Replace the Nulls Using mean, median, mode</vt:lpstr>
      <vt:lpstr>MEAN</vt:lpstr>
      <vt:lpstr>MEDIAN</vt:lpstr>
      <vt:lpstr>MODE</vt:lpstr>
      <vt:lpstr>Fixing dates</vt:lpstr>
      <vt:lpstr>Fixing wrong info</vt:lpstr>
      <vt:lpstr>Fixing wrong info in LARGE sets</vt:lpstr>
      <vt:lpstr>Removing rows in LARGE sets</vt:lpstr>
      <vt:lpstr>Dealing with Duplicates</vt:lpstr>
      <vt:lpstr>Dealing with Duplicates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file</vt:lpstr>
      <vt:lpstr>Saving the file without indexes</vt:lpstr>
      <vt:lpstr>Individual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Ashley Hunter</dc:creator>
  <cp:lastModifiedBy>Johan Bester</cp:lastModifiedBy>
  <cp:revision>3</cp:revision>
  <dcterms:created xsi:type="dcterms:W3CDTF">2022-02-13T00:50:15Z</dcterms:created>
  <dcterms:modified xsi:type="dcterms:W3CDTF">2022-09-28T04:19:20Z</dcterms:modified>
</cp:coreProperties>
</file>