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embeddedFontLst>
    <p:embeddedFont>
      <p:font typeface="Bookman Old Style" panose="02050604050505020204" pitchFamily="18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Libre Franklin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bhW5gNs+yuMwXsrTAHjBGwJp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1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db1cab7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db1cab7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6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7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1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7" name="Google Shape;107;p71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71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1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2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72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7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1" name="Google Shape;121;p7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7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30" name="Google Shape;130;p7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7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4" name="Google Shape;84;p6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5" name="Google Shape;85;p6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6" name="Google Shape;86;p6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8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42469" y="911186"/>
            <a:ext cx="3808268" cy="251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It’s </a:t>
            </a:r>
            <a:r>
              <a:rPr lang="en-US" sz="6000" b="1" u="sng">
                <a:solidFill>
                  <a:schemeClr val="lt1"/>
                </a:solidFill>
              </a:rPr>
              <a:t>HOT</a:t>
            </a:r>
            <a:r>
              <a:rPr lang="en-US" sz="6000">
                <a:solidFill>
                  <a:schemeClr val="lt1"/>
                </a:solidFill>
              </a:rPr>
              <a:t> right now!</a:t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>
            <a:off x="5468389" y="620535"/>
            <a:ext cx="6263640" cy="5504401"/>
            <a:chOff x="0" y="143"/>
            <a:chExt cx="6263640" cy="5504401"/>
          </a:xfrm>
        </p:grpSpPr>
        <p:sp>
          <p:nvSpPr>
            <p:cNvPr id="172" name="Google Shape;172;p3"/>
            <p:cNvSpPr/>
            <p:nvPr/>
          </p:nvSpPr>
          <p:spPr>
            <a:xfrm>
              <a:off x="0" y="14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85444" y="8558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Effectively make decisions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1877183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85444" y="1962627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 new revenue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3754224"/>
              <a:ext cx="6263640" cy="175032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5444" y="3839668"/>
              <a:ext cx="6092752" cy="1579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167625" rIns="167625" bIns="16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Decrease Operational costs</a:t>
              </a:r>
              <a:endParaRPr/>
            </a:p>
          </p:txBody>
        </p:sp>
      </p:grpSp>
      <p:sp>
        <p:nvSpPr>
          <p:cNvPr id="178" name="Google Shape;178;p3"/>
          <p:cNvSpPr txBox="1"/>
          <p:nvPr/>
        </p:nvSpPr>
        <p:spPr>
          <a:xfrm>
            <a:off x="167603" y="3400981"/>
            <a:ext cx="4758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are looking for people who can maintain their data and analyze it to: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#3 - Cleaning</a:t>
            </a:r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begin to remove data that might not be useful because it could hurt your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#4 - Enriching</a:t>
            </a:r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The process of looking at the data that you currently have and deciding whether you are needing to add to it.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#5 - Validating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Making sure that the data that you have is of the quality necessary to complete your project.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#6 - Publishing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Creating your analysis for the public.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Goals</a:t>
            </a:r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body" idx="4294967295"/>
          </p:nvPr>
        </p:nvSpPr>
        <p:spPr>
          <a:xfrm>
            <a:off x="109057" y="1838160"/>
            <a:ext cx="11988000" cy="4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Shows a "deeper intelligence" by getting data from several different sources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/>
              <a:t> Provide accurate, actionable data to clients in good timing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Reduces time spent collecting and organizing raw data before it can be used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Allows data scientists and analysts to focus on the analysis 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Pushes for better decision-making skills by senior leaders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What’s the Difference?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body" idx="1"/>
          </p:nvPr>
        </p:nvSpPr>
        <p:spPr>
          <a:xfrm>
            <a:off x="384216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WRANGLING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2"/>
          </p:nvPr>
        </p:nvSpPr>
        <p:spPr>
          <a:xfrm>
            <a:off x="134224" y="2723382"/>
            <a:ext cx="560279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Changing the data’s format by making the raw data into something more useable.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**Prepares data’s structure for modeling**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/>
              <a:t>DATA CLEANING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4"/>
          </p:nvPr>
        </p:nvSpPr>
        <p:spPr>
          <a:xfrm>
            <a:off x="6515944" y="2723382"/>
            <a:ext cx="5676056" cy="345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Removing data that will not help in your analysis because it contains errors or misinformation.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**Enhances data’s accuracy and integrity**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643464" y="106875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Crisp-DM</a:t>
            </a:r>
            <a:endParaRPr/>
          </a:p>
        </p:txBody>
      </p:sp>
      <p:pic>
        <p:nvPicPr>
          <p:cNvPr id="330" name="Google Shape;330;p17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01351" y="280070"/>
            <a:ext cx="7429130" cy="63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7"/>
          <p:cNvSpPr txBox="1">
            <a:spLocks noGrp="1"/>
          </p:cNvSpPr>
          <p:nvPr>
            <p:ph type="body" idx="2"/>
          </p:nvPr>
        </p:nvSpPr>
        <p:spPr>
          <a:xfrm>
            <a:off x="643463" y="2313208"/>
            <a:ext cx="3517567" cy="433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CRoss</a:t>
            </a: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Industry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Standard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Process for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Mining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Science Life Cycle</a:t>
            </a:r>
            <a:endParaRPr/>
          </a:p>
        </p:txBody>
      </p:sp>
      <p:grpSp>
        <p:nvGrpSpPr>
          <p:cNvPr id="337" name="Google Shape;337;p18"/>
          <p:cNvGrpSpPr/>
          <p:nvPr/>
        </p:nvGrpSpPr>
        <p:grpSpPr>
          <a:xfrm>
            <a:off x="1498044" y="2108344"/>
            <a:ext cx="9256871" cy="3760604"/>
            <a:chOff x="400764" y="143"/>
            <a:chExt cx="9256871" cy="3760604"/>
          </a:xfrm>
        </p:grpSpPr>
        <p:sp>
          <p:nvSpPr>
            <p:cNvPr id="338" name="Google Shape;338;p18"/>
            <p:cNvSpPr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 txBox="1"/>
            <p:nvPr/>
          </p:nvSpPr>
          <p:spPr>
            <a:xfrm>
              <a:off x="400764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Business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does the business need?</a:t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358281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Understanding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data do we have / need? Is it clean?</a:t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6764863" y="143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Data preparation 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we organize the data for modeling?</a:t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400764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Modeling</a:t>
              </a: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modeling techniques should we apply?</a:t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 txBox="1"/>
            <p:nvPr/>
          </p:nvSpPr>
          <p:spPr>
            <a:xfrm>
              <a:off x="358281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Evaluation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Which model best meets the business objectives?</a:t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solidFill>
              <a:srgbClr val="0C0C0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64863" y="2025084"/>
              <a:ext cx="2892772" cy="173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500"/>
                <a:buFont typeface="Libre Franklin"/>
                <a:buNone/>
              </a:pPr>
              <a:r>
                <a:rPr lang="en-US" sz="2500" b="1">
                  <a:solidFill>
                    <a:srgbClr val="FF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Deployment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Libre Franklin"/>
                <a:buNone/>
              </a:pPr>
              <a:r>
                <a:rPr lang="en-US" sz="25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 stakeholders access the results?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359" name="Google Shape;359;p3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360" name="Google Shape;360;p3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7" descr="Magnifying glass showing decling performance"/>
          <p:cNvPicPr preferRelativeResize="0"/>
          <p:nvPr/>
        </p:nvPicPr>
        <p:blipFill rotWithShape="1">
          <a:blip r:embed="rId3">
            <a:alphaModFix/>
          </a:blip>
          <a:srcRect t="15226" b="28515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</a:pPr>
            <a:r>
              <a:rPr lang="en-US" sz="6000"/>
              <a:t>Excel &amp; Data Analytics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>
                <a:solidFill>
                  <a:srgbClr val="FFFFFF"/>
                </a:solidFill>
              </a:rPr>
              <a:t>Who are Data Analysts?</a:t>
            </a:r>
            <a:endParaRPr/>
          </a:p>
        </p:txBody>
      </p:sp>
      <p:grpSp>
        <p:nvGrpSpPr>
          <p:cNvPr id="190" name="Google Shape;190;p4"/>
          <p:cNvGrpSpPr/>
          <p:nvPr/>
        </p:nvGrpSpPr>
        <p:grpSpPr>
          <a:xfrm>
            <a:off x="4905052" y="750440"/>
            <a:ext cx="6666833" cy="4856565"/>
            <a:chOff x="0" y="0"/>
            <a:chExt cx="6666833" cy="4856565"/>
          </a:xfrm>
        </p:grpSpPr>
        <p:sp>
          <p:nvSpPr>
            <p:cNvPr id="191" name="Google Shape;191;p4"/>
            <p:cNvSpPr/>
            <p:nvPr/>
          </p:nvSpPr>
          <p:spPr>
            <a:xfrm>
              <a:off x="0" y="0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442" y="30442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data from their organizations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621511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AC7D3"/>
                </a:gs>
                <a:gs pos="50000">
                  <a:srgbClr val="4CC5D3"/>
                </a:gs>
                <a:gs pos="100000">
                  <a:srgbClr val="3BB3C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442" y="651953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that data to answer questions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1285736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6CDAE"/>
                </a:gs>
                <a:gs pos="50000">
                  <a:srgbClr val="47CCA7"/>
                </a:gs>
                <a:gs pos="100000">
                  <a:srgbClr val="37BB9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442" y="1316178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 the results</a:t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2981968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2C683"/>
                </a:gs>
                <a:gs pos="50000">
                  <a:srgbClr val="43C470"/>
                </a:gs>
                <a:gs pos="100000">
                  <a:srgbClr val="33B56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442" y="3012410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Analyst, Operations Analyst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360557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61C05F"/>
                </a:gs>
                <a:gs pos="50000">
                  <a:srgbClr val="43BD3E"/>
                </a:gs>
                <a:gs pos="100000">
                  <a:srgbClr val="36AC3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442" y="363601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Intelligence Analyst, Database Analyst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0" y="4232955"/>
              <a:ext cx="6666833" cy="6236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EB55F"/>
                </a:gs>
                <a:gs pos="50000">
                  <a:srgbClr val="6EB03F"/>
                </a:gs>
                <a:gs pos="100000">
                  <a:srgbClr val="5F9F3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442" y="4263397"/>
              <a:ext cx="6605949" cy="562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Analyst</a:t>
              </a:r>
              <a:endParaRPr/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6669248" y="3238150"/>
            <a:ext cx="29025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Titles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What is Excel?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304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Char char=" "/>
            </a:pPr>
            <a:r>
              <a:rPr lang="en-US" sz="4800"/>
              <a:t>A program by Microsoft that is used for recording, analyzing and visualizing data in the form of a spreadsheet.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Why Excel?</a:t>
            </a:r>
            <a:endParaRPr/>
          </a:p>
        </p:txBody>
      </p:sp>
      <p:sp>
        <p:nvSpPr>
          <p:cNvPr id="391" name="Google Shape;391;p39"/>
          <p:cNvSpPr txBox="1">
            <a:spLocks noGrp="1"/>
          </p:cNvSpPr>
          <p:nvPr>
            <p:ph type="body" idx="1"/>
          </p:nvPr>
        </p:nvSpPr>
        <p:spPr>
          <a:xfrm>
            <a:off x="486561" y="2108201"/>
            <a:ext cx="11258026" cy="420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2286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Perform various math functions on large data sets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You can search, sort, filter; makes it easier to clean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Beautify data and present with charts &amp; tables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Reporting, accounting &amp; analysis is easier</a:t>
            </a:r>
            <a:endParaRPr/>
          </a:p>
          <a:p>
            <a:pPr marL="91440" lvl="0" indent="-2286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- Provides security</a:t>
            </a:r>
            <a:endParaRPr/>
          </a:p>
          <a:p>
            <a:pPr marL="9144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b="1"/>
              <a:t>Excel is</a:t>
            </a:r>
            <a:br>
              <a:rPr lang="en-US" b="1"/>
            </a:br>
            <a:r>
              <a:rPr lang="en-US" b="1"/>
              <a:t>HUGE</a:t>
            </a:r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LET’S PLAY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body" idx="1"/>
          </p:nvPr>
        </p:nvSpPr>
        <p:spPr>
          <a:xfrm>
            <a:off x="393895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</a:t>
            </a:r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body" idx="2"/>
          </p:nvPr>
        </p:nvSpPr>
        <p:spPr>
          <a:xfrm>
            <a:off x="182880" y="2958274"/>
            <a:ext cx="55541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=AND(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[logical1]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[logical2]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a number is greater than or smaller than another number or is equal to something.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“True” or “False”</a:t>
            </a:r>
            <a:endParaRPr sz="2400"/>
          </a:p>
        </p:txBody>
      </p:sp>
      <p:sp>
        <p:nvSpPr>
          <p:cNvPr id="405" name="Google Shape;405;p41"/>
          <p:cNvSpPr txBox="1">
            <a:spLocks noGrp="1"/>
          </p:cNvSpPr>
          <p:nvPr>
            <p:ph type="body" idx="3"/>
          </p:nvPr>
        </p:nvSpPr>
        <p:spPr>
          <a:xfrm>
            <a:off x="7369384" y="2037544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AND USING IF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body" idx="4"/>
          </p:nvPr>
        </p:nvSpPr>
        <p:spPr>
          <a:xfrm>
            <a:off x="7019778" y="2958274"/>
            <a:ext cx="498934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logical_test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[value_if_true]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[value_if_false]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91440" lvl="0" indent="-1524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Produces whatever outcome you need it to read if you don’t want “True” or “False”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=AVERAGEIFS(C27:C38, B27:B38, F28, D27:D38,G28)</a:t>
            </a:r>
            <a:endParaRPr b="1"/>
          </a:p>
        </p:txBody>
      </p:sp>
      <p:sp>
        <p:nvSpPr>
          <p:cNvPr id="412" name="Google Shape;412;p42"/>
          <p:cNvSpPr txBox="1">
            <a:spLocks noGrp="1"/>
          </p:cNvSpPr>
          <p:nvPr>
            <p:ph type="body" idx="1"/>
          </p:nvPr>
        </p:nvSpPr>
        <p:spPr>
          <a:xfrm>
            <a:off x="379828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AVERAGEIF</a:t>
            </a:r>
            <a:endParaRPr/>
          </a:p>
        </p:txBody>
      </p:sp>
      <p:sp>
        <p:nvSpPr>
          <p:cNvPr id="413" name="Google Shape;413;p42"/>
          <p:cNvSpPr txBox="1">
            <a:spLocks noGrp="1"/>
          </p:cNvSpPr>
          <p:nvPr>
            <p:ph type="body" idx="2"/>
          </p:nvPr>
        </p:nvSpPr>
        <p:spPr>
          <a:xfrm>
            <a:off x="379828" y="2875978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Combine averages from different cells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=AVERAGEIF(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[average_range]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/>
          </a:p>
        </p:txBody>
      </p:sp>
      <p:sp>
        <p:nvSpPr>
          <p:cNvPr id="414" name="Google Shape;414;p42"/>
          <p:cNvSpPr txBox="1">
            <a:spLocks noGrp="1"/>
          </p:cNvSpPr>
          <p:nvPr>
            <p:ph type="body" idx="3"/>
          </p:nvPr>
        </p:nvSpPr>
        <p:spPr>
          <a:xfrm>
            <a:off x="6824132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AVERAGEIFS</a:t>
            </a:r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4"/>
          </p:nvPr>
        </p:nvSpPr>
        <p:spPr>
          <a:xfrm>
            <a:off x="6096000" y="2793683"/>
            <a:ext cx="6096000" cy="307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the average of a range based on one or more true/false conditions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=AVERAGEIFS(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average_range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8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criteria1, ...</a:t>
            </a: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21" name="Google Shape;421;p43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</a:t>
            </a:r>
            <a:endParaRPr/>
          </a:p>
        </p:txBody>
      </p:sp>
      <p:sp>
        <p:nvSpPr>
          <p:cNvPr id="422" name="Google Shape;422;p43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Calculates number of cells used within a range that have numbers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=COUNT(value1:value2)</a:t>
            </a:r>
            <a:endParaRPr/>
          </a:p>
        </p:txBody>
      </p:sp>
      <p:sp>
        <p:nvSpPr>
          <p:cNvPr id="423" name="Google Shape;423;p43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COUNTA</a:t>
            </a: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number of cells used within a range that have both numbers and letters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=COUNTA(value1:value2)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0" name="Google Shape;430;p44"/>
          <p:cNvSpPr txBox="1">
            <a:spLocks noGrp="1"/>
          </p:cNvSpPr>
          <p:nvPr>
            <p:ph type="body" idx="1"/>
          </p:nvPr>
        </p:nvSpPr>
        <p:spPr>
          <a:xfrm>
            <a:off x="52050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COUNTBLANK</a:t>
            </a:r>
            <a:endParaRPr/>
          </a:p>
        </p:txBody>
      </p:sp>
      <p:sp>
        <p:nvSpPr>
          <p:cNvPr id="431" name="Google Shape;431;p44"/>
          <p:cNvSpPr txBox="1">
            <a:spLocks noGrp="1"/>
          </p:cNvSpPr>
          <p:nvPr>
            <p:ph type="body" idx="2"/>
          </p:nvPr>
        </p:nvSpPr>
        <p:spPr>
          <a:xfrm>
            <a:off x="112541" y="2962330"/>
            <a:ext cx="5455662" cy="319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Calculates number of cells used within a range that are blank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=COUNTBLANK(value1:value2)</a:t>
            </a:r>
            <a:endParaRPr/>
          </a:p>
        </p:txBody>
      </p:sp>
      <p:sp>
        <p:nvSpPr>
          <p:cNvPr id="432" name="Google Shape;432;p44"/>
          <p:cNvSpPr txBox="1">
            <a:spLocks noGrp="1"/>
          </p:cNvSpPr>
          <p:nvPr>
            <p:ph type="body" idx="3"/>
          </p:nvPr>
        </p:nvSpPr>
        <p:spPr>
          <a:xfrm>
            <a:off x="7247464" y="2065679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COUNTIF</a:t>
            </a:r>
            <a:endParaRPr/>
          </a:p>
        </p:txBody>
      </p:sp>
      <p:sp>
        <p:nvSpPr>
          <p:cNvPr id="433" name="Google Shape;433;p44"/>
          <p:cNvSpPr txBox="1">
            <a:spLocks noGrp="1"/>
          </p:cNvSpPr>
          <p:nvPr>
            <p:ph type="body" idx="4"/>
          </p:nvPr>
        </p:nvSpPr>
        <p:spPr>
          <a:xfrm>
            <a:off x="6623797" y="2962329"/>
            <a:ext cx="545566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Calculates number of cells as specified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Have to use a $ for absolute values to be counted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91440" lvl="0" indent="-164465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=COUNTA($value$1:$value$2,criteria)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39" name="Google Shape;439;p4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COUNTIFS</a:t>
            </a:r>
            <a:endParaRPr/>
          </a:p>
        </p:txBody>
      </p:sp>
      <p:sp>
        <p:nvSpPr>
          <p:cNvPr id="440" name="Google Shape;440;p45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Counts cells in a range based on one or more true or false conditions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=COUNTIFS(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criteria_range1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criteria1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1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[criteria_range2, criteria2]</a:t>
            </a:r>
            <a:r>
              <a:rPr lang="en-US" sz="24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...)</a:t>
            </a:r>
            <a:endParaRPr sz="2400"/>
          </a:p>
        </p:txBody>
      </p:sp>
      <p:sp>
        <p:nvSpPr>
          <p:cNvPr id="441" name="Google Shape;441;p45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442" name="Google Shape;442;p45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7" descr="Table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3536" y="0"/>
            <a:ext cx="10524942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7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49" name="Google Shape;449;p47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=AND(B3=“Fire”,C3&gt;70)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" y="109858"/>
            <a:ext cx="12191985" cy="435863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Reading a function in Excel</a:t>
            </a:r>
            <a:endParaRPr/>
          </a:p>
        </p:txBody>
      </p:sp>
      <p:sp>
        <p:nvSpPr>
          <p:cNvPr id="456" name="Google Shape;456;p48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=AVERAGEIF(B15:B23,D17,C15:C23)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b="1">
                <a:solidFill>
                  <a:schemeClr val="lt1"/>
                </a:solidFill>
              </a:rPr>
              <a:t>What Classes will look like</a:t>
            </a:r>
            <a:endParaRPr/>
          </a:p>
        </p:txBody>
      </p:sp>
      <p:grpSp>
        <p:nvGrpSpPr>
          <p:cNvPr id="210" name="Google Shape;210;p5"/>
          <p:cNvGrpSpPr/>
          <p:nvPr/>
        </p:nvGrpSpPr>
        <p:grpSpPr>
          <a:xfrm>
            <a:off x="5468389" y="624692"/>
            <a:ext cx="6263640" cy="5496086"/>
            <a:chOff x="0" y="4300"/>
            <a:chExt cx="6263640" cy="5496086"/>
          </a:xfrm>
        </p:grpSpPr>
        <p:sp>
          <p:nvSpPr>
            <p:cNvPr id="211" name="Google Shape;211;p5"/>
            <p:cNvSpPr/>
            <p:nvPr/>
          </p:nvSpPr>
          <p:spPr>
            <a:xfrm>
              <a:off x="0" y="4300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77094" y="210403"/>
              <a:ext cx="503807" cy="5038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057996" y="4300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Lecture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0" y="1149318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094" y="1355421"/>
              <a:ext cx="503807" cy="5038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1057996" y="1149318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0" y="2294336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7094" y="2500440"/>
              <a:ext cx="503807" cy="5038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1057996" y="2294336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Discussion</a:t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0" y="3439354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77094" y="3645458"/>
              <a:ext cx="503807" cy="50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 txBox="1"/>
            <p:nvPr/>
          </p:nvSpPr>
          <p:spPr>
            <a:xfrm>
              <a:off x="1057996" y="3439354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 Projects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0" y="4584372"/>
              <a:ext cx="6263640" cy="91601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77094" y="4790476"/>
              <a:ext cx="503807" cy="5038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 txBox="1"/>
            <p:nvPr/>
          </p:nvSpPr>
          <p:spPr>
            <a:xfrm>
              <a:off x="1057996" y="4584372"/>
              <a:ext cx="5205643" cy="916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925" tIns="96925" rIns="96925" bIns="96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Coursera &amp; Capstone Work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2" name="Google Shape;462;p49"/>
          <p:cNvSpPr txBox="1"/>
          <p:nvPr/>
        </p:nvSpPr>
        <p:spPr>
          <a:xfrm>
            <a:off x="3776132" y="20695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 b="1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(EQUAL TO)</a:t>
            </a:r>
            <a:endParaRPr sz="3600" b="1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3" name="Google Shape;463;p49"/>
          <p:cNvSpPr txBox="1"/>
          <p:nvPr/>
        </p:nvSpPr>
        <p:spPr>
          <a:xfrm>
            <a:off x="2434205" y="2899549"/>
            <a:ext cx="7323589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778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values based on a true or false condition</a:t>
            </a:r>
            <a:endParaRPr/>
          </a:p>
          <a:p>
            <a:pPr marL="91440" marR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endParaRPr sz="2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Click on D105</a:t>
            </a:r>
            <a:endParaRPr/>
          </a:p>
          <a:p>
            <a:pPr marL="91440" marR="0" lvl="0" indent="-17780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=IF(B105="Grass", "Yes", 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 (GREATER THAN)</a:t>
            </a:r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body" idx="2"/>
          </p:nvPr>
        </p:nvSpPr>
        <p:spPr>
          <a:xfrm>
            <a:off x="1" y="2958272"/>
            <a:ext cx="567605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Counts cells in a range based on one or more true or false conditions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I105</a:t>
            </a: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=IF(H105&gt;500, "Yes", "No")</a:t>
            </a:r>
            <a:endParaRPr/>
          </a:p>
        </p:txBody>
      </p:sp>
      <p:sp>
        <p:nvSpPr>
          <p:cNvPr id="471" name="Google Shape;471;p5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IFS</a:t>
            </a:r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body" idx="4"/>
          </p:nvPr>
        </p:nvSpPr>
        <p:spPr>
          <a:xfrm>
            <a:off x="5989739" y="2958273"/>
            <a:ext cx="6202261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Returns values based on one or more true/false conditions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D117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>
                <a:solidFill>
                  <a:schemeClr val="dk1"/>
                </a:solidFill>
              </a:rPr>
              <a:t>=IFS(C117&gt;90,"Fast",C117&gt;50,"Normal",C117&lt;=50,"Slow")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body" idx="1"/>
          </p:nvPr>
        </p:nvSpPr>
        <p:spPr>
          <a:xfrm>
            <a:off x="116619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MEDIAN</a:t>
            </a:r>
            <a:endParaRPr/>
          </a:p>
        </p:txBody>
      </p:sp>
      <p:sp>
        <p:nvSpPr>
          <p:cNvPr id="479" name="Google Shape;479;p51"/>
          <p:cNvSpPr txBox="1">
            <a:spLocks noGrp="1"/>
          </p:cNvSpPr>
          <p:nvPr>
            <p:ph type="body" idx="2"/>
          </p:nvPr>
        </p:nvSpPr>
        <p:spPr>
          <a:xfrm>
            <a:off x="209385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Returns the middle value in the data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=MEDIAN(F117:K117)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  <p:sp>
        <p:nvSpPr>
          <p:cNvPr id="480" name="Google Shape;480;p51"/>
          <p:cNvSpPr txBox="1">
            <a:spLocks noGrp="1"/>
          </p:cNvSpPr>
          <p:nvPr>
            <p:ph type="body" idx="3"/>
          </p:nvPr>
        </p:nvSpPr>
        <p:spPr>
          <a:xfrm>
            <a:off x="7043380" y="209463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MODE</a:t>
            </a:r>
            <a:endParaRPr/>
          </a:p>
        </p:txBody>
      </p:sp>
      <p:sp>
        <p:nvSpPr>
          <p:cNvPr id="481" name="Google Shape;481;p51"/>
          <p:cNvSpPr txBox="1">
            <a:spLocks noGrp="1"/>
          </p:cNvSpPr>
          <p:nvPr>
            <p:ph type="body" idx="4"/>
          </p:nvPr>
        </p:nvSpPr>
        <p:spPr>
          <a:xfrm>
            <a:off x="6743881" y="2931768"/>
            <a:ext cx="5238734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Used to find the number seen most times.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=MODE.SNGL(B129:E134)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87" name="Google Shape;487;p52"/>
          <p:cNvSpPr txBox="1">
            <a:spLocks noGrp="1"/>
          </p:cNvSpPr>
          <p:nvPr>
            <p:ph type="body" idx="1"/>
          </p:nvPr>
        </p:nvSpPr>
        <p:spPr>
          <a:xfrm>
            <a:off x="606950" y="2221991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</a:t>
            </a:r>
            <a:endParaRPr/>
          </a:p>
        </p:txBody>
      </p:sp>
      <p:sp>
        <p:nvSpPr>
          <p:cNvPr id="488" name="Google Shape;488;p52"/>
          <p:cNvSpPr txBox="1">
            <a:spLocks noGrp="1"/>
          </p:cNvSpPr>
          <p:nvPr>
            <p:ph type="body" idx="2"/>
          </p:nvPr>
        </p:nvSpPr>
        <p:spPr>
          <a:xfrm>
            <a:off x="328654" y="3113722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Returns true/false based on two or more conditions.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=OR(B140="Water",C140&gt;60)</a:t>
            </a:r>
            <a:endParaRPr sz="2800"/>
          </a:p>
        </p:txBody>
      </p:sp>
      <p:sp>
        <p:nvSpPr>
          <p:cNvPr id="489" name="Google Shape;489;p52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OR WITH IF</a:t>
            </a:r>
            <a:endParaRPr/>
          </a:p>
        </p:txBody>
      </p:sp>
      <p:sp>
        <p:nvSpPr>
          <p:cNvPr id="490" name="Google Shape;490;p52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555678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Let's you check multiple conditions for the if function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chemeClr val="dk1"/>
                </a:solidFill>
              </a:rPr>
              <a:t>=IF(OR(H140="water",C140&gt;60),"Yes","No")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496" name="Google Shape;496;p53"/>
          <p:cNvSpPr txBox="1">
            <a:spLocks noGrp="1"/>
          </p:cNvSpPr>
          <p:nvPr>
            <p:ph type="body" idx="1"/>
          </p:nvPr>
        </p:nvSpPr>
        <p:spPr>
          <a:xfrm>
            <a:off x="-174929" y="1748085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STDEV.P</a:t>
            </a:r>
            <a:endParaRPr sz="3600" b="1"/>
          </a:p>
        </p:txBody>
      </p:sp>
      <p:sp>
        <p:nvSpPr>
          <p:cNvPr id="497" name="Google Shape;497;p53"/>
          <p:cNvSpPr txBox="1">
            <a:spLocks noGrp="1"/>
          </p:cNvSpPr>
          <p:nvPr>
            <p:ph type="body" idx="2"/>
          </p:nvPr>
        </p:nvSpPr>
        <p:spPr>
          <a:xfrm>
            <a:off x="0" y="2655091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Calculates the Standard Deviation for the entire population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=STDEV.P(D152:D173)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Measures how far a ‘typical’ observations is from the average of the data.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*Ignores cells with text and logic</a:t>
            </a:r>
            <a:endParaRPr/>
          </a:p>
        </p:txBody>
      </p:sp>
      <p:sp>
        <p:nvSpPr>
          <p:cNvPr id="498" name="Google Shape;498;p53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STDEV.S</a:t>
            </a:r>
            <a:endParaRPr sz="3600" b="1"/>
          </a:p>
        </p:txBody>
      </p:sp>
      <p:sp>
        <p:nvSpPr>
          <p:cNvPr id="499" name="Google Shape;499;p53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5344752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Calculates the Standard Deviation for a sample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=STDEV.S(L152:L171)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505" name="Google Shape;505;p54"/>
          <p:cNvSpPr txBox="1">
            <a:spLocks noGrp="1"/>
          </p:cNvSpPr>
          <p:nvPr>
            <p:ph type="body" idx="1"/>
          </p:nvPr>
        </p:nvSpPr>
        <p:spPr>
          <a:xfrm>
            <a:off x="300326" y="2042125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</a:t>
            </a:r>
            <a:endParaRPr/>
          </a:p>
        </p:txBody>
      </p:sp>
      <p:sp>
        <p:nvSpPr>
          <p:cNvPr id="506" name="Google Shape;506;p54"/>
          <p:cNvSpPr txBox="1">
            <a:spLocks noGrp="1"/>
          </p:cNvSpPr>
          <p:nvPr>
            <p:ph type="body" idx="2"/>
          </p:nvPr>
        </p:nvSpPr>
        <p:spPr>
          <a:xfrm>
            <a:off x="426159" y="2751143"/>
            <a:ext cx="5102185" cy="332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Calculates the sum of values in a range based on true/false conditions.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=SUMIF(C177:C185,F178,D177:D185)</a:t>
            </a:r>
            <a:endParaRPr sz="3200"/>
          </a:p>
        </p:txBody>
      </p:sp>
      <p:sp>
        <p:nvSpPr>
          <p:cNvPr id="507" name="Google Shape;507;p54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SUMIFS</a:t>
            </a:r>
            <a:endParaRPr/>
          </a:p>
        </p:txBody>
      </p:sp>
      <p:sp>
        <p:nvSpPr>
          <p:cNvPr id="508" name="Google Shape;508;p54"/>
          <p:cNvSpPr txBox="1">
            <a:spLocks noGrp="1"/>
          </p:cNvSpPr>
          <p:nvPr>
            <p:ph type="body" idx="4"/>
          </p:nvPr>
        </p:nvSpPr>
        <p:spPr>
          <a:xfrm>
            <a:off x="6339775" y="2857605"/>
            <a:ext cx="5676056" cy="343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Calculate the sum of a range based on one or more true/false condition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=SUMIFS($D$189:$D$201,$C$189:$C$201,G189,$E$189:$E$201,H189)</a:t>
            </a:r>
            <a:endParaRPr sz="28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Functions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VLOOKUP</a:t>
            </a:r>
            <a:endParaRPr/>
          </a:p>
        </p:txBody>
      </p:sp>
      <p:sp>
        <p:nvSpPr>
          <p:cNvPr id="515" name="Google Shape;515;p55"/>
          <p:cNvSpPr txBox="1">
            <a:spLocks noGrp="1"/>
          </p:cNvSpPr>
          <p:nvPr>
            <p:ph type="body" idx="2"/>
          </p:nvPr>
        </p:nvSpPr>
        <p:spPr>
          <a:xfrm>
            <a:off x="58723" y="2958273"/>
            <a:ext cx="5617333" cy="332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Allows searches across columns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=VLOOKUP(G207,A205:E226,2,1)</a:t>
            </a:r>
            <a:endParaRPr sz="2800"/>
          </a:p>
        </p:txBody>
      </p:sp>
      <p:sp>
        <p:nvSpPr>
          <p:cNvPr id="516" name="Google Shape;516;p55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/>
              <a:t>XOR</a:t>
            </a:r>
            <a:endParaRPr/>
          </a:p>
        </p:txBody>
      </p:sp>
      <p:sp>
        <p:nvSpPr>
          <p:cNvPr id="517" name="Google Shape;517;p55"/>
          <p:cNvSpPr txBox="1">
            <a:spLocks noGrp="1"/>
          </p:cNvSpPr>
          <p:nvPr>
            <p:ph type="body" idx="4"/>
          </p:nvPr>
        </p:nvSpPr>
        <p:spPr>
          <a:xfrm>
            <a:off x="6515943" y="2958273"/>
            <a:ext cx="5676057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Returns true/false based on two or more conditions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=XOR(B231="fire",C231&lt;60)</a:t>
            </a:r>
            <a:endParaRPr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b="1"/>
              <a:t>Charts &amp; </a:t>
            </a:r>
            <a:br>
              <a:rPr lang="en-US" b="1"/>
            </a:br>
            <a:r>
              <a:rPr lang="en-US" b="1"/>
              <a:t>Pivot Tables</a:t>
            </a:r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Charts</a:t>
            </a:r>
            <a:endParaRPr/>
          </a:p>
        </p:txBody>
      </p:sp>
      <p:sp>
        <p:nvSpPr>
          <p:cNvPr id="529" name="Google Shape;529;p57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Compare information inside of your data</a:t>
            </a:r>
            <a:endParaRPr/>
          </a:p>
        </p:txBody>
      </p:sp>
      <p:sp>
        <p:nvSpPr>
          <p:cNvPr id="530" name="Google Shape;530;p57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567605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Once your data is filled out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highlight the information you want to use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Click Insert in the ribbon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-Bring up chart options</a:t>
            </a:r>
            <a:endParaRPr/>
          </a:p>
          <a:p>
            <a:pPr marL="91440" lvl="0" indent="-18796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- Pick the one you want</a:t>
            </a:r>
            <a:endParaRPr/>
          </a:p>
        </p:txBody>
      </p:sp>
      <p:sp>
        <p:nvSpPr>
          <p:cNvPr id="531" name="Google Shape;531;p57"/>
          <p:cNvSpPr txBox="1"/>
          <p:nvPr/>
        </p:nvSpPr>
        <p:spPr>
          <a:xfrm>
            <a:off x="-228877" y="5869093"/>
            <a:ext cx="79237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 to the Loans Tab on Excel Spreadsheet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Pivot Tables</a:t>
            </a:r>
            <a:endParaRPr/>
          </a:p>
        </p:txBody>
      </p:sp>
      <p:sp>
        <p:nvSpPr>
          <p:cNvPr id="537" name="Google Shape;537;p58"/>
          <p:cNvSpPr txBox="1">
            <a:spLocks noGrp="1"/>
          </p:cNvSpPr>
          <p:nvPr>
            <p:ph type="body" idx="1"/>
          </p:nvPr>
        </p:nvSpPr>
        <p:spPr>
          <a:xfrm>
            <a:off x="845489" y="1749948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91440" lvl="0" indent="-1879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3200"/>
              <a:t>A summary of a large dataset that usually includes the total figures, average, minimum, maximum, etc.</a:t>
            </a:r>
            <a:endParaRPr/>
          </a:p>
        </p:txBody>
      </p:sp>
      <p:sp>
        <p:nvSpPr>
          <p:cNvPr id="538" name="Google Shape;538;p58"/>
          <p:cNvSpPr txBox="1">
            <a:spLocks noGrp="1"/>
          </p:cNvSpPr>
          <p:nvPr>
            <p:ph type="body" idx="2"/>
          </p:nvPr>
        </p:nvSpPr>
        <p:spPr>
          <a:xfrm>
            <a:off x="7324327" y="2132471"/>
            <a:ext cx="5079708" cy="445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2500" lnSpcReduction="10000"/>
          </a:bodyPr>
          <a:lstStyle/>
          <a:p>
            <a:pPr marL="91440" lvl="0" indent="-16446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Once you bring up your spreadsheet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Click on pivot table 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dataset should already be selected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Select “new worksheet”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Choose the values that you want</a:t>
            </a:r>
            <a:endParaRPr/>
          </a:p>
          <a:p>
            <a:pPr marL="91440" lvl="0" indent="-16446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- Analyze your data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</p:txBody>
      </p:sp>
      <p:sp>
        <p:nvSpPr>
          <p:cNvPr id="539" name="Google Shape;539;p58"/>
          <p:cNvSpPr txBox="1"/>
          <p:nvPr/>
        </p:nvSpPr>
        <p:spPr>
          <a:xfrm>
            <a:off x="1819065" y="5843545"/>
            <a:ext cx="47985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Up Sales Spreadsheet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fdb1cab7e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83051" cy="59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Sales Exercise</a:t>
            </a:r>
            <a:endParaRPr/>
          </a:p>
        </p:txBody>
      </p:sp>
      <p:sp>
        <p:nvSpPr>
          <p:cNvPr id="545" name="Google Shape;545;p59"/>
          <p:cNvSpPr txBox="1">
            <a:spLocks noGrp="1"/>
          </p:cNvSpPr>
          <p:nvPr>
            <p:ph type="body" idx="1"/>
          </p:nvPr>
        </p:nvSpPr>
        <p:spPr>
          <a:xfrm>
            <a:off x="463826" y="2108201"/>
            <a:ext cx="11608904" cy="417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Insert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PivotChart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Table/Range should be picked already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Select: CompanyName, ProductName, UnitPrice, Quantity and SubTotal</a:t>
            </a: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the Row Labels drop down, remove the “select all” tick, select Ana Trujiullo, press ok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Sales Exercise</a:t>
            </a:r>
            <a:endParaRPr/>
          </a:p>
        </p:txBody>
      </p:sp>
      <p:sp>
        <p:nvSpPr>
          <p:cNvPr id="551" name="Google Shape;551;p60"/>
          <p:cNvSpPr txBox="1">
            <a:spLocks noGrp="1"/>
          </p:cNvSpPr>
          <p:nvPr>
            <p:ph type="body" idx="2"/>
          </p:nvPr>
        </p:nvSpPr>
        <p:spPr>
          <a:xfrm>
            <a:off x="1208015" y="2120900"/>
            <a:ext cx="10506907" cy="413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Go back to Insert and choose pivot table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Make sure table is selected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FirstName 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CompanyName</a:t>
            </a:r>
            <a:endParaRPr sz="2800"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Choose SubTotal and drag to values</a:t>
            </a:r>
            <a:endParaRPr/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- Select recommended Charts</a:t>
            </a:r>
            <a:endParaRPr sz="24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6000" b="1"/>
              <a:t>Keyboard Shortcuts</a:t>
            </a:r>
            <a:endParaRPr/>
          </a:p>
        </p:txBody>
      </p:sp>
      <p:sp>
        <p:nvSpPr>
          <p:cNvPr id="557" name="Google Shape;557;p61"/>
          <p:cNvSpPr txBox="1">
            <a:spLocks noGrp="1"/>
          </p:cNvSpPr>
          <p:nvPr>
            <p:ph type="body" idx="1"/>
          </p:nvPr>
        </p:nvSpPr>
        <p:spPr>
          <a:xfrm>
            <a:off x="9774803" y="-1013106"/>
            <a:ext cx="2639833" cy="330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WINDOWS 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SHORTCUTS</a:t>
            </a:r>
            <a:endParaRPr/>
          </a:p>
        </p:txBody>
      </p:sp>
      <p:sp>
        <p:nvSpPr>
          <p:cNvPr id="558" name="Google Shape;558;p61"/>
          <p:cNvSpPr txBox="1">
            <a:spLocks noGrp="1"/>
          </p:cNvSpPr>
          <p:nvPr>
            <p:ph type="body" idx="2"/>
          </p:nvPr>
        </p:nvSpPr>
        <p:spPr>
          <a:xfrm>
            <a:off x="185530" y="1881809"/>
            <a:ext cx="4639736" cy="450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Z	undo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W	close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A	Select all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ALT + TAB	Switch apps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ALT + F4	Close apps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WIN + D	Show/Hide Desktop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X	Cut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C	Copy</a:t>
            </a:r>
            <a:endParaRPr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CTRL + V	Paste</a:t>
            </a:r>
            <a:endParaRPr/>
          </a:p>
        </p:txBody>
      </p:sp>
      <p:sp>
        <p:nvSpPr>
          <p:cNvPr id="559" name="Google Shape;559;p61"/>
          <p:cNvSpPr txBox="1">
            <a:spLocks noGrp="1"/>
          </p:cNvSpPr>
          <p:nvPr>
            <p:ph type="body" idx="4"/>
          </p:nvPr>
        </p:nvSpPr>
        <p:spPr>
          <a:xfrm>
            <a:off x="6515944" y="1881809"/>
            <a:ext cx="5490526" cy="433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1409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WIN + L/R Arrow	compare windows</a:t>
            </a:r>
            <a:endParaRPr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WIN + up/down arrow		</a:t>
            </a:r>
            <a:endParaRPr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WIN + double up/down</a:t>
            </a:r>
            <a:endParaRPr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ESC</a:t>
            </a:r>
            <a:endParaRPr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WIN + PrtScn		save screenshot</a:t>
            </a:r>
            <a:endParaRPr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Shift + arrows		highlight text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400"/>
              <a:t>CTRL + B/I/U		customize font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1800"/>
          </a:p>
          <a:p>
            <a:pPr marL="91440" lvl="0" indent="-105727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/>
              <a:t>	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Bookman Old Style"/>
              <a:buNone/>
            </a:pPr>
            <a:r>
              <a:rPr lang="en-US" sz="6000" b="1"/>
              <a:t>Keyboard Shortcuts</a:t>
            </a:r>
            <a:endParaRPr/>
          </a:p>
        </p:txBody>
      </p:sp>
      <p:sp>
        <p:nvSpPr>
          <p:cNvPr id="565" name="Google Shape;565;p62"/>
          <p:cNvSpPr txBox="1">
            <a:spLocks noGrp="1"/>
          </p:cNvSpPr>
          <p:nvPr>
            <p:ph type="body" idx="3"/>
          </p:nvPr>
        </p:nvSpPr>
        <p:spPr>
          <a:xfrm>
            <a:off x="-110143" y="3113722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MAC SHORTCUTS</a:t>
            </a:r>
            <a:endParaRPr/>
          </a:p>
        </p:txBody>
      </p:sp>
      <p:sp>
        <p:nvSpPr>
          <p:cNvPr id="566" name="Google Shape;566;p62"/>
          <p:cNvSpPr txBox="1">
            <a:spLocks noGrp="1"/>
          </p:cNvSpPr>
          <p:nvPr>
            <p:ph type="body" idx="4"/>
          </p:nvPr>
        </p:nvSpPr>
        <p:spPr>
          <a:xfrm>
            <a:off x="5803713" y="2209281"/>
            <a:ext cx="5858199" cy="403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03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C = Copy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X = cut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V = paste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Control+Command+F: Fullscreen</a:t>
            </a:r>
            <a:endParaRPr/>
          </a:p>
          <a:p>
            <a:pPr marL="91440" lvl="0" indent="-2032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Command + Mission Control = desktop</a:t>
            </a:r>
            <a:endParaRPr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rgbClr val="FFFFFF"/>
                </a:solidFill>
              </a:rPr>
              <a:t>The end project: </a:t>
            </a:r>
            <a:br>
              <a:rPr lang="en-US" sz="5400" b="1">
                <a:solidFill>
                  <a:srgbClr val="FFFFFF"/>
                </a:solidFill>
              </a:rPr>
            </a:br>
            <a:r>
              <a:rPr lang="en-US" sz="5400" b="1">
                <a:solidFill>
                  <a:srgbClr val="FFFFFF"/>
                </a:solidFill>
              </a:rPr>
              <a:t>Your Capstone</a:t>
            </a:r>
            <a:endParaRPr/>
          </a:p>
        </p:txBody>
      </p:sp>
      <p:grpSp>
        <p:nvGrpSpPr>
          <p:cNvPr id="245" name="Google Shape;245;p6"/>
          <p:cNvGrpSpPr/>
          <p:nvPr/>
        </p:nvGrpSpPr>
        <p:grpSpPr>
          <a:xfrm>
            <a:off x="176169" y="2314076"/>
            <a:ext cx="11495832" cy="4447450"/>
            <a:chOff x="0" y="319021"/>
            <a:chExt cx="11495832" cy="4447450"/>
          </a:xfrm>
        </p:grpSpPr>
        <p:sp>
          <p:nvSpPr>
            <p:cNvPr id="246" name="Google Shape;246;p6"/>
            <p:cNvSpPr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884290" y="319021"/>
              <a:ext cx="3199317" cy="2533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Showcases what you have covered over this 12-week period</a:t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solidFill>
              <a:srgbClr val="DE79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4425277" y="470424"/>
              <a:ext cx="2598583" cy="21536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 – 20 minutes in length</a:t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solidFill>
              <a:srgbClr val="D07A5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7735514" y="566377"/>
              <a:ext cx="3066970" cy="2011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You need to come up with a topic</a:t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0" y="2973999"/>
              <a:ext cx="3130663" cy="1792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question with that topic</a:t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solidFill>
              <a:srgbClr val="B8888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491131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Locate raw data on that topic</a:t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solidFill>
              <a:srgbClr val="AD959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6206707" y="2782674"/>
              <a:ext cx="2573550" cy="1981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Clean it and analyze it to get your answer</a:t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9027128" y="3033001"/>
              <a:ext cx="2468704" cy="1481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your story!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Data Wrangling</a:t>
            </a:r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562061" y="2349150"/>
            <a:ext cx="11148969" cy="13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>
                <a:latin typeface="Bookman Old Style"/>
                <a:ea typeface="Bookman Old Style"/>
                <a:cs typeface="Bookman Old Style"/>
                <a:sym typeface="Bookman Old Style"/>
              </a:rPr>
              <a:t>The process of cleaning and unifying messy and complex data sets for easy access and analysis.</a:t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5226341" y="4026716"/>
            <a:ext cx="1115736" cy="10939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"/>
          <p:cNvSpPr txBox="1"/>
          <p:nvPr/>
        </p:nvSpPr>
        <p:spPr>
          <a:xfrm>
            <a:off x="2818701" y="5347515"/>
            <a:ext cx="58555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Organizing and processing data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Examples of Wrangling</a:t>
            </a:r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Joining together multiple data sets into one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Finding gaps and filling/deleting them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Getting rid of data that is unnecessary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Font typeface="Bookman Old Style"/>
              <a:buAutoNum type="arabicPeriod"/>
            </a:pPr>
            <a:r>
              <a:rPr lang="en-US" sz="3600"/>
              <a:t>Identifying extreme outliers &amp; either explaining them or getting rid of them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#1 - Discovery</a:t>
            </a:r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Become familiar with your data so that you know how you will end up using it.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You can identify trends, patterns and some cells that might cause issues in analysis.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/>
              <a:t>Step #2 - Structuring</a:t>
            </a:r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60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Take your raw data and transforming it to what you can work with.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1639</Words>
  <Application>Microsoft Office PowerPoint</Application>
  <PresentationFormat>Widescreen</PresentationFormat>
  <Paragraphs>269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Libre Franklin</vt:lpstr>
      <vt:lpstr>Calibri</vt:lpstr>
      <vt:lpstr>Consolas</vt:lpstr>
      <vt:lpstr>Bookman Old Style</vt:lpstr>
      <vt:lpstr>Arial</vt:lpstr>
      <vt:lpstr>Office Theme</vt:lpstr>
      <vt:lpstr>1_RetrospectVTI</vt:lpstr>
      <vt:lpstr>It’s HOT right now!</vt:lpstr>
      <vt:lpstr>Who are Data Analysts?</vt:lpstr>
      <vt:lpstr>What Classes will look like</vt:lpstr>
      <vt:lpstr>PowerPoint Presentation</vt:lpstr>
      <vt:lpstr>The end project:  Your Capstone</vt:lpstr>
      <vt:lpstr>Data Wrangling</vt:lpstr>
      <vt:lpstr>Examples of Wrangling</vt:lpstr>
      <vt:lpstr>Step #1 - Discovery</vt:lpstr>
      <vt:lpstr>Step #2 - Structuring</vt:lpstr>
      <vt:lpstr>Step #3 - Cleaning</vt:lpstr>
      <vt:lpstr>Step #4 - Enriching</vt:lpstr>
      <vt:lpstr>Step #5 - Validating</vt:lpstr>
      <vt:lpstr>Step #6 - Publishing</vt:lpstr>
      <vt:lpstr>Goals</vt:lpstr>
      <vt:lpstr>What’s the Difference?</vt:lpstr>
      <vt:lpstr>Crisp-DM</vt:lpstr>
      <vt:lpstr>Data Science Life Cycle</vt:lpstr>
      <vt:lpstr>The end project:  Your Capstone</vt:lpstr>
      <vt:lpstr>Excel &amp; Data Analytics</vt:lpstr>
      <vt:lpstr>What is Excel?</vt:lpstr>
      <vt:lpstr>Why Excel?</vt:lpstr>
      <vt:lpstr>Excel is HUGE</vt:lpstr>
      <vt:lpstr>Functions</vt:lpstr>
      <vt:lpstr>=AVERAGEIFS(C27:C38, B27:B38, F28, D27:D38,G28)</vt:lpstr>
      <vt:lpstr>Functions</vt:lpstr>
      <vt:lpstr>Functions</vt:lpstr>
      <vt:lpstr>Functions</vt:lpstr>
      <vt:lpstr>Reading a function in Excel</vt:lpstr>
      <vt:lpstr>Reading a function in Excel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Charts &amp;  Pivot Tables</vt:lpstr>
      <vt:lpstr>Charts</vt:lpstr>
      <vt:lpstr>Pivot Tables</vt:lpstr>
      <vt:lpstr>Sales Exercise</vt:lpstr>
      <vt:lpstr>Sales Exercise</vt:lpstr>
      <vt:lpstr>Keyboard Shortcuts</vt:lpstr>
      <vt:lpstr>Keyboard Shortcuts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Excel</dc:title>
  <dc:creator>Ashley Hunter</dc:creator>
  <cp:lastModifiedBy>Johan Bester</cp:lastModifiedBy>
  <cp:revision>2</cp:revision>
  <dcterms:created xsi:type="dcterms:W3CDTF">2022-01-10T14:56:28Z</dcterms:created>
  <dcterms:modified xsi:type="dcterms:W3CDTF">2022-10-05T00:20:25Z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0x0101001CC56A82002A4042A2E93AC0E89AB443</vt:lpwstr>
  </property>
</Properties>
</file>