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Sorts Mill Goudy" panose="020B0604020202020204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d9QqHHEg/vX9tXnBDLHZfzmNm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5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75" name="Google Shape;75;p3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6" name="Google Shape;86;p36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7" name="Google Shape;7;p2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" name="Google Shape;8;p2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" name="Google Shape;9;p2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0" name="Google Shape;10;p2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0" name="Google Shape;100;p1" descr="Computer script on a screen"/>
          <p:cNvPicPr preferRelativeResize="0"/>
          <p:nvPr/>
        </p:nvPicPr>
        <p:blipFill rotWithShape="1">
          <a:blip r:embed="rId3">
            <a:alphaModFix/>
          </a:blip>
          <a:srcRect t="5981" b="9749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/>
              <a:t>Data Analytics + Python</a:t>
            </a:r>
            <a:endParaRPr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594514" y="4196605"/>
            <a:ext cx="2906973" cy="94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/>
              <a:t>DAY 2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chemeClr val="l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966745" y="321936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It is a VERY useful skill in programming!</a:t>
            </a:r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573207" y="1487606"/>
            <a:ext cx="4839438" cy="5199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It’s a science</a:t>
            </a:r>
            <a:endParaRPr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Think of yourself as a detective looking for the clues as to what went wrong</a:t>
            </a:r>
            <a:endParaRPr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Sometimes issues are minor and are quick, but others can take a while to find/fix.</a:t>
            </a:r>
            <a:endParaRPr/>
          </a:p>
        </p:txBody>
      </p:sp>
      <p:pic>
        <p:nvPicPr>
          <p:cNvPr id="174" name="Google Shape;174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2251075"/>
            <a:ext cx="37528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1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80" name="Google Shape;180;p11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84" name="Google Shape;18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5459104" y="720724"/>
            <a:ext cx="6083280" cy="174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 b="1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Helpful debugging tips</a:t>
            </a:r>
            <a:endParaRPr/>
          </a:p>
        </p:txBody>
      </p:sp>
      <p:pic>
        <p:nvPicPr>
          <p:cNvPr id="186" name="Google Shape;186;p11" descr="Diagram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35514" r="22913" b="2"/>
          <a:stretch/>
        </p:blipFill>
        <p:spPr>
          <a:xfrm>
            <a:off x="1109595" y="805232"/>
            <a:ext cx="3876811" cy="524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rgbClr val="A2AEB5">
                <a:alpha val="64705"/>
              </a:srgbClr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5519609" y="2099819"/>
            <a:ext cx="6083280" cy="4040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31718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/>
              <a:t>Review your code as you are writing it</a:t>
            </a:r>
            <a:endParaRPr/>
          </a:p>
          <a:p>
            <a:pPr marL="228600" lvl="0" indent="-317182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/>
              <a:t>If you can’t find the error after a while, have someone else look at it</a:t>
            </a:r>
            <a:endParaRPr/>
          </a:p>
          <a:p>
            <a:pPr marL="228600" lvl="0" indent="-317182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/>
              <a:t>Work backward to try to find the issue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xfrm>
            <a:off x="4241617" y="591098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/>
              <a:t>print(“Hello, World!”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-219487" y="2550841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print(Hello, World!”)</a:t>
            </a:r>
            <a:endParaRPr/>
          </a:p>
        </p:txBody>
      </p:sp>
      <p:sp>
        <p:nvSpPr>
          <p:cNvPr id="195" name="Google Shape;195;p12"/>
          <p:cNvSpPr txBox="1"/>
          <p:nvPr/>
        </p:nvSpPr>
        <p:spPr>
          <a:xfrm>
            <a:off x="4350800" y="4728949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(“Hello, World!”)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4241617" y="591098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/>
              <a:t>Input(What is your name?”)</a:t>
            </a:r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-219487" y="2550841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inputHow you?)</a:t>
            </a:r>
            <a:endParaRPr/>
          </a:p>
        </p:txBody>
      </p:sp>
      <p:sp>
        <p:nvSpPr>
          <p:cNvPr id="202" name="Google Shape;202;p13"/>
          <p:cNvSpPr txBox="1"/>
          <p:nvPr/>
        </p:nvSpPr>
        <p:spPr>
          <a:xfrm>
            <a:off x="4094328" y="4728949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input(“What you names?”) 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785" y="558989"/>
            <a:ext cx="5740021" cy="5740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13" name="Google Shape;213;p1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217" name="Google Shape;21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A2AEB5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1453027" y="1193602"/>
            <a:ext cx="3149221" cy="148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b="1"/>
              <a:t>What are modules?</a:t>
            </a:r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body" idx="2"/>
          </p:nvPr>
        </p:nvSpPr>
        <p:spPr>
          <a:xfrm>
            <a:off x="1108852" y="2941747"/>
            <a:ext cx="3777048" cy="200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None/>
            </a:pPr>
            <a:r>
              <a:rPr lang="en-US" sz="2400" cap="none"/>
              <a:t>LIBRARIES THAT ARE WITHIN PYTHON TO ACCOMPLISH DIFFERENT GOALS WITHOUT WRITING A LOT OF CODE.</a:t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rgbClr val="A2AEB5">
                <a:alpha val="64705"/>
              </a:srgbClr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22" name="Google Shape;222;p15" descr="Graphical user interface, applicatio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5003" y="1418026"/>
            <a:ext cx="5571565" cy="4025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573207" y="429904"/>
            <a:ext cx="10249468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5400" b="1"/>
              <a:t>There are 137,000 Python Libraries!</a:t>
            </a:r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body" idx="1"/>
          </p:nvPr>
        </p:nvSpPr>
        <p:spPr>
          <a:xfrm>
            <a:off x="163772" y="2563924"/>
            <a:ext cx="6469039" cy="386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TensorFlow           - NumPy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SciPy                    -BeautifulSoup</a:t>
            </a:r>
            <a:endParaRPr sz="3600"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Pandas                  - Scrapy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Matplotlib            - PyTorch</a:t>
            </a:r>
            <a:endParaRPr sz="3600"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Keras                    - SciKit-Learn</a:t>
            </a:r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2"/>
          </p:nvPr>
        </p:nvSpPr>
        <p:spPr>
          <a:xfrm>
            <a:off x="8740709" y="1936899"/>
            <a:ext cx="3451291" cy="432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Pandas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NumPy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Matplotlib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Math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Random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BeautifulSoup</a:t>
            </a:r>
            <a:endParaRPr sz="36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966743" y="236256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6600" b="1"/>
              <a:t>Breaking it all down</a:t>
            </a:r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1"/>
          </p:nvPr>
        </p:nvSpPr>
        <p:spPr>
          <a:xfrm>
            <a:off x="395785" y="1300533"/>
            <a:ext cx="11273051" cy="532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Pandas = (Python Data Analysis) used for data analysis and cleaning of data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NumPy = (Numerical Python) use for numerical computation.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Matplotlib = a plotting library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Math = functions normally found on calculator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Random = play game of chance, possibilities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BeautifulSoup = used for web crawling and data scraping</a:t>
            </a:r>
            <a:endParaRPr/>
          </a:p>
          <a:p>
            <a:pPr marL="2286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endParaRPr sz="3600"/>
          </a:p>
          <a:p>
            <a:pPr marL="2286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endParaRPr sz="36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</a:pPr>
            <a:r>
              <a:rPr lang="en-US" sz="6000"/>
              <a:t>Math Module</a:t>
            </a:r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439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You ALWAYS want to IMPORT a module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Basic Operators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+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-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/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*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endParaRPr sz="32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body" idx="1"/>
          </p:nvPr>
        </p:nvSpPr>
        <p:spPr>
          <a:xfrm>
            <a:off x="1092971" y="290015"/>
            <a:ext cx="3100289" cy="6277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x = 39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x += 5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print(x)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endParaRPr sz="400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y = 100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y -= 75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print(y)</a:t>
            </a: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6769290" y="2374710"/>
            <a:ext cx="31002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print(math.pi)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1557835" y="516675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6600"/>
              <a:t>Ice Breaker</a:t>
            </a:r>
            <a:endParaRPr/>
          </a:p>
        </p:txBody>
      </p:sp>
      <p:pic>
        <p:nvPicPr>
          <p:cNvPr id="110" name="Google Shape;110;p2" descr="A picture containing bird, perched, branch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36007" y="1799615"/>
            <a:ext cx="7519986" cy="482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b="1"/>
              <a:t>Random Module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body" idx="1"/>
          </p:nvPr>
        </p:nvSpPr>
        <p:spPr>
          <a:xfrm>
            <a:off x="734733" y="2952885"/>
            <a:ext cx="4445899" cy="234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Allows you to use random numbers when needed</a:t>
            </a:r>
            <a:endParaRPr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import random</a:t>
            </a:r>
            <a:endParaRPr/>
          </a:p>
          <a:p>
            <a:pPr marL="2286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endParaRPr sz="3200"/>
          </a:p>
        </p:txBody>
      </p:sp>
      <p:sp>
        <p:nvSpPr>
          <p:cNvPr id="254" name="Google Shape;254;p20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prob = random.random()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print(prob) 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endParaRPr sz="320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diceThrow=random.randrange(1,10)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Print(diceThrow)</a:t>
            </a:r>
            <a:endParaRPr/>
          </a:p>
          <a:p>
            <a:pPr marL="228600" lvl="0" indent="-38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>
            <a:spLocks noGrp="1"/>
          </p:cNvSpPr>
          <p:nvPr>
            <p:ph type="title"/>
          </p:nvPr>
        </p:nvSpPr>
        <p:spPr>
          <a:xfrm>
            <a:off x="1557835" y="497348"/>
            <a:ext cx="9076329" cy="175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Sorts Mill Goudy"/>
              <a:buNone/>
            </a:pPr>
            <a:r>
              <a:rPr lang="en-US" sz="8000" b="1"/>
              <a:t>Functions</a:t>
            </a:r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body" idx="1"/>
          </p:nvPr>
        </p:nvSpPr>
        <p:spPr>
          <a:xfrm>
            <a:off x="327546" y="2248257"/>
            <a:ext cx="11232108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3600"/>
              <a:t>Block of code that only runs when it’s called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endParaRPr sz="360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3600"/>
              <a:t>Established by using def and then the name followed by ()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3600"/>
              <a:t>Example: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3600"/>
              <a:t>def my_message(): (command)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4400"/>
              <a:t>You call the function by simply writing the function name</a:t>
            </a:r>
            <a:endParaRPr/>
          </a:p>
        </p:txBody>
      </p:sp>
      <p:sp>
        <p:nvSpPr>
          <p:cNvPr id="266" name="Google Shape;266;p22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460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def my_message():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	print(“I am enjoying class”)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my_message()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</a:pPr>
            <a:r>
              <a:rPr lang="en-US" sz="4400"/>
              <a:t>Another example of a function</a:t>
            </a:r>
            <a:endParaRPr/>
          </a:p>
        </p:txBody>
      </p:sp>
      <p:sp>
        <p:nvSpPr>
          <p:cNvPr id="272" name="Google Shape;272;p23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460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def familyname(lname):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	print(fname + “ Smith”)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endParaRPr sz="320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familyname(“Jerry”)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familyname(“Amy”)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familyname(“Chad”)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>
            <a:spLocks noGrp="1"/>
          </p:cNvSpPr>
          <p:nvPr>
            <p:ph type="title"/>
          </p:nvPr>
        </p:nvSpPr>
        <p:spPr>
          <a:xfrm>
            <a:off x="966743" y="427450"/>
            <a:ext cx="9076329" cy="812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4800" b="1" dirty="0"/>
              <a:t>Practice</a:t>
            </a:r>
            <a:endParaRPr sz="2800" dirty="0"/>
          </a:p>
        </p:txBody>
      </p:sp>
      <p:sp>
        <p:nvSpPr>
          <p:cNvPr id="278" name="Google Shape;278;p24"/>
          <p:cNvSpPr txBox="1">
            <a:spLocks noGrp="1"/>
          </p:cNvSpPr>
          <p:nvPr>
            <p:ph type="body" idx="1"/>
          </p:nvPr>
        </p:nvSpPr>
        <p:spPr>
          <a:xfrm>
            <a:off x="272956" y="1355834"/>
            <a:ext cx="11532358" cy="524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8766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 dirty="0"/>
              <a:t> Basic print program from yesterday (including input) </a:t>
            </a:r>
            <a:endParaRPr sz="1600" dirty="0"/>
          </a:p>
          <a:p>
            <a:pPr marL="228600" lvl="0" indent="-387667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 dirty="0"/>
              <a:t> Math Module</a:t>
            </a:r>
            <a:endParaRPr sz="1600" dirty="0"/>
          </a:p>
          <a:p>
            <a:pPr marL="228600" lvl="0" indent="-387667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 dirty="0"/>
              <a:t> Random Module</a:t>
            </a:r>
            <a:endParaRPr sz="1600" dirty="0"/>
          </a:p>
          <a:p>
            <a:pPr marL="228600" lvl="0" indent="-387667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 dirty="0"/>
              <a:t> Writing different functions</a:t>
            </a:r>
            <a:endParaRPr lang="en-US" sz="1600" dirty="0"/>
          </a:p>
          <a:p>
            <a:pPr marL="228600" lvl="0" indent="-387667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/>
              <a:t>Challenge: -</a:t>
            </a:r>
            <a:endParaRPr sz="1600"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None/>
            </a:pPr>
            <a:r>
              <a:rPr lang="en-US" sz="3600" dirty="0"/>
              <a:t>Use two or more at the same time creating a program</a:t>
            </a:r>
            <a:endParaRPr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16" name="Google Shape;116;p3" descr="Yellow question mark"/>
          <p:cNvPicPr preferRelativeResize="0"/>
          <p:nvPr/>
        </p:nvPicPr>
        <p:blipFill rotWithShape="1">
          <a:blip r:embed="rId3">
            <a:alphaModFix/>
          </a:blip>
          <a:srcRect b="62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18" name="Google Shape;118;p3"/>
          <p:cNvSpPr txBox="1">
            <a:spLocks noGrp="1"/>
          </p:cNvSpPr>
          <p:nvPr>
            <p:ph type="ctrTitle"/>
          </p:nvPr>
        </p:nvSpPr>
        <p:spPr>
          <a:xfrm>
            <a:off x="1473389" y="3067141"/>
            <a:ext cx="3149221" cy="72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/>
              <a:t>Questions?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chemeClr val="l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25" name="Google Shape;125;p4" descr="Graphical user interface, text, applicatio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0222" r="-1" b="-1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/>
          <p:nvPr/>
        </p:nvSpPr>
        <p:spPr>
          <a:xfrm>
            <a:off x="142504" y="133734"/>
            <a:ext cx="11922826" cy="6590532"/>
          </a:xfrm>
          <a:prstGeom prst="rect">
            <a:avLst/>
          </a:prstGeom>
          <a:noFill/>
          <a:ln w="25400" cap="rnd" cmpd="sng">
            <a:solidFill>
              <a:srgbClr val="A2AEB5">
                <a:alpha val="80000"/>
              </a:srgbClr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body" idx="1"/>
          </p:nvPr>
        </p:nvSpPr>
        <p:spPr>
          <a:xfrm>
            <a:off x="489073" y="374461"/>
            <a:ext cx="4836512" cy="456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952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000"/>
              <a:t> </a:t>
            </a:r>
            <a:r>
              <a:rPr lang="en-US" sz="4000" b="1"/>
              <a:t>cd</a:t>
            </a:r>
            <a:r>
              <a:rPr lang="en-US" sz="4000"/>
              <a:t> = changes the directory that you’re currently working in</a:t>
            </a:r>
            <a:endParaRPr/>
          </a:p>
          <a:p>
            <a:pPr marL="228600" lvl="0" indent="-29527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000" b="1"/>
              <a:t>clear</a:t>
            </a:r>
            <a:r>
              <a:rPr lang="en-US" sz="4000"/>
              <a:t> = clears the terminal screen of all previous commands</a:t>
            </a:r>
            <a:endParaRPr/>
          </a:p>
          <a:p>
            <a:pPr marL="228600" lvl="0" indent="-29527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000" b="1"/>
              <a:t>mkdir</a:t>
            </a:r>
            <a:r>
              <a:rPr lang="en-US" sz="4000"/>
              <a:t> = create a directory  </a:t>
            </a:r>
            <a:endParaRPr/>
          </a:p>
          <a:p>
            <a:pPr marL="228600" lvl="0" indent="-29527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000" b="1"/>
              <a:t>ls</a:t>
            </a:r>
            <a:r>
              <a:rPr lang="en-US" sz="4000"/>
              <a:t> = lists what’s in your directory</a:t>
            </a:r>
            <a:endParaRPr/>
          </a:p>
          <a:p>
            <a:pPr marL="2286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None/>
            </a:pPr>
            <a:endParaRPr sz="4000"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2"/>
          </p:nvPr>
        </p:nvSpPr>
        <p:spPr>
          <a:xfrm>
            <a:off x="6866417" y="4104796"/>
            <a:ext cx="4445899" cy="167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The up arrow accesses your history of commands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6600" b="1"/>
              <a:t>Review</a:t>
            </a: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What kind of language is Python considered?</a:t>
            </a:r>
            <a:endParaRPr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What’s a natural language?</a:t>
            </a:r>
            <a:endParaRPr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What is the program we use to write Python in?</a:t>
            </a:r>
            <a:endParaRPr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What’s the file extension of a Python file?</a:t>
            </a:r>
            <a:endParaRPr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What is the area called where we put in our commands?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44" name="Google Shape;144;p7" descr="Arrows in a dartboard"/>
          <p:cNvPicPr preferRelativeResize="0"/>
          <p:nvPr/>
        </p:nvPicPr>
        <p:blipFill rotWithShape="1">
          <a:blip r:embed="rId3">
            <a:alphaModFix/>
          </a:blip>
          <a:srcRect t="8776" b="6955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46" name="Google Shape;146;p7"/>
          <p:cNvSpPr txBox="1">
            <a:spLocks noGrp="1"/>
          </p:cNvSpPr>
          <p:nvPr>
            <p:ph type="ctrTitle"/>
          </p:nvPr>
        </p:nvSpPr>
        <p:spPr>
          <a:xfrm>
            <a:off x="1473389" y="3062475"/>
            <a:ext cx="3149221" cy="73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/>
              <a:t>Show and Tell</a:t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chemeClr val="l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8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53" name="Google Shape;153;p8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6096001" y="960030"/>
            <a:ext cx="5143500" cy="150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</a:pPr>
            <a:r>
              <a:rPr lang="en-US" sz="6000" b="1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Debugging</a:t>
            </a:r>
            <a:endParaRPr/>
          </a:p>
        </p:txBody>
      </p:sp>
      <p:pic>
        <p:nvPicPr>
          <p:cNvPr id="159" name="Google Shape;159;p8" descr="A ladybug on a window&#10;&#10;Description automatically generated with low confidenc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11932" r="48157"/>
          <a:stretch/>
        </p:blipFill>
        <p:spPr>
          <a:xfrm>
            <a:off x="1109594" y="805230"/>
            <a:ext cx="3876811" cy="524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rgbClr val="A2AEB5">
                <a:alpha val="64705"/>
              </a:srgbClr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5691116" y="2844800"/>
            <a:ext cx="6277971" cy="21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 of detecting and removing of existing and potential errors</a:t>
            </a:r>
            <a:r>
              <a:rPr lang="en-US"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(also called as 'bugs') in a software code that can cause it to behave unexpectedly or crash.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1048631" y="249904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rts Mill Goudy"/>
              <a:buNone/>
            </a:pPr>
            <a:r>
              <a:rPr lang="en-US" sz="5400" b="1"/>
              <a:t>Examples of Error Types</a:t>
            </a: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145576" y="1692322"/>
            <a:ext cx="11900848" cy="503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Char char="∙"/>
            </a:pPr>
            <a:r>
              <a:rPr lang="en-US" sz="4000"/>
              <a:t>Syntax</a:t>
            </a:r>
            <a:r>
              <a:rPr lang="en-US" sz="3600"/>
              <a:t> – Issues in the programs structure or rules about that structure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Runtime – Displayed after you run the program.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Semantic – Program will run but will be a bit off because it was written semantically wrong.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Logic – program runs but doesn’t product the output you wanted due to you accidently writing it wrong (ex: writing 3-5= / 3+5=)</a:t>
            </a:r>
            <a:endParaRPr sz="40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Widescreen</PresentationFormat>
  <Paragraphs>107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Sorts Mill Goudy</vt:lpstr>
      <vt:lpstr>Arial</vt:lpstr>
      <vt:lpstr>MarrakeshVTI</vt:lpstr>
      <vt:lpstr>Data Analytics + Python</vt:lpstr>
      <vt:lpstr>Ice Breaker</vt:lpstr>
      <vt:lpstr>Questions?</vt:lpstr>
      <vt:lpstr>PowerPoint Presentation</vt:lpstr>
      <vt:lpstr>PowerPoint Presentation</vt:lpstr>
      <vt:lpstr>Review</vt:lpstr>
      <vt:lpstr>Show and Tell</vt:lpstr>
      <vt:lpstr>Debugging</vt:lpstr>
      <vt:lpstr>Examples of Error Types</vt:lpstr>
      <vt:lpstr>It is a VERY useful skill in programming!</vt:lpstr>
      <vt:lpstr>Helpful debugging tips</vt:lpstr>
      <vt:lpstr>print(“Hello, World!”</vt:lpstr>
      <vt:lpstr>Input(What is your name?”)</vt:lpstr>
      <vt:lpstr>PowerPoint Presentation</vt:lpstr>
      <vt:lpstr>What are modules?</vt:lpstr>
      <vt:lpstr>There are 137,000 Python Libraries!</vt:lpstr>
      <vt:lpstr>Breaking it all down</vt:lpstr>
      <vt:lpstr>Math Module</vt:lpstr>
      <vt:lpstr>PowerPoint Presentation</vt:lpstr>
      <vt:lpstr>Random Module</vt:lpstr>
      <vt:lpstr>Functions</vt:lpstr>
      <vt:lpstr>You call the function by simply writing the function name</vt:lpstr>
      <vt:lpstr>Another example of a function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+ Python</dc:title>
  <dc:creator>Ashley Hunter</dc:creator>
  <cp:lastModifiedBy>Johan Bester</cp:lastModifiedBy>
  <cp:revision>2</cp:revision>
  <dcterms:created xsi:type="dcterms:W3CDTF">2022-01-12T03:22:21Z</dcterms:created>
  <dcterms:modified xsi:type="dcterms:W3CDTF">2022-09-27T23:04:45Z</dcterms:modified>
</cp:coreProperties>
</file>