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</p:sldMasterIdLst>
  <p:sldIdLst>
    <p:sldId id="256" r:id="rId3"/>
    <p:sldId id="276" r:id="rId4"/>
    <p:sldId id="277" r:id="rId5"/>
    <p:sldId id="275" r:id="rId6"/>
    <p:sldId id="257" r:id="rId7"/>
    <p:sldId id="258" r:id="rId8"/>
    <p:sldId id="259" r:id="rId9"/>
    <p:sldId id="260" r:id="rId10"/>
    <p:sldId id="261" r:id="rId11"/>
    <p:sldId id="278" r:id="rId12"/>
    <p:sldId id="280" r:id="rId13"/>
    <p:sldId id="281" r:id="rId14"/>
    <p:sldId id="282" r:id="rId15"/>
    <p:sldId id="283" r:id="rId16"/>
    <p:sldId id="284" r:id="rId17"/>
    <p:sldId id="28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91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in="-313" max="768" units="cm"/>
          <inkml:channel name="T" type="integer" max="2.14748E9" units="dev"/>
        </inkml:traceFormat>
        <inkml:channelProperties>
          <inkml:channelProperty channel="X" name="resolution" value="95.52325" units="1/cm"/>
          <inkml:channelProperty channel="Y" name="resolution" value="55.72165" units="1/cm"/>
          <inkml:channelProperty channel="T" name="resolution" value="1" units="1/dev"/>
        </inkml:channelProperties>
      </inkml:inkSource>
      <inkml:timestamp xml:id="ts0" timeString="2022-01-14T02:09:11.5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6672 16669 0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in="-313" max="768" units="cm"/>
          <inkml:channel name="T" type="integer" max="2.14748E9" units="dev"/>
        </inkml:traceFormat>
        <inkml:channelProperties>
          <inkml:channelProperty channel="X" name="resolution" value="95.52325" units="1/cm"/>
          <inkml:channelProperty channel="Y" name="resolution" value="55.72165" units="1/cm"/>
          <inkml:channelProperty channel="T" name="resolution" value="1" units="1/dev"/>
        </inkml:channelProperties>
      </inkml:inkSource>
      <inkml:timestamp xml:id="ts0" timeString="2022-01-14T02:13:06.0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5432 15553 0,'25'0'47,"0"0"0,0 24-31,-25 1-16,24 0 15,1 0-15,0 49 16,0-24 0,0-50 15,-25-25 0,49-25-15,-24-49-1,25 50-15,-50-1 16,24 25 0,1 25 77,-25-25-77,50-49-16,-25 49 16,-25 0-1,25 0 1,-1 1-1,1 24 1,0-25 0,0 0-16,-25 0 15,49 0 1</inkml:trace>
  <inkml:trace contextRef="#ctx0" brushRef="#br0" timeOffset="1725.07">9525 15255 0,'0'25'78,"0"-1"-78,25 1 16,49 50 0,1 24-1,-26-25 1,-24-49-1,-25 0 1,25-25 109,-25-25-47,49-24-62,1-26-16,-25 50 15,24-24-15,-24 24 16,50-50 0,-26 1-1,26 24 1,-26-49 0,26-25-1,-26 50 1,-49 24-1</inkml:trace>
  <inkml:trace contextRef="#ctx0" brushRef="#br0" timeOffset="6212.32">8235 15801 0,'0'-25'188,"-25"25"-79,1 0-93,-26 0-16,0-25 16,1 25-16,24 0 15,0-25 1,0 25 93,0 0-93,1 0-16,-1 0 15,0 25 32,25 0-31,-25 0 0,25-1-16,-25 26 31,25-25-16,-24-25 17,24 25-32,0-1 15,-25 1 1,0 25 0,25-1-1,-25 1 1,25 0 15,0-26-15,0 1-1,0 25 1,0-25 0,0-1-1,0 1 32,0 0-31,0 0-16,0 74 15,0 0 1,25-24 0,-25-26 15,25-24-31,0-25 47,-25 25-32,24-25 1,1 0 0,0 25-1,-25 0 16,25-25-31,0 0 63,-1 0-47,1 0-1,-25-25 1,25 25-1,0 0 17,0 0-17,0 0 1,-1 0 0,1 0-1,0 0-15,0 0 16,24 0-1,-24 0 17,-25-25 15,25 25-16,-25-25-16,0 0 1,25 25 0,0-49-1,-1 24 1,1 0 0,0-24-1,0 24 1,-25 0-1,0 0 1,0 0 0,0 1 15,0-26-15,0 25-16,0-49 15,0 49 16,0 0-15,0 0 0,0 0-1,0 1 17,0-26-17,0 25 1,0 0-1,0 1 1,0-1 0,0 0-1,0 0 17,0 0-1,0 1-16,-25 24 95,25-25-79,-25 25-15,25-25-16,-25 25 15,25-50-15,0 26 32,-24 24-17,-1 0 63,0 0-46</inkml:trace>
  <inkml:trace contextRef="#ctx0" brushRef="#br0" timeOffset="9619.75">13990 15404 0,'25'0'47,"-1"0"-32,1 25 17,0-1-32,-25 1 15,50 0-15,-26 25 16,26-1 0,-25-49 93,-25-25-109,0 1 16,0-1-16,0 0 31,25 0-16,-1-49 1,26-26 0,0 26-16,24-124 15,1-1 1,24 26 0,-50 73-1,-24 76 16,-25-1-15</inkml:trace>
  <inkml:trace contextRef="#ctx0" brushRef="#br0" timeOffset="11015.8">16842 15255 0,'25'0'78,"0"0"-78,0 25 15,24-1-15,1 51 16,49-1 0,25 75-1,-25-25 1,-74-74 0,0-50-16,-25-25 93,25 25-77,-25-50-16,25 50 16,-25-24-16,24 24 15,-24-25 16,0 0-15,0 0 0,25-24-1,50-150 1,-1 75-16,25-25 16,-49 50-1,24 0 1,-24 24-1,0 51 1,-50-26 0,24 25-1,1-24 1</inkml:trace>
  <inkml:trace contextRef="#ctx0" brushRef="#br0" timeOffset="14027.54">16024 15726 0,'-25'0'78,"0"25"-62,-24 0-1,49 0-15,-25-25 16,0 24-1,0 1 1,0 0 0,25 0 15,-24-25-15,24 25-1,-25-25-15,25 24 16,0 1-1,-25 0 1,25 0 0,-25 24-1,25-24-15,0 25 47,0-25-47,0 24 16,0-24-1,0 0 1,0 0 15,25-1-15,-25 1 0,0 0-1,25 0 1,-25 0-1,0 0 1,25-25 0,-25 24-16,24-24 15,1 25 1,0 0 15,25 0-15,-26 0-1,1-25 17,0 0-17,-25 24 1,25-24 0,0 0 15,-1 25-16,1-25 1,25 25 0,-25-25-1,-1 0 17,1 0-17,0-25 32,-25 0-31,25-24-1,-25-1 1,0 25 0,25 1-1,-25-1 1,0 0 15,0 0-31,0 0 16,0 0-1,0 1 1,-25-26 15,0 25-15,25 0-1,0 1 1,0-1 15,-25 25-15,25-25 0,0 0-1,-25 0 1,25-74-1,-24 99-15,-1-49 16,25 24 0,0 0 15,0 0-15,0 0 46,-25 25-15,0 0 156,0 0-47,1 0-31</inkml:trace>
  <inkml:trace contextRef="#ctx0" brushRef="#br0" timeOffset="38110.97">5308 8706 0,'-25'0'31,"1"0"16,-1 0-47,0 0 31,0 0-15,0 0-1,1-24 1,-1 24 0,-25-25-1,1 25 1,24 0-1,0 0 1,0 25 0,-24 24-1,24-24 1,0 0 0,25 0 15,-25-1 47,0 1-78,0-25 16,25 25-16,0 0 15,-24 24 1,24-24-1,-25-25 1,25 50 0,-25-25 15,25 0 0,-25-25 0,25 24-15,0 1 0,-25-25-1,25 25 1,-49 0 0,24 24-1,0-24 1,0 25-1,25-25 1,0-1 78,-24-24-79,24 25-15,0 0 47,0 0-47,-25 24 16,25-24 0,0 25-1,0-1 1,0-24-1,0 25 1,0-25 15,0-1-15,-25-24-16,25 25 31,0 25-15,0-1-1,0-24 1,0 25 0,0-25-1,0-1 1,25 1 0,0 0-1,-1 0 1,26-25-1,-25 0 1,0 0 0,-1 0-1,1-25 17,25 25-17,-1 0 1,-24 0-1,25 0 1,-25 0-16,0 0 16,-1 0-1,1-25 1,0 25 15,25-25-15,24 1-1,25-1 1,-74 0 0,25 0-1,-26 0 17,-24 1-17,25 24-15,0-25 16,0-50-1,-25 26 1,25 24 0,-25 0-1,0 0 1,0 1 0,0-1-1,0-50 1,0 26-1,0-26 1,0 26 15,0 24-15,0-25 0,0 26-1,0-26 1,0 0-1,0-24 1,24 24 0,-24 1-1,0 24 1,0 0 0,0 0 15,-24 25 78,-1 0-78,25-25 1,-25 25-32,25-24 15,0-1 1,0 0 15,0 0 0,0 0-15,0 1 15,0-1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in="-313" max="768" units="cm"/>
          <inkml:channel name="T" type="integer" max="2.14748E9" units="dev"/>
        </inkml:traceFormat>
        <inkml:channelProperties>
          <inkml:channelProperty channel="X" name="resolution" value="95.52325" units="1/cm"/>
          <inkml:channelProperty channel="Y" name="resolution" value="55.72165" units="1/cm"/>
          <inkml:channelProperty channel="T" name="resolution" value="1" units="1/dev"/>
        </inkml:channelProperties>
      </inkml:inkSource>
      <inkml:timestamp xml:id="ts0" timeString="2022-01-14T02:45:29.7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3671 5209 0,'25'0'125,"0"0"-109,0 0 0,-1 0-16,1 0 31,-25 25 63,0 0-79,0-1 17,-25 1 93,25 25-110,-24-50 1,24 25-1,0-1 1</inkml:trace>
  <inkml:trace contextRef="#ctx0" brushRef="#br0" timeOffset="1114.27">3919 5184 0,'0'25'94,"-25"25"-78,25-26-1,0 26 1,0-25-16,0 0 16,0-1-1,0 1-15,0 0 16</inkml:trace>
  <inkml:trace contextRef="#ctx0" brushRef="#br0" timeOffset="2452.85">5035 5110 0,'0'25'94,"0"-1"-94,0 1 15,0 0 1,0 0-1,25 0 1,-25-1 0,0 1-1,25-25-15,-25 25 16,0 0 109,0 0-94</inkml:trace>
  <inkml:trace contextRef="#ctx0" brushRef="#br0" timeOffset="3223.28">5209 5085 0,'0'25'94,"0"0"-94,0-1 15,0 1-15,25 0 16,-25 0-16,0 0 16,0 24-1,0-24 17,0 0-17,0 0 1,0-1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24C4E-1F03-4AE1-AC27-14801C4AF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A966B2-44FB-4E12-A019-A06D14E26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05656-45F6-44E2-B3AD-7AB87539F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03D8-58C2-4C48-8094-4E5BF12B101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103F-D3A5-4D1C-BF9D-06389E7C7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03CF8-384B-4B91-9B84-65104AB92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E06E-6824-4E93-B063-5600F17E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99387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969DC-3947-42F0-B346-BFF467AB7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852387-740B-4626-BC19-BD080A780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15E40-D861-463E-B15B-2F1406481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03D8-58C2-4C48-8094-4E5BF12B101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6D838-47A0-4AD1-9091-418377C69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4A2EA-8025-4466-935F-1E87C066D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E06E-6824-4E93-B063-5600F17E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2320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6C82E1-C13B-4196-BC57-06CDFD57B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160A11-3384-4E0A-8CD6-8723EEE04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5970A-651F-4788-A0CC-C10557327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03D8-58C2-4C48-8094-4E5BF12B101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80B36-9345-4CA0-85A3-3D3F8823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DC22D-FDC6-4559-9A88-2708011BD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E06E-6824-4E93-B063-5600F17E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49717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25904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347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AE6D2-20B2-4BB0-A290-AC3BDF73F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1DAF6-5BBB-4BF2-A7CE-FFC891F1E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F6B63-FEAE-45F6-89F6-88B9FE444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03D8-58C2-4C48-8094-4E5BF12B101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01B84-7359-40B0-AF91-8DFEA63F9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C21C1-07C9-4D54-B62E-02C4B435F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E06E-6824-4E93-B063-5600F17E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5554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F3072-C00C-4593-8BBE-9B7DDFCB8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D1B5E-24D2-4D91-B08B-77692800D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9EC57-A495-49EC-8F87-AB9F0DE10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03D8-58C2-4C48-8094-4E5BF12B101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69C5F-B66E-4809-9C21-1E622CA0E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CA335-B082-4C68-8C90-16185EFFC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E06E-6824-4E93-B063-5600F17E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928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B671F-88D0-48DE-AF49-555F90D27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EA707-441D-4C20-BD2B-C6FD78D60F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46E23-E6AA-45DD-8A2C-45563C782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E4B54-864A-4FE7-A468-DFE42DE1B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03D8-58C2-4C48-8094-4E5BF12B101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42694-F42A-42AF-BDEE-E4542D788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9F89F-9E8B-4CD2-ABC9-F24614CAF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E06E-6824-4E93-B063-5600F17E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3719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F974F-AC16-40F0-9FE2-3F8DB6818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FDB00-729A-4F8D-8BE1-2DFAD171B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38034C-594F-414B-938A-FD58AA4C8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C380F2-7C4C-4EF9-BD65-443CC69BFC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7033CC-AFB2-4E50-9DAD-9811B3ACE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607EF4-0F15-4CEE-A8C7-8E476444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03D8-58C2-4C48-8094-4E5BF12B101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004784-B7FA-4545-8748-BF4381D1D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907D28-38F5-4E4A-B990-86C1B7643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E06E-6824-4E93-B063-5600F17E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75538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4CA0-B0B4-417F-B423-308C858B7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89A0F4-657D-49DA-861D-AA9A8FF4A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03D8-58C2-4C48-8094-4E5BF12B101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BC32C5-136E-4A5D-87A1-764384E7E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6C03D-B08F-42DF-92BE-B0D70423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E06E-6824-4E93-B063-5600F17E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90640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90B8B9-5CB4-4669-97DE-1D65F24C3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03D8-58C2-4C48-8094-4E5BF12B101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49BCC5-6D5F-4189-9DC6-3B9B20F1F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E1DFB5-911E-4A1B-B05F-C4054A491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E06E-6824-4E93-B063-5600F17E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91361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2F425-B612-45E8-8ECF-79C3D75A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C2069-FE46-4B3C-A8AB-5E7A16094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3E5B88-BAA1-4AEB-B07C-B86AFB9AC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A8267-DB24-416A-B8DE-5242852BE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03D8-58C2-4C48-8094-4E5BF12B101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AA1F2-80CC-4603-8384-231295C3C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10427-5185-4A2B-A169-74E55BD3B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E06E-6824-4E93-B063-5600F17E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0837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2BA91-63D0-4165-86E7-28BFC697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7A3DF9-DCDD-4A50-B260-239BEE26EE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99E25-4080-4C8B-ABF5-AF2D49936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A20447-5E10-4983-AFCE-0203F988E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03D8-58C2-4C48-8094-4E5BF12B101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D0FF15-8A57-4C50-9513-248C3AEC8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EDDE2-382F-471F-84E0-E2D1ADC02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E06E-6824-4E93-B063-5600F17E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6775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4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64C207-5542-4B01-B4B3-71726826A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6C598-E445-4D98-ADF4-785D2E478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CED3F-322B-4203-AAFE-9967271204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203D8-58C2-4C48-8094-4E5BF12B101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8B679-8392-4BEE-B3C7-472012250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9F8EC-E3DB-4C80-8215-EDA580499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EE06E-6824-4E93-B063-5600F17E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59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4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9/27/2022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639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9" r:id="rId2"/>
  </p:sldLayoutIdLst>
  <p:transition spd="slow">
    <p:push dir="u"/>
  </p:transition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d.it/play/cinema/2016/12/22/gli-ingredienti-di-un-perfetto-film-di-natale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wearing a garment&#10;&#10;Description automatically generated with medium confidence">
            <a:extLst>
              <a:ext uri="{FF2B5EF4-FFF2-40B4-BE49-F238E27FC236}">
                <a16:creationId xmlns:a16="http://schemas.microsoft.com/office/drawing/2014/main" id="{799F0866-D0BE-4077-859B-960871D16A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178" r="23993" b="909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92847F-5955-4AAD-B541-EF9657F68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Data Analytics + Python Day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EF413-CDBF-43A6-BDC1-E798C7C1A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You made it to the end of week 1!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706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77101-4277-4AB6-AFEA-759F2368F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You can put the data type in front if you want to specify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1BCA4-A690-45D9-AB30-209FFCD26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 = str(“hello, world!”)</a:t>
            </a:r>
          </a:p>
          <a:p>
            <a:r>
              <a:rPr lang="en-US" dirty="0"/>
              <a:t>x = int(20)</a:t>
            </a:r>
          </a:p>
          <a:p>
            <a:r>
              <a:rPr lang="en-US" dirty="0"/>
              <a:t>x = float(20.5)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20001D-68A3-452E-AE80-3F5E77D33191}"/>
              </a:ext>
            </a:extLst>
          </p:cNvPr>
          <p:cNvSpPr txBox="1"/>
          <p:nvPr/>
        </p:nvSpPr>
        <p:spPr>
          <a:xfrm>
            <a:off x="5953539" y="2543116"/>
            <a:ext cx="6096000" cy="1771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Integer (int) = a whole number, positive or negative, w/o decimals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Float = a number, positive or negative, containing one or more decimals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3E1952-637C-4D10-B270-875A3C965D42}"/>
              </a:ext>
            </a:extLst>
          </p:cNvPr>
          <p:cNvSpPr txBox="1"/>
          <p:nvPr/>
        </p:nvSpPr>
        <p:spPr>
          <a:xfrm>
            <a:off x="142461" y="4733346"/>
            <a:ext cx="3621156" cy="1771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You can check the data type of a value by writing this: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3FEFAE-BF21-40EA-A2BF-8CF80D63B71F}"/>
              </a:ext>
            </a:extLst>
          </p:cNvPr>
          <p:cNvSpPr txBox="1"/>
          <p:nvPr/>
        </p:nvSpPr>
        <p:spPr>
          <a:xfrm>
            <a:off x="4142961" y="4733346"/>
            <a:ext cx="3621156" cy="2028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x = 1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y = 4.5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print(type(x))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print(type(y))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0738621-8456-4A57-807B-274CD0F74B79}"/>
              </a:ext>
            </a:extLst>
          </p:cNvPr>
          <p:cNvSpPr/>
          <p:nvPr/>
        </p:nvSpPr>
        <p:spPr>
          <a:xfrm>
            <a:off x="2160104" y="6029739"/>
            <a:ext cx="1842053" cy="4753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953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9866A-BEAA-4A17-8DB2-4A8F5195D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Casting:</a:t>
            </a:r>
            <a:br>
              <a:rPr lang="en-US" b="1" dirty="0"/>
            </a:br>
            <a:r>
              <a:rPr lang="en-US" b="1" dirty="0"/>
              <a:t>When you want to specify a type on to a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78615-D360-4955-8701-7538A47074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int(1)		</a:t>
            </a:r>
          </a:p>
          <a:p>
            <a:pPr marL="0" indent="0">
              <a:buNone/>
            </a:pPr>
            <a:r>
              <a:rPr lang="en-US" dirty="0"/>
              <a:t>y = int(2.8)</a:t>
            </a:r>
          </a:p>
          <a:p>
            <a:pPr marL="0" indent="0">
              <a:buNone/>
            </a:pPr>
            <a:r>
              <a:rPr lang="en-US" dirty="0"/>
              <a:t>z = int(“3”)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x = float(1)		</a:t>
            </a:r>
          </a:p>
          <a:p>
            <a:pPr marL="0" indent="0">
              <a:buNone/>
            </a:pPr>
            <a:r>
              <a:rPr lang="en-US" dirty="0"/>
              <a:t>y = float(2.8)</a:t>
            </a:r>
          </a:p>
          <a:p>
            <a:pPr marL="0" indent="0">
              <a:buNone/>
            </a:pPr>
            <a:r>
              <a:rPr lang="en-US" dirty="0"/>
              <a:t>z = float(“3”)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8FB0A1-2B37-4D33-8340-88A5B0A83D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"s1"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 =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4859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E285FB-FAA3-4755-AA58-5235E6BCA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>
            <a:noAutofit/>
          </a:bodyPr>
          <a:lstStyle/>
          <a:p>
            <a:pPr algn="ctr"/>
            <a:r>
              <a:rPr lang="en-US" sz="6600" dirty="0"/>
              <a:t>Strings</a:t>
            </a:r>
            <a:br>
              <a:rPr lang="en-US" sz="6600" dirty="0"/>
            </a:b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37CA2-A23E-425F-B1EA-EC429C74C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35" y="1590261"/>
            <a:ext cx="11847443" cy="4784035"/>
          </a:xfrm>
        </p:spPr>
        <p:txBody>
          <a:bodyPr>
            <a:normAutofit/>
          </a:bodyPr>
          <a:lstStyle/>
          <a:p>
            <a:r>
              <a:rPr lang="en-US" sz="3600" dirty="0"/>
              <a:t>are surrounded by either single quotation marks or double</a:t>
            </a:r>
          </a:p>
          <a:p>
            <a:endParaRPr lang="en-US" sz="3600" dirty="0"/>
          </a:p>
          <a:p>
            <a:r>
              <a:rPr lang="en-US" sz="3600" dirty="0"/>
              <a:t>You can assign a variable to them		a = “Hello”</a:t>
            </a:r>
          </a:p>
          <a:p>
            <a:pPr marL="0" indent="0">
              <a:buNone/>
            </a:pPr>
            <a:r>
              <a:rPr lang="en-US" sz="3600" dirty="0"/>
              <a:t>							         print(a)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Multi-line strings are designated with “””””/”””” or ‘’’/’’’</a:t>
            </a:r>
          </a:p>
        </p:txBody>
      </p:sp>
    </p:spTree>
    <p:extLst>
      <p:ext uri="{BB962C8B-B14F-4D97-AF65-F5344CB8AC3E}">
        <p14:creationId xmlns:p14="http://schemas.microsoft.com/office/powerpoint/2010/main" val="28787615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730CC-585C-45D4-8431-07EFB0972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6449" y="256381"/>
            <a:ext cx="5905568" cy="1179028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4000" dirty="0"/>
              <a:t>Getting the character </a:t>
            </a:r>
          </a:p>
          <a:p>
            <a:pPr algn="ctr"/>
            <a:r>
              <a:rPr lang="en-US" sz="4000" dirty="0"/>
              <a:t>position of a string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C2E1C-02B4-4074-BCB8-CE963209C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26466" y="1516856"/>
            <a:ext cx="5157787" cy="11790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/>
              <a:t>a = “Hello World!”</a:t>
            </a:r>
          </a:p>
          <a:p>
            <a:pPr marL="0" indent="0">
              <a:buNone/>
            </a:pPr>
            <a:r>
              <a:rPr lang="en-US" sz="3600" dirty="0"/>
              <a:t>print(a[1])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89F555-BCDC-4FBB-9A3D-8F50D0D8EA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-1" y="4326835"/>
            <a:ext cx="6202017" cy="15041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txt = “The best class in Saint Louis”</a:t>
            </a:r>
          </a:p>
          <a:p>
            <a:pPr marL="0" indent="0">
              <a:buNone/>
            </a:pPr>
            <a:r>
              <a:rPr lang="en-US" sz="3200" dirty="0"/>
              <a:t>Print(“best” in txt)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B7AA1B8-3D01-4390-BAB6-074C35BFD65C}"/>
              </a:ext>
            </a:extLst>
          </p:cNvPr>
          <p:cNvSpPr txBox="1">
            <a:spLocks/>
          </p:cNvSpPr>
          <p:nvPr/>
        </p:nvSpPr>
        <p:spPr>
          <a:xfrm>
            <a:off x="2935078" y="3297721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/>
              <a:t>Checking</a:t>
            </a:r>
            <a:r>
              <a:rPr lang="en-US" sz="3600" dirty="0"/>
              <a:t> a string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6A84F65B-4604-4746-A537-BC404D3EB78F}"/>
              </a:ext>
            </a:extLst>
          </p:cNvPr>
          <p:cNvSpPr txBox="1">
            <a:spLocks/>
          </p:cNvSpPr>
          <p:nvPr/>
        </p:nvSpPr>
        <p:spPr>
          <a:xfrm>
            <a:off x="6361043" y="1138306"/>
            <a:ext cx="5534508" cy="10737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/>
              <a:t>Finding the length of a string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7CC58F3A-3426-462D-A7D9-C0F3C1A75C76}"/>
              </a:ext>
            </a:extLst>
          </p:cNvPr>
          <p:cNvSpPr txBox="1">
            <a:spLocks/>
          </p:cNvSpPr>
          <p:nvPr/>
        </p:nvSpPr>
        <p:spPr>
          <a:xfrm>
            <a:off x="7990097" y="2455691"/>
            <a:ext cx="5183188" cy="11790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a = “Hello World!”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print(</a:t>
            </a:r>
            <a:r>
              <a:rPr lang="en-US" sz="3600" dirty="0" err="1"/>
              <a:t>len</a:t>
            </a:r>
            <a:r>
              <a:rPr lang="en-US" sz="3600" dirty="0"/>
              <a:t>(a))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BE1F94E8-C70A-4AD3-A45E-2AC4ACCAC59B}"/>
              </a:ext>
            </a:extLst>
          </p:cNvPr>
          <p:cNvSpPr txBox="1">
            <a:spLocks/>
          </p:cNvSpPr>
          <p:nvPr/>
        </p:nvSpPr>
        <p:spPr>
          <a:xfrm>
            <a:off x="6275508" y="4807779"/>
            <a:ext cx="5705577" cy="18238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txt = “The best class in Saint Louis”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if “best” in txt: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	print(“Yes, ‘best’ is present.”)</a:t>
            </a:r>
          </a:p>
        </p:txBody>
      </p:sp>
    </p:spTree>
    <p:extLst>
      <p:ext uri="{BB962C8B-B14F-4D97-AF65-F5344CB8AC3E}">
        <p14:creationId xmlns:p14="http://schemas.microsoft.com/office/powerpoint/2010/main" val="4146569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6" grpId="0" build="p"/>
      <p:bldP spid="7" grpId="0"/>
      <p:bldP spid="8" grpId="0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730CC-585C-45D4-8431-07EFB0972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6449" y="256380"/>
            <a:ext cx="5799551" cy="1095755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Slicing a string:</a:t>
            </a:r>
          </a:p>
          <a:p>
            <a:pPr algn="ctr"/>
            <a:r>
              <a:rPr lang="en-US" sz="3600" dirty="0"/>
              <a:t>Return a range of characters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C2E1C-02B4-4074-BCB8-CE963209C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6448" y="1352136"/>
            <a:ext cx="5157787" cy="11790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/>
              <a:t>b = “Hello World!”</a:t>
            </a:r>
          </a:p>
          <a:p>
            <a:pPr marL="0" indent="0">
              <a:buNone/>
            </a:pPr>
            <a:r>
              <a:rPr lang="en-US" sz="3600" dirty="0"/>
              <a:t>print(b[2:5])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89F555-BCDC-4FBB-9A3D-8F50D0D8EA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24010" y="4326835"/>
            <a:ext cx="5302662" cy="11790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/>
              <a:t>b=“Hello World!”</a:t>
            </a:r>
          </a:p>
          <a:p>
            <a:pPr marL="0" indent="0">
              <a:buNone/>
            </a:pPr>
            <a:r>
              <a:rPr lang="en-US" sz="3600" dirty="0"/>
              <a:t>print(b[2:])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B7AA1B8-3D01-4390-BAB6-074C35BFD65C}"/>
              </a:ext>
            </a:extLst>
          </p:cNvPr>
          <p:cNvSpPr txBox="1">
            <a:spLocks/>
          </p:cNvSpPr>
          <p:nvPr/>
        </p:nvSpPr>
        <p:spPr>
          <a:xfrm>
            <a:off x="-139426" y="3429000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/>
              <a:t>Slicing to the end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6A84F65B-4604-4746-A537-BC404D3EB78F}"/>
              </a:ext>
            </a:extLst>
          </p:cNvPr>
          <p:cNvSpPr txBox="1">
            <a:spLocks/>
          </p:cNvSpPr>
          <p:nvPr/>
        </p:nvSpPr>
        <p:spPr>
          <a:xfrm>
            <a:off x="6830424" y="484273"/>
            <a:ext cx="5183188" cy="9977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/>
              <a:t>Slicing a string</a:t>
            </a:r>
          </a:p>
          <a:p>
            <a:pPr algn="ctr"/>
            <a:r>
              <a:rPr lang="en-US" sz="3600" dirty="0"/>
              <a:t>From the start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7CC58F3A-3426-462D-A7D9-C0F3C1A75C76}"/>
              </a:ext>
            </a:extLst>
          </p:cNvPr>
          <p:cNvSpPr txBox="1">
            <a:spLocks/>
          </p:cNvSpPr>
          <p:nvPr/>
        </p:nvSpPr>
        <p:spPr>
          <a:xfrm>
            <a:off x="8162375" y="1527778"/>
            <a:ext cx="5183188" cy="11790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b = “Hello World!”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print(b[:5])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BE1F94E8-C70A-4AD3-A45E-2AC4ACCAC59B}"/>
              </a:ext>
            </a:extLst>
          </p:cNvPr>
          <p:cNvSpPr txBox="1">
            <a:spLocks/>
          </p:cNvSpPr>
          <p:nvPr/>
        </p:nvSpPr>
        <p:spPr>
          <a:xfrm>
            <a:off x="6096000" y="4298674"/>
            <a:ext cx="5705577" cy="1823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b=“Hello World!”</a:t>
            </a:r>
          </a:p>
          <a:p>
            <a:pPr marL="0" indent="0">
              <a:buNone/>
            </a:pPr>
            <a:r>
              <a:rPr lang="en-US" sz="3600" dirty="0"/>
              <a:t>print(b[-5:-2])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E12AF8F-1BBA-4636-8BC0-F85D7B81F441}"/>
              </a:ext>
            </a:extLst>
          </p:cNvPr>
          <p:cNvSpPr txBox="1">
            <a:spLocks/>
          </p:cNvSpPr>
          <p:nvPr/>
        </p:nvSpPr>
        <p:spPr>
          <a:xfrm>
            <a:off x="5963200" y="3429000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/>
              <a:t>Negative Indexing</a:t>
            </a:r>
          </a:p>
        </p:txBody>
      </p:sp>
    </p:spTree>
    <p:extLst>
      <p:ext uri="{BB962C8B-B14F-4D97-AF65-F5344CB8AC3E}">
        <p14:creationId xmlns:p14="http://schemas.microsoft.com/office/powerpoint/2010/main" val="35562845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6" grpId="0" build="p"/>
      <p:bldP spid="7" grpId="0"/>
      <p:bldP spid="8" grpId="0"/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730CC-585C-45D4-8431-07EFB0972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6449" y="256381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Removing Whitespace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C2E1C-02B4-4074-BCB8-CE963209C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6448" y="1352136"/>
            <a:ext cx="5157787" cy="11790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/>
              <a:t>c = “ Hello World! ”</a:t>
            </a:r>
          </a:p>
          <a:p>
            <a:pPr marL="0" indent="0">
              <a:buNone/>
            </a:pPr>
            <a:r>
              <a:rPr lang="en-US" sz="3600" dirty="0"/>
              <a:t>print(</a:t>
            </a:r>
            <a:r>
              <a:rPr lang="en-US" sz="3600" dirty="0" err="1"/>
              <a:t>c.strip</a:t>
            </a:r>
            <a:r>
              <a:rPr lang="en-US" sz="3600" dirty="0"/>
              <a:t>())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89F555-BCDC-4FBB-9A3D-8F50D0D8EA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24010" y="4326835"/>
            <a:ext cx="5302662" cy="11790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/>
              <a:t>b=“Hello World!”</a:t>
            </a:r>
          </a:p>
          <a:p>
            <a:pPr marL="0" indent="0">
              <a:buNone/>
            </a:pPr>
            <a:r>
              <a:rPr lang="en-US" sz="3600" dirty="0"/>
              <a:t>print(</a:t>
            </a:r>
            <a:r>
              <a:rPr lang="en-US" sz="3600" dirty="0" err="1"/>
              <a:t>b.split</a:t>
            </a:r>
            <a:r>
              <a:rPr lang="en-US" sz="3600" dirty="0"/>
              <a:t>(“,”)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B7AA1B8-3D01-4390-BAB6-074C35BFD65C}"/>
              </a:ext>
            </a:extLst>
          </p:cNvPr>
          <p:cNvSpPr txBox="1">
            <a:spLocks/>
          </p:cNvSpPr>
          <p:nvPr/>
        </p:nvSpPr>
        <p:spPr>
          <a:xfrm>
            <a:off x="-139426" y="3429000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/>
              <a:t>Split a string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6A84F65B-4604-4746-A537-BC404D3EB78F}"/>
              </a:ext>
            </a:extLst>
          </p:cNvPr>
          <p:cNvSpPr txBox="1">
            <a:spLocks/>
          </p:cNvSpPr>
          <p:nvPr/>
        </p:nvSpPr>
        <p:spPr>
          <a:xfrm>
            <a:off x="6618389" y="117199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/>
              <a:t>Replace in a string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7CC58F3A-3426-462D-A7D9-C0F3C1A75C76}"/>
              </a:ext>
            </a:extLst>
          </p:cNvPr>
          <p:cNvSpPr txBox="1">
            <a:spLocks/>
          </p:cNvSpPr>
          <p:nvPr/>
        </p:nvSpPr>
        <p:spPr>
          <a:xfrm>
            <a:off x="6903419" y="1106091"/>
            <a:ext cx="5183188" cy="11790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c = “Hello World!”</a:t>
            </a:r>
          </a:p>
          <a:p>
            <a:pPr marL="0" indent="0">
              <a:buNone/>
            </a:pPr>
            <a:r>
              <a:rPr lang="en-US" sz="3600" dirty="0"/>
              <a:t>print(</a:t>
            </a:r>
            <a:r>
              <a:rPr lang="en-US" sz="3600" dirty="0" err="1"/>
              <a:t>c.replace</a:t>
            </a:r>
            <a:r>
              <a:rPr lang="en-US" sz="3600" dirty="0"/>
              <a:t>(“H” , “J”))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BE1F94E8-C70A-4AD3-A45E-2AC4ACCAC59B}"/>
              </a:ext>
            </a:extLst>
          </p:cNvPr>
          <p:cNvSpPr txBox="1">
            <a:spLocks/>
          </p:cNvSpPr>
          <p:nvPr/>
        </p:nvSpPr>
        <p:spPr>
          <a:xfrm>
            <a:off x="6096000" y="3896139"/>
            <a:ext cx="5705577" cy="2844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E12AF8F-1BBA-4636-8BC0-F85D7B81F441}"/>
              </a:ext>
            </a:extLst>
          </p:cNvPr>
          <p:cNvSpPr txBox="1">
            <a:spLocks/>
          </p:cNvSpPr>
          <p:nvPr/>
        </p:nvSpPr>
        <p:spPr>
          <a:xfrm>
            <a:off x="6618389" y="2907247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/>
              <a:t>Concatenation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C8CEA3-C0B5-4FB9-8F7A-22572F9D1E64}"/>
              </a:ext>
            </a:extLst>
          </p:cNvPr>
          <p:cNvSpPr txBox="1"/>
          <p:nvPr/>
        </p:nvSpPr>
        <p:spPr>
          <a:xfrm>
            <a:off x="7738991" y="3896139"/>
            <a:ext cx="315429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 </a:t>
            </a:r>
            <a:r>
              <a:rPr lang="en-US" sz="3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"Hello"</a:t>
            </a:r>
            <a:br>
              <a:rPr lang="en-US" sz="3600" dirty="0"/>
            </a:b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= </a:t>
            </a:r>
            <a:r>
              <a:rPr lang="en-US" sz="3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"World"</a:t>
            </a:r>
            <a:br>
              <a:rPr lang="en-US" sz="3600" dirty="0"/>
            </a:b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 = a + b</a:t>
            </a:r>
            <a:br>
              <a:rPr lang="en-US" sz="3600" dirty="0"/>
            </a:b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160094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6" grpId="0" build="p"/>
      <p:bldP spid="7" grpId="0"/>
      <p:bldP spid="8" grpId="0"/>
      <p:bldP spid="11" grpId="0"/>
      <p:bldP spid="9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E2B4A76E-4F68-4A3A-8CA2-66312086F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Formatting a String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C2E1C-02B4-4074-BCB8-CE963209C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39" y="1825625"/>
            <a:ext cx="11563038" cy="49151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 =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36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txt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"My name is John, I am 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 age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(txt)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 =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36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txt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"My name is John, and I am {}"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txt.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(age))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quantity =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itemno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567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price =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49.95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myorder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"I want {} pieces of item {} for {} dollars."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myorder.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(quantity,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itemno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price))</a:t>
            </a:r>
            <a:endParaRPr lang="en-US" dirty="0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BE1F94E8-C70A-4AD3-A45E-2AC4ACCAC59B}"/>
              </a:ext>
            </a:extLst>
          </p:cNvPr>
          <p:cNvSpPr txBox="1">
            <a:spLocks/>
          </p:cNvSpPr>
          <p:nvPr/>
        </p:nvSpPr>
        <p:spPr>
          <a:xfrm>
            <a:off x="6096000" y="3896139"/>
            <a:ext cx="5705577" cy="2844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D7DDFFA-BC27-47F2-86BA-3E7A0566B750}"/>
                  </a:ext>
                </a:extLst>
              </p14:cNvPr>
              <p14:cNvContentPartPr/>
              <p14:nvPr/>
            </p14:nvContentPartPr>
            <p14:xfrm>
              <a:off x="1321560" y="1830600"/>
              <a:ext cx="563040" cy="134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D7DDFFA-BC27-47F2-86BA-3E7A0566B7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2200" y="1821240"/>
                <a:ext cx="581760" cy="15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36177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958DF84-F5C6-794F-8945-485D6C107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Yellow question mark">
            <a:extLst>
              <a:ext uri="{FF2B5EF4-FFF2-40B4-BE49-F238E27FC236}">
                <a16:creationId xmlns:a16="http://schemas.microsoft.com/office/drawing/2014/main" id="{117EC906-E5D7-48A5-94D6-B67B296CE7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5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4FB2F0-0D6A-4EBC-AF26-753FB4030A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595" y="2157413"/>
            <a:ext cx="3513016" cy="1631470"/>
          </a:xfrm>
        </p:spPr>
        <p:txBody>
          <a:bodyPr anchor="b">
            <a:noAutofit/>
          </a:bodyPr>
          <a:lstStyle/>
          <a:p>
            <a:pPr algn="ctr"/>
            <a:r>
              <a:rPr lang="en-US" sz="6000" dirty="0"/>
              <a:t>Questions?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2E67446-732B-4F72-8560-6FABB6CB2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1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D8818-965E-4713-B6B2-91E0DC487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322390"/>
            <a:ext cx="9076329" cy="106427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dirty="0"/>
              <a:t>Ice Breaker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2C9F9-0BD2-45DC-B3CE-777F4A1085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0884" y="2364722"/>
            <a:ext cx="5805116" cy="10642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How do you learn best?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F28FA6-0BD4-449F-B443-3DA51FB6B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26113" y="3841295"/>
            <a:ext cx="6594826" cy="16453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If your life was a movie, who would play you and why?</a:t>
            </a:r>
          </a:p>
        </p:txBody>
      </p:sp>
    </p:spTree>
    <p:extLst>
      <p:ext uri="{BB962C8B-B14F-4D97-AF65-F5344CB8AC3E}">
        <p14:creationId xmlns:p14="http://schemas.microsoft.com/office/powerpoint/2010/main" val="31750651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28248-DCFE-4099-87FA-4EA27730F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3" y="427449"/>
            <a:ext cx="9076329" cy="1064277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0B3A1-38B2-4487-9F69-7C9E67C6E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956" y="1733266"/>
            <a:ext cx="11532358" cy="4872249"/>
          </a:xfrm>
        </p:spPr>
        <p:txBody>
          <a:bodyPr>
            <a:normAutofit fontScale="92500"/>
          </a:bodyPr>
          <a:lstStyle/>
          <a:p>
            <a:r>
              <a:rPr lang="en-US" sz="4400" dirty="0"/>
              <a:t> Basic print program from yesterday (including input) </a:t>
            </a:r>
          </a:p>
          <a:p>
            <a:r>
              <a:rPr lang="en-US" sz="4400" dirty="0"/>
              <a:t> Math Module</a:t>
            </a:r>
          </a:p>
          <a:p>
            <a:r>
              <a:rPr lang="en-US" sz="4400" dirty="0"/>
              <a:t> Random Module</a:t>
            </a:r>
          </a:p>
          <a:p>
            <a:r>
              <a:rPr lang="en-US" sz="4400" dirty="0"/>
              <a:t> Writing different functions</a:t>
            </a:r>
          </a:p>
          <a:p>
            <a:pPr marL="0" indent="0" algn="ctr">
              <a:buNone/>
            </a:pPr>
            <a:r>
              <a:rPr lang="en-US" sz="4400" dirty="0"/>
              <a:t>Challenge</a:t>
            </a:r>
          </a:p>
          <a:p>
            <a:pPr marL="0" indent="0" algn="ctr">
              <a:buNone/>
            </a:pPr>
            <a:r>
              <a:rPr lang="en-US" sz="4400" dirty="0"/>
              <a:t>Use two or more at the same time creating a program</a:t>
            </a:r>
          </a:p>
          <a:p>
            <a:pPr marL="0" indent="0"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8765351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59247-3766-4CD1-AD06-1BFFB00B0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Variable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1F89D-424D-4D1E-9A80-25B5D3C0D3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Containers for storing data values</a:t>
            </a:r>
          </a:p>
          <a:p>
            <a:r>
              <a:rPr lang="en-US" sz="4000" dirty="0"/>
              <a:t>No command for declaring a variable</a:t>
            </a:r>
          </a:p>
          <a:p>
            <a:r>
              <a:rPr lang="en-US" sz="4000" dirty="0"/>
              <a:t>YOU create it as soon as you assign a value to it!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225B9-EEBC-4C11-B2FC-5011FAD5B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87817" y="1822450"/>
            <a:ext cx="5181600" cy="4351338"/>
          </a:xfrm>
        </p:spPr>
        <p:txBody>
          <a:bodyPr>
            <a:normAutofit/>
          </a:bodyPr>
          <a:lstStyle/>
          <a:p>
            <a:r>
              <a:rPr lang="en-US" sz="4000" dirty="0"/>
              <a:t> x = 8</a:t>
            </a:r>
          </a:p>
          <a:p>
            <a:r>
              <a:rPr lang="en-US" sz="4000" dirty="0"/>
              <a:t> y = brothers</a:t>
            </a:r>
          </a:p>
          <a:p>
            <a:pPr marL="0" indent="0">
              <a:buNone/>
            </a:pPr>
            <a:r>
              <a:rPr lang="en-US" sz="4000" dirty="0"/>
              <a:t>print(x)</a:t>
            </a:r>
          </a:p>
          <a:p>
            <a:pPr marL="0" indent="0">
              <a:buNone/>
            </a:pPr>
            <a:r>
              <a:rPr lang="en-US" sz="4000" dirty="0"/>
              <a:t>print(y)</a:t>
            </a:r>
          </a:p>
        </p:txBody>
      </p:sp>
    </p:spTree>
    <p:extLst>
      <p:ext uri="{BB962C8B-B14F-4D97-AF65-F5344CB8AC3E}">
        <p14:creationId xmlns:p14="http://schemas.microsoft.com/office/powerpoint/2010/main" val="4054449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59247-3766-4CD1-AD06-1BFFB00B0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09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Multi Word Variable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1F89D-424D-4D1E-9A80-25B5D3C0D3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95662"/>
            <a:ext cx="5181600" cy="52778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fruits = [“apple”, “banana”, “cherry”]</a:t>
            </a:r>
          </a:p>
          <a:p>
            <a:pPr marL="0" indent="0">
              <a:buNone/>
            </a:pPr>
            <a:r>
              <a:rPr lang="en-US" dirty="0"/>
              <a:t>x = y = z = fruits </a:t>
            </a:r>
          </a:p>
          <a:p>
            <a:pPr marL="0" indent="0">
              <a:buNone/>
            </a:pPr>
            <a:r>
              <a:rPr lang="en-US" dirty="0"/>
              <a:t>print(x)</a:t>
            </a:r>
          </a:p>
          <a:p>
            <a:pPr marL="0" indent="0">
              <a:buNone/>
            </a:pPr>
            <a:r>
              <a:rPr lang="en-US" dirty="0"/>
              <a:t>print(y)</a:t>
            </a:r>
          </a:p>
          <a:p>
            <a:pPr marL="0" indent="0">
              <a:buNone/>
            </a:pPr>
            <a:r>
              <a:rPr lang="en-US" dirty="0"/>
              <a:t>print(z)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225B9-EEBC-4C11-B2FC-5011FAD5B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95662"/>
            <a:ext cx="5779168" cy="52778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x, y, z = “Orange”, “Banana”, “Cherry”</a:t>
            </a:r>
          </a:p>
          <a:p>
            <a:pPr marL="0" indent="0">
              <a:buNone/>
            </a:pPr>
            <a:r>
              <a:rPr lang="en-US" dirty="0"/>
              <a:t>print(x)</a:t>
            </a:r>
          </a:p>
          <a:p>
            <a:pPr marL="0" indent="0">
              <a:buNone/>
            </a:pPr>
            <a:r>
              <a:rPr lang="en-US" dirty="0"/>
              <a:t>print(y)</a:t>
            </a:r>
          </a:p>
          <a:p>
            <a:pPr marL="0" indent="0">
              <a:buNone/>
            </a:pPr>
            <a:r>
              <a:rPr lang="en-US" dirty="0"/>
              <a:t>print(z)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 = y = z = “Orange”</a:t>
            </a:r>
          </a:p>
          <a:p>
            <a:pPr marL="0" indent="0">
              <a:buNone/>
            </a:pPr>
            <a:r>
              <a:rPr lang="en-US" dirty="0"/>
              <a:t>print(x)</a:t>
            </a:r>
          </a:p>
          <a:p>
            <a:pPr marL="0" indent="0">
              <a:buNone/>
            </a:pPr>
            <a:r>
              <a:rPr lang="en-US" dirty="0"/>
              <a:t>print(y)</a:t>
            </a:r>
          </a:p>
          <a:p>
            <a:pPr marL="0" indent="0">
              <a:buNone/>
            </a:pPr>
            <a:r>
              <a:rPr lang="en-US" dirty="0"/>
              <a:t>print(z)</a:t>
            </a:r>
          </a:p>
        </p:txBody>
      </p:sp>
    </p:spTree>
    <p:extLst>
      <p:ext uri="{BB962C8B-B14F-4D97-AF65-F5344CB8AC3E}">
        <p14:creationId xmlns:p14="http://schemas.microsoft.com/office/powerpoint/2010/main" val="18508906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59247-3766-4CD1-AD06-1BFFB00B0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/>
              <a:t>Output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1F89D-424D-4D1E-9A80-25B5D3C0D3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“awesome”</a:t>
            </a:r>
          </a:p>
          <a:p>
            <a:pPr marL="0" indent="0">
              <a:buNone/>
            </a:pPr>
            <a:r>
              <a:rPr lang="en-US" dirty="0"/>
              <a:t>print(“Python is “ + x)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 = “Python is “</a:t>
            </a:r>
          </a:p>
          <a:p>
            <a:pPr marL="0" indent="0">
              <a:buNone/>
            </a:pPr>
            <a:r>
              <a:rPr lang="en-US" dirty="0"/>
              <a:t>y = “awesome”</a:t>
            </a:r>
          </a:p>
          <a:p>
            <a:pPr marL="0" indent="0">
              <a:buNone/>
            </a:pPr>
            <a:r>
              <a:rPr lang="en-US" dirty="0"/>
              <a:t>z = x + y</a:t>
            </a:r>
          </a:p>
          <a:p>
            <a:pPr marL="0" indent="0">
              <a:buNone/>
            </a:pPr>
            <a:r>
              <a:rPr lang="en-US" dirty="0"/>
              <a:t>print(z)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225B9-EEBC-4C11-B2FC-5011FAD5BB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5</a:t>
            </a:r>
          </a:p>
          <a:p>
            <a:pPr marL="0" indent="0">
              <a:buNone/>
            </a:pPr>
            <a:r>
              <a:rPr lang="en-US" dirty="0"/>
              <a:t>y= 10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x+y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 = 5</a:t>
            </a:r>
          </a:p>
          <a:p>
            <a:pPr marL="0" indent="0">
              <a:buNone/>
            </a:pPr>
            <a:r>
              <a:rPr lang="en-US" dirty="0"/>
              <a:t>y = “John”</a:t>
            </a:r>
          </a:p>
          <a:p>
            <a:pPr marL="0" indent="0">
              <a:buNone/>
            </a:pPr>
            <a:r>
              <a:rPr lang="en-US" dirty="0"/>
              <a:t>Print(x + y)</a:t>
            </a:r>
          </a:p>
        </p:txBody>
      </p:sp>
    </p:spTree>
    <p:extLst>
      <p:ext uri="{BB962C8B-B14F-4D97-AF65-F5344CB8AC3E}">
        <p14:creationId xmlns:p14="http://schemas.microsoft.com/office/powerpoint/2010/main" val="31727156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59247-3766-4CD1-AD06-1BFFB00B0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/>
              <a:t>Global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1F89D-424D-4D1E-9A80-25B5D3C0D3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"awesome"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"Python is 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 x)</a:t>
            </a:r>
            <a:br>
              <a:rPr lang="en-US" dirty="0"/>
            </a:b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225B9-EEBC-4C11-B2FC-5011FAD5BB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x = "awesome"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myfunc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  x = "fantastic"</a:t>
            </a:r>
          </a:p>
          <a:p>
            <a:pPr marL="0" indent="0">
              <a:buNone/>
            </a:pPr>
            <a:r>
              <a:rPr lang="en-US" dirty="0"/>
              <a:t>  print("Python is " + x)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myfunc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print("Python is " + x)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3F08C04-C27E-4112-8E4C-3DF5E7854BB3}"/>
                  </a:ext>
                </a:extLst>
              </p14:cNvPr>
              <p14:cNvContentPartPr/>
              <p14:nvPr/>
            </p14:nvContentPartPr>
            <p14:xfrm>
              <a:off x="2401920" y="600084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3F08C04-C27E-4112-8E4C-3DF5E7854B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92560" y="59914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98381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59247-3766-4CD1-AD06-1BFFB00B0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dirty="0"/>
              <a:t>Data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586DD8-B20D-4222-8E90-1E9140154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30" y="1825624"/>
            <a:ext cx="11728174" cy="5032375"/>
          </a:xfrm>
        </p:spPr>
        <p:txBody>
          <a:bodyPr>
            <a:normAutofit/>
          </a:bodyPr>
          <a:lstStyle/>
          <a:p>
            <a:r>
              <a:rPr lang="en-US" sz="3600" dirty="0"/>
              <a:t>x = “Hello World”					string (str)</a:t>
            </a:r>
          </a:p>
          <a:p>
            <a:r>
              <a:rPr lang="en-US" sz="3600" dirty="0"/>
              <a:t>x = 20							integer (int)</a:t>
            </a:r>
          </a:p>
          <a:p>
            <a:r>
              <a:rPr lang="en-US" sz="3600" dirty="0"/>
              <a:t>x = 20.5							float</a:t>
            </a:r>
          </a:p>
          <a:p>
            <a:r>
              <a:rPr lang="en-US" sz="3600" dirty="0"/>
              <a:t>x = [“apple”, “banana”, “cherry”]		list</a:t>
            </a:r>
          </a:p>
          <a:p>
            <a:r>
              <a:rPr lang="en-US" sz="3600" dirty="0"/>
              <a:t>x = (“apple”, “banana”, “cherry”)		tuple</a:t>
            </a:r>
          </a:p>
          <a:p>
            <a:r>
              <a:rPr lang="en-US" sz="3600" dirty="0"/>
              <a:t>x = range(5)						range</a:t>
            </a:r>
          </a:p>
          <a:p>
            <a:r>
              <a:rPr lang="en-US" sz="3600" dirty="0"/>
              <a:t>x = {“name” : “John”,  “age” : 36}		dictionary (</a:t>
            </a:r>
            <a:r>
              <a:rPr lang="en-US" sz="3600" dirty="0" err="1"/>
              <a:t>dict</a:t>
            </a:r>
            <a:r>
              <a:rPr lang="en-US" sz="3600" dirty="0"/>
              <a:t>)</a:t>
            </a:r>
          </a:p>
          <a:p>
            <a:r>
              <a:rPr lang="en-US" sz="3600" dirty="0"/>
              <a:t>x = True							</a:t>
            </a:r>
            <a:r>
              <a:rPr lang="en-US" sz="3600" dirty="0" err="1"/>
              <a:t>boolean</a:t>
            </a:r>
            <a:r>
              <a:rPr lang="en-US" sz="3600" dirty="0"/>
              <a:t> 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AF86FDC-A1CC-49CC-B536-616B3B52182A}"/>
                  </a:ext>
                </a:extLst>
              </p14:cNvPr>
              <p14:cNvContentPartPr/>
              <p14:nvPr/>
            </p14:nvContentPartPr>
            <p14:xfrm>
              <a:off x="1598400" y="3116520"/>
              <a:ext cx="4884840" cy="2938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AF86FDC-A1CC-49CC-B536-616B3B5218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9040" y="3107160"/>
                <a:ext cx="4903560" cy="295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9253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rrakesh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963</Words>
  <Application>Microsoft Office PowerPoint</Application>
  <PresentationFormat>Widescreen</PresentationFormat>
  <Paragraphs>142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Goudy Old Style</vt:lpstr>
      <vt:lpstr>Office Theme</vt:lpstr>
      <vt:lpstr>MarrakeshVTI</vt:lpstr>
      <vt:lpstr>Data Analytics + Python Day 3</vt:lpstr>
      <vt:lpstr>Questions?</vt:lpstr>
      <vt:lpstr>Ice Breaker</vt:lpstr>
      <vt:lpstr>Practice</vt:lpstr>
      <vt:lpstr>Variable Names</vt:lpstr>
      <vt:lpstr>Multi Word Variable Names</vt:lpstr>
      <vt:lpstr>Output Variables</vt:lpstr>
      <vt:lpstr>Global Variables</vt:lpstr>
      <vt:lpstr>Data Types</vt:lpstr>
      <vt:lpstr>You can put the data type in front if you want to specify</vt:lpstr>
      <vt:lpstr>Casting: When you want to specify a type on to a variable</vt:lpstr>
      <vt:lpstr>Strings </vt:lpstr>
      <vt:lpstr>PowerPoint Presentation</vt:lpstr>
      <vt:lpstr>PowerPoint Presentation</vt:lpstr>
      <vt:lpstr>PowerPoint Presentation</vt:lpstr>
      <vt:lpstr>Formatting a String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Ashley Hunter</dc:creator>
  <cp:lastModifiedBy>Johan Bester</cp:lastModifiedBy>
  <cp:revision>7</cp:revision>
  <dcterms:created xsi:type="dcterms:W3CDTF">2022-01-13T03:50:03Z</dcterms:created>
  <dcterms:modified xsi:type="dcterms:W3CDTF">2022-09-27T23:07:44Z</dcterms:modified>
</cp:coreProperties>
</file>