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41"/>
  </p:notesMasterIdLst>
  <p:sldIdLst>
    <p:sldId id="256" r:id="rId2"/>
    <p:sldId id="257" r:id="rId3"/>
    <p:sldId id="258" r:id="rId4"/>
    <p:sldId id="285" r:id="rId5"/>
    <p:sldId id="286" r:id="rId6"/>
    <p:sldId id="287" r:id="rId7"/>
    <p:sldId id="288" r:id="rId8"/>
    <p:sldId id="289" r:id="rId9"/>
    <p:sldId id="306" r:id="rId10"/>
    <p:sldId id="307" r:id="rId11"/>
    <p:sldId id="308" r:id="rId12"/>
    <p:sldId id="309" r:id="rId13"/>
    <p:sldId id="311" r:id="rId14"/>
    <p:sldId id="310" r:id="rId15"/>
    <p:sldId id="290" r:id="rId16"/>
    <p:sldId id="312" r:id="rId17"/>
    <p:sldId id="313" r:id="rId18"/>
    <p:sldId id="314" r:id="rId19"/>
    <p:sldId id="315" r:id="rId20"/>
    <p:sldId id="316" r:id="rId21"/>
    <p:sldId id="318" r:id="rId22"/>
    <p:sldId id="291" r:id="rId23"/>
    <p:sldId id="292" r:id="rId24"/>
    <p:sldId id="293" r:id="rId25"/>
    <p:sldId id="294" r:id="rId26"/>
    <p:sldId id="321" r:id="rId27"/>
    <p:sldId id="299" r:id="rId28"/>
    <p:sldId id="295" r:id="rId29"/>
    <p:sldId id="296" r:id="rId30"/>
    <p:sldId id="297" r:id="rId31"/>
    <p:sldId id="298" r:id="rId32"/>
    <p:sldId id="300" r:id="rId33"/>
    <p:sldId id="301" r:id="rId34"/>
    <p:sldId id="302" r:id="rId35"/>
    <p:sldId id="303" r:id="rId36"/>
    <p:sldId id="304" r:id="rId37"/>
    <p:sldId id="319" r:id="rId38"/>
    <p:sldId id="320" r:id="rId39"/>
    <p:sldId id="305" r:id="rId40"/>
  </p:sldIdLst>
  <p:sldSz cx="9144000" cy="5143500" type="screen16x9"/>
  <p:notesSz cx="6858000" cy="9144000"/>
  <p:embeddedFontLst>
    <p:embeddedFont>
      <p:font typeface="Source Sans Pro" panose="020B0503030403020204" pitchFamily="34" charset="0"/>
      <p:regular r:id="rId42"/>
      <p:bold r:id="rId43"/>
      <p:italic r:id="rId44"/>
      <p:boldItalic r:id="rId45"/>
    </p:embeddedFont>
    <p:embeddedFont>
      <p:font typeface="Oswald" panose="020B0604020202020204" charset="0"/>
      <p:regular r:id="rId46"/>
      <p:bold r:id="rId47"/>
    </p:embeddedFont>
    <p:embeddedFont>
      <p:font typeface="Georgia" panose="02040502050405020303" pitchFamily="18"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78D8"/>
    <a:srgbClr val="85ABE7"/>
    <a:srgbClr val="32D8C0"/>
    <a:srgbClr val="BDF32E"/>
    <a:srgbClr val="00CC99"/>
    <a:srgbClr val="00FFCC"/>
    <a:srgbClr val="5AC6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4D52027-5061-4315-AE2C-867EA1EDD4D4}">
  <a:tblStyle styleId="{84D52027-5061-4315-AE2C-867EA1EDD4D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78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8" Type="http://schemas.openxmlformats.org/officeDocument/2006/relationships/slide" Target="slides/slide7.xml"/><Relationship Id="rId51" Type="http://schemas.openxmlformats.org/officeDocument/2006/relationships/font" Target="fonts/font1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notesMaster" Target="notesMasters/notesMaster1.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9759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66775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5270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83489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89395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16943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21398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4909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85877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60990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45713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49429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76939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37107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16366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10149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18604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83972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84864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06317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43021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85410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90739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11783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94118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42133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47176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26327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98057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44476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5158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956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35599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34601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53347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8872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3"/>
        <p:cNvGrpSpPr/>
        <p:nvPr/>
      </p:nvGrpSpPr>
      <p:grpSpPr>
        <a:xfrm>
          <a:off x="0" y="0"/>
          <a:ext cx="0" cy="0"/>
          <a:chOff x="0" y="0"/>
          <a:chExt cx="0" cy="0"/>
        </a:xfrm>
      </p:grpSpPr>
      <p:sp>
        <p:nvSpPr>
          <p:cNvPr id="34" name="Google Shape;34;p2"/>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35" name="Google Shape;35;p2"/>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6" name="Google Shape;36;p2"/>
          <p:cNvSpPr/>
          <p:nvPr/>
        </p:nvSpPr>
        <p:spPr>
          <a:xfrm rot="8100000">
            <a:off x="1847981" y="18145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8100000">
            <a:off x="6038981" y="20984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8100000">
            <a:off x="7181981" y="21317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2"/>
          <p:cNvGrpSpPr/>
          <p:nvPr/>
        </p:nvGrpSpPr>
        <p:grpSpPr>
          <a:xfrm>
            <a:off x="-9525" y="2024075"/>
            <a:ext cx="9167825" cy="595300"/>
            <a:chOff x="-9525" y="4462475"/>
            <a:chExt cx="9167825" cy="595300"/>
          </a:xfrm>
        </p:grpSpPr>
        <p:sp>
          <p:nvSpPr>
            <p:cNvPr id="40" name="Google Shape;40;p2"/>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41" name="Google Shape;41;p2"/>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42" name="Google Shape;42;p2"/>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43" name="Google Shape;43;p2"/>
          <p:cNvGrpSpPr/>
          <p:nvPr/>
        </p:nvGrpSpPr>
        <p:grpSpPr>
          <a:xfrm>
            <a:off x="-42837" y="2005088"/>
            <a:ext cx="9229575" cy="642787"/>
            <a:chOff x="-42837" y="4443488"/>
            <a:chExt cx="9229575" cy="642787"/>
          </a:xfrm>
        </p:grpSpPr>
        <p:sp>
          <p:nvSpPr>
            <p:cNvPr id="44" name="Google Shape;44;p2"/>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2"/>
          <p:cNvSpPr/>
          <p:nvPr/>
        </p:nvSpPr>
        <p:spPr>
          <a:xfrm>
            <a:off x="2990700" y="21478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085700" y="24335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4895700" y="20776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8100000">
            <a:off x="8699949" y="18907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03"/>
        <p:cNvGrpSpPr/>
        <p:nvPr/>
      </p:nvGrpSpPr>
      <p:grpSpPr>
        <a:xfrm>
          <a:off x="0" y="0"/>
          <a:ext cx="0" cy="0"/>
          <a:chOff x="0" y="0"/>
          <a:chExt cx="0" cy="0"/>
        </a:xfrm>
      </p:grpSpPr>
      <p:sp>
        <p:nvSpPr>
          <p:cNvPr id="204" name="Google Shape;204;p6"/>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05" name="Google Shape;205;p6"/>
          <p:cNvSpPr txBox="1">
            <a:spLocks noGrp="1"/>
          </p:cNvSpPr>
          <p:nvPr>
            <p:ph type="body" idx="1"/>
          </p:nvPr>
        </p:nvSpPr>
        <p:spPr>
          <a:xfrm>
            <a:off x="1131500" y="1552950"/>
            <a:ext cx="3339900" cy="26658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6" name="Google Shape;206;p6"/>
          <p:cNvSpPr txBox="1">
            <a:spLocks noGrp="1"/>
          </p:cNvSpPr>
          <p:nvPr>
            <p:ph type="body" idx="2"/>
          </p:nvPr>
        </p:nvSpPr>
        <p:spPr>
          <a:xfrm>
            <a:off x="4672563" y="1552950"/>
            <a:ext cx="3339900" cy="26658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7" name="Google Shape;207;p6"/>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08" name="Google Shape;208;p6"/>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9" name="Google Shape;209;p6"/>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6"/>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2" name="Google Shape;212;p6"/>
          <p:cNvGrpSpPr/>
          <p:nvPr/>
        </p:nvGrpSpPr>
        <p:grpSpPr>
          <a:xfrm>
            <a:off x="-9525" y="4462475"/>
            <a:ext cx="9167825" cy="595300"/>
            <a:chOff x="-9525" y="4462475"/>
            <a:chExt cx="9167825" cy="595300"/>
          </a:xfrm>
        </p:grpSpPr>
        <p:sp>
          <p:nvSpPr>
            <p:cNvPr id="213" name="Google Shape;213;p6"/>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214" name="Google Shape;214;p6"/>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215" name="Google Shape;215;p6"/>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216" name="Google Shape;216;p6"/>
          <p:cNvGrpSpPr/>
          <p:nvPr/>
        </p:nvGrpSpPr>
        <p:grpSpPr>
          <a:xfrm>
            <a:off x="-42837" y="4443488"/>
            <a:ext cx="9229575" cy="642787"/>
            <a:chOff x="-42837" y="4443488"/>
            <a:chExt cx="9229575" cy="642787"/>
          </a:xfrm>
        </p:grpSpPr>
        <p:sp>
          <p:nvSpPr>
            <p:cNvPr id="217" name="Google Shape;217;p6"/>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6"/>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6"/>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6"/>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6"/>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6"/>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6"/>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6"/>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6"/>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6"/>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6"/>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6"/>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6"/>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6"/>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2" name="Google Shape;242;p6"/>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6"/>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6"/>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6"/>
        <p:cNvGrpSpPr/>
        <p:nvPr/>
      </p:nvGrpSpPr>
      <p:grpSpPr>
        <a:xfrm>
          <a:off x="0" y="0"/>
          <a:ext cx="0" cy="0"/>
          <a:chOff x="0" y="0"/>
          <a:chExt cx="0" cy="0"/>
        </a:xfrm>
      </p:grpSpPr>
      <p:sp>
        <p:nvSpPr>
          <p:cNvPr id="377" name="Google Shape;377;p10"/>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378" name="Google Shape;378;p10"/>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9" name="Google Shape;379;p10"/>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0"/>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0"/>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10"/>
          <p:cNvGrpSpPr/>
          <p:nvPr/>
        </p:nvGrpSpPr>
        <p:grpSpPr>
          <a:xfrm>
            <a:off x="-9525" y="4462475"/>
            <a:ext cx="9167825" cy="595300"/>
            <a:chOff x="-9525" y="4462475"/>
            <a:chExt cx="9167825" cy="595300"/>
          </a:xfrm>
        </p:grpSpPr>
        <p:sp>
          <p:nvSpPr>
            <p:cNvPr id="383" name="Google Shape;383;p10"/>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384" name="Google Shape;384;p10"/>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385" name="Google Shape;385;p10"/>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386" name="Google Shape;386;p10"/>
          <p:cNvGrpSpPr/>
          <p:nvPr/>
        </p:nvGrpSpPr>
        <p:grpSpPr>
          <a:xfrm>
            <a:off x="-42837" y="4443488"/>
            <a:ext cx="9229575" cy="642787"/>
            <a:chOff x="-42837" y="4443488"/>
            <a:chExt cx="9229575" cy="642787"/>
          </a:xfrm>
        </p:grpSpPr>
        <p:sp>
          <p:nvSpPr>
            <p:cNvPr id="387" name="Google Shape;387;p10"/>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0"/>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0"/>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0"/>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0"/>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0"/>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0"/>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0"/>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0"/>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0"/>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0"/>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0"/>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0"/>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10"/>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0"/>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0"/>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0"/>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Google Shape;8;p1"/>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Google Shape;9;p1"/>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Google Shape;10;p1"/>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Google Shape;11;p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Google Shape;12;p1"/>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Google Shape;13;p1"/>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Google Shape;14;p1"/>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Google Shape;15;p1"/>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Google Shape;16;p1"/>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Google Shape;17;p1"/>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Google Shape;18;p1"/>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Google Shape;19;p1"/>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Google Shape;20;p1"/>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Google Shape;21;p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Google Shape;22;p1"/>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Google Shape;23;p1"/>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Google Shape;24;p1"/>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Google Shape;25;p1"/>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Google Shape;26;p1"/>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Google Shape;27;p1"/>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Google Shape;28;p1"/>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Google Shape;29;p1"/>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Google Shape;30;p1"/>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lstStyle>
            <a:lvl1pPr lvl="0"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1pPr>
            <a:lvl2pPr lvl="1"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2pPr>
            <a:lvl3pPr lvl="2"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3pPr>
            <a:lvl4pPr lvl="3"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4pPr>
            <a:lvl5pPr lvl="4"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5pPr>
            <a:lvl6pPr lvl="5"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6pPr>
            <a:lvl7pPr lvl="6"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7pPr>
            <a:lvl8pPr lvl="7"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8pPr>
            <a:lvl9pPr lvl="8"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9pPr>
          </a:lstStyle>
          <a:p>
            <a:endParaRPr/>
          </a:p>
        </p:txBody>
      </p:sp>
      <p:sp>
        <p:nvSpPr>
          <p:cNvPr id="31" name="Google Shape;31;p1"/>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lstStyle>
            <a:lvl1pPr marL="457200" lvl="0" indent="-355600">
              <a:spcBef>
                <a:spcPts val="600"/>
              </a:spcBef>
              <a:spcAft>
                <a:spcPts val="0"/>
              </a:spcAft>
              <a:buClr>
                <a:srgbClr val="28324A"/>
              </a:buClr>
              <a:buSzPts val="2000"/>
              <a:buFont typeface="Source Sans Pro"/>
              <a:buChar char="◉"/>
              <a:defRPr sz="2000">
                <a:solidFill>
                  <a:srgbClr val="28324A"/>
                </a:solidFill>
                <a:latin typeface="Source Sans Pro"/>
                <a:ea typeface="Source Sans Pro"/>
                <a:cs typeface="Source Sans Pro"/>
                <a:sym typeface="Source Sans Pro"/>
              </a:defRPr>
            </a:lvl1pPr>
            <a:lvl2pPr marL="914400" lvl="1"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2pPr>
            <a:lvl3pPr marL="1371600" lvl="2"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3pPr>
            <a:lvl4pPr marL="1828800" lvl="3"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4pPr>
            <a:lvl5pPr marL="2286000" lvl="4"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5pPr>
            <a:lvl6pPr marL="2743200" lvl="5"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6pPr>
            <a:lvl7pPr marL="3200400" lvl="6"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7pPr>
            <a:lvl8pPr marL="3657600" lvl="7"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8pPr>
            <a:lvl9pPr marL="4114800" lvl="8"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9pPr>
          </a:lstStyle>
          <a:p>
            <a:endParaRPr/>
          </a:p>
        </p:txBody>
      </p:sp>
      <p:sp>
        <p:nvSpPr>
          <p:cNvPr id="32" name="Google Shape;32;p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6"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13"/>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smtClean="0"/>
              <a:t>Fundamentos de la programación</a:t>
            </a:r>
            <a:endParaRPr dirty="0"/>
          </a:p>
        </p:txBody>
      </p:sp>
      <p:sp>
        <p:nvSpPr>
          <p:cNvPr id="4" name="Google Shape;464;p13"/>
          <p:cNvSpPr txBox="1">
            <a:spLocks/>
          </p:cNvSpPr>
          <p:nvPr/>
        </p:nvSpPr>
        <p:spPr>
          <a:xfrm>
            <a:off x="71920" y="0"/>
            <a:ext cx="2088018"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FFFFFF"/>
              </a:buClr>
              <a:buSzPts val="4800"/>
              <a:buFont typeface="Oswald"/>
              <a:buNone/>
              <a:defRPr sz="4800" b="1" i="0" u="none" strike="noStrike" cap="none">
                <a:solidFill>
                  <a:srgbClr val="FFFFFF"/>
                </a:solidFill>
                <a:latin typeface="Oswald"/>
                <a:ea typeface="Oswald"/>
                <a:cs typeface="Oswald"/>
                <a:sym typeface="Oswald"/>
              </a:defRPr>
            </a:lvl1pPr>
            <a:lvl2pPr marR="0" lvl="1" algn="r" rtl="0">
              <a:lnSpc>
                <a:spcPct val="100000"/>
              </a:lnSpc>
              <a:spcBef>
                <a:spcPts val="0"/>
              </a:spcBef>
              <a:spcAft>
                <a:spcPts val="0"/>
              </a:spcAft>
              <a:buClr>
                <a:srgbClr val="FFFFFF"/>
              </a:buClr>
              <a:buSzPts val="4800"/>
              <a:buFont typeface="Oswald"/>
              <a:buNone/>
              <a:defRPr sz="4800" b="1" i="0" u="none" strike="noStrike" cap="none">
                <a:solidFill>
                  <a:srgbClr val="FFFFFF"/>
                </a:solidFill>
                <a:latin typeface="Oswald"/>
                <a:ea typeface="Oswald"/>
                <a:cs typeface="Oswald"/>
                <a:sym typeface="Oswald"/>
              </a:defRPr>
            </a:lvl2pPr>
            <a:lvl3pPr marR="0" lvl="2" algn="r" rtl="0">
              <a:lnSpc>
                <a:spcPct val="100000"/>
              </a:lnSpc>
              <a:spcBef>
                <a:spcPts val="0"/>
              </a:spcBef>
              <a:spcAft>
                <a:spcPts val="0"/>
              </a:spcAft>
              <a:buClr>
                <a:srgbClr val="FFFFFF"/>
              </a:buClr>
              <a:buSzPts val="4800"/>
              <a:buFont typeface="Oswald"/>
              <a:buNone/>
              <a:defRPr sz="4800" b="1" i="0" u="none" strike="noStrike" cap="none">
                <a:solidFill>
                  <a:srgbClr val="FFFFFF"/>
                </a:solidFill>
                <a:latin typeface="Oswald"/>
                <a:ea typeface="Oswald"/>
                <a:cs typeface="Oswald"/>
                <a:sym typeface="Oswald"/>
              </a:defRPr>
            </a:lvl3pPr>
            <a:lvl4pPr marR="0" lvl="3" algn="r" rtl="0">
              <a:lnSpc>
                <a:spcPct val="100000"/>
              </a:lnSpc>
              <a:spcBef>
                <a:spcPts val="0"/>
              </a:spcBef>
              <a:spcAft>
                <a:spcPts val="0"/>
              </a:spcAft>
              <a:buClr>
                <a:srgbClr val="FFFFFF"/>
              </a:buClr>
              <a:buSzPts val="4800"/>
              <a:buFont typeface="Oswald"/>
              <a:buNone/>
              <a:defRPr sz="4800" b="1" i="0" u="none" strike="noStrike" cap="none">
                <a:solidFill>
                  <a:srgbClr val="FFFFFF"/>
                </a:solidFill>
                <a:latin typeface="Oswald"/>
                <a:ea typeface="Oswald"/>
                <a:cs typeface="Oswald"/>
                <a:sym typeface="Oswald"/>
              </a:defRPr>
            </a:lvl4pPr>
            <a:lvl5pPr marR="0" lvl="4" algn="r" rtl="0">
              <a:lnSpc>
                <a:spcPct val="100000"/>
              </a:lnSpc>
              <a:spcBef>
                <a:spcPts val="0"/>
              </a:spcBef>
              <a:spcAft>
                <a:spcPts val="0"/>
              </a:spcAft>
              <a:buClr>
                <a:srgbClr val="FFFFFF"/>
              </a:buClr>
              <a:buSzPts val="4800"/>
              <a:buFont typeface="Oswald"/>
              <a:buNone/>
              <a:defRPr sz="4800" b="1" i="0" u="none" strike="noStrike" cap="none">
                <a:solidFill>
                  <a:srgbClr val="FFFFFF"/>
                </a:solidFill>
                <a:latin typeface="Oswald"/>
                <a:ea typeface="Oswald"/>
                <a:cs typeface="Oswald"/>
                <a:sym typeface="Oswald"/>
              </a:defRPr>
            </a:lvl5pPr>
            <a:lvl6pPr marR="0" lvl="5" algn="r" rtl="0">
              <a:lnSpc>
                <a:spcPct val="100000"/>
              </a:lnSpc>
              <a:spcBef>
                <a:spcPts val="0"/>
              </a:spcBef>
              <a:spcAft>
                <a:spcPts val="0"/>
              </a:spcAft>
              <a:buClr>
                <a:srgbClr val="FFFFFF"/>
              </a:buClr>
              <a:buSzPts val="4800"/>
              <a:buFont typeface="Oswald"/>
              <a:buNone/>
              <a:defRPr sz="4800" b="1" i="0" u="none" strike="noStrike" cap="none">
                <a:solidFill>
                  <a:srgbClr val="FFFFFF"/>
                </a:solidFill>
                <a:latin typeface="Oswald"/>
                <a:ea typeface="Oswald"/>
                <a:cs typeface="Oswald"/>
                <a:sym typeface="Oswald"/>
              </a:defRPr>
            </a:lvl6pPr>
            <a:lvl7pPr marR="0" lvl="6" algn="r" rtl="0">
              <a:lnSpc>
                <a:spcPct val="100000"/>
              </a:lnSpc>
              <a:spcBef>
                <a:spcPts val="0"/>
              </a:spcBef>
              <a:spcAft>
                <a:spcPts val="0"/>
              </a:spcAft>
              <a:buClr>
                <a:srgbClr val="FFFFFF"/>
              </a:buClr>
              <a:buSzPts val="4800"/>
              <a:buFont typeface="Oswald"/>
              <a:buNone/>
              <a:defRPr sz="4800" b="1" i="0" u="none" strike="noStrike" cap="none">
                <a:solidFill>
                  <a:srgbClr val="FFFFFF"/>
                </a:solidFill>
                <a:latin typeface="Oswald"/>
                <a:ea typeface="Oswald"/>
                <a:cs typeface="Oswald"/>
                <a:sym typeface="Oswald"/>
              </a:defRPr>
            </a:lvl7pPr>
            <a:lvl8pPr marR="0" lvl="7" algn="r" rtl="0">
              <a:lnSpc>
                <a:spcPct val="100000"/>
              </a:lnSpc>
              <a:spcBef>
                <a:spcPts val="0"/>
              </a:spcBef>
              <a:spcAft>
                <a:spcPts val="0"/>
              </a:spcAft>
              <a:buClr>
                <a:srgbClr val="FFFFFF"/>
              </a:buClr>
              <a:buSzPts val="4800"/>
              <a:buFont typeface="Oswald"/>
              <a:buNone/>
              <a:defRPr sz="4800" b="1" i="0" u="none" strike="noStrike" cap="none">
                <a:solidFill>
                  <a:srgbClr val="FFFFFF"/>
                </a:solidFill>
                <a:latin typeface="Oswald"/>
                <a:ea typeface="Oswald"/>
                <a:cs typeface="Oswald"/>
                <a:sym typeface="Oswald"/>
              </a:defRPr>
            </a:lvl8pPr>
            <a:lvl9pPr marR="0" lvl="8" algn="r" rtl="0">
              <a:lnSpc>
                <a:spcPct val="100000"/>
              </a:lnSpc>
              <a:spcBef>
                <a:spcPts val="0"/>
              </a:spcBef>
              <a:spcAft>
                <a:spcPts val="0"/>
              </a:spcAft>
              <a:buClr>
                <a:srgbClr val="FFFFFF"/>
              </a:buClr>
              <a:buSzPts val="4800"/>
              <a:buFont typeface="Oswald"/>
              <a:buNone/>
              <a:defRPr sz="4800" b="1" i="0" u="none" strike="noStrike" cap="none">
                <a:solidFill>
                  <a:srgbClr val="FFFFFF"/>
                </a:solidFill>
                <a:latin typeface="Oswald"/>
                <a:ea typeface="Oswald"/>
                <a:cs typeface="Oswald"/>
                <a:sym typeface="Oswald"/>
              </a:defRPr>
            </a:lvl9pPr>
          </a:lstStyle>
          <a:p>
            <a:r>
              <a:rPr lang="es-ES" sz="1800" dirty="0" smtClean="0">
                <a:solidFill>
                  <a:srgbClr val="32D8C0"/>
                </a:solidFill>
              </a:rPr>
              <a:t>Johan Calvo Vargas</a:t>
            </a:r>
          </a:p>
          <a:p>
            <a:r>
              <a:rPr lang="es-ES" sz="1800" dirty="0" smtClean="0">
                <a:solidFill>
                  <a:srgbClr val="32D8C0"/>
                </a:solidFill>
              </a:rPr>
              <a:t>12-F</a:t>
            </a:r>
            <a:endParaRPr lang="es-ES" sz="1800" dirty="0">
              <a:solidFill>
                <a:srgbClr val="32D8C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80" name="Google Shape;480;p1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5" name="Google Shape;469;p14"/>
          <p:cNvSpPr txBox="1">
            <a:spLocks/>
          </p:cNvSpPr>
          <p:nvPr/>
        </p:nvSpPr>
        <p:spPr>
          <a:xfrm>
            <a:off x="1047750" y="100725"/>
            <a:ext cx="6996600" cy="715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ES" sz="2000" b="1" dirty="0" smtClean="0">
                <a:solidFill>
                  <a:srgbClr val="00CEF6"/>
                </a:solidFill>
                <a:latin typeface="Oswald"/>
                <a:sym typeface="Oswald"/>
              </a:rPr>
              <a:t>Tipos de Operadores</a:t>
            </a:r>
            <a:endParaRPr lang="es-ES" dirty="0"/>
          </a:p>
        </p:txBody>
      </p:sp>
      <p:sp>
        <p:nvSpPr>
          <p:cNvPr id="9" name="Google Shape;470;p14"/>
          <p:cNvSpPr txBox="1"/>
          <p:nvPr/>
        </p:nvSpPr>
        <p:spPr>
          <a:xfrm>
            <a:off x="811659" y="742518"/>
            <a:ext cx="7397393" cy="2545211"/>
          </a:xfrm>
          <a:prstGeom prst="rect">
            <a:avLst/>
          </a:prstGeom>
          <a:noFill/>
          <a:ln>
            <a:noFill/>
          </a:ln>
        </p:spPr>
        <p:txBody>
          <a:bodyPr spcFirstLastPara="1" wrap="square" lIns="91425" tIns="91425" rIns="91425" bIns="91425" anchor="t" anchorCtr="0">
            <a:noAutofit/>
          </a:bodyPr>
          <a:lstStyle/>
          <a:p>
            <a:pPr lvl="0">
              <a:lnSpc>
                <a:spcPct val="150000"/>
              </a:lnSpc>
              <a:spcBef>
                <a:spcPts val="600"/>
              </a:spcBef>
            </a:pPr>
            <a:r>
              <a:rPr lang="es-ES" b="1" dirty="0">
                <a:solidFill>
                  <a:srgbClr val="3C78D8"/>
                </a:solidFill>
                <a:latin typeface="Georgia" panose="02040502050405020303" pitchFamily="18" charset="0"/>
                <a:ea typeface="Source Sans Pro"/>
                <a:cs typeface="Source Sans Pro"/>
                <a:sym typeface="Source Sans Pro"/>
              </a:rPr>
              <a:t>Operadores </a:t>
            </a:r>
            <a:r>
              <a:rPr lang="es-ES" b="1" dirty="0" smtClean="0">
                <a:solidFill>
                  <a:srgbClr val="3C78D8"/>
                </a:solidFill>
                <a:latin typeface="Georgia" panose="02040502050405020303" pitchFamily="18" charset="0"/>
                <a:ea typeface="Source Sans Pro"/>
                <a:cs typeface="Source Sans Pro"/>
                <a:sym typeface="Source Sans Pro"/>
              </a:rPr>
              <a:t>relacionales</a:t>
            </a:r>
            <a:endParaRPr lang="es-ES" b="1" dirty="0">
              <a:solidFill>
                <a:srgbClr val="3C78D8"/>
              </a:solidFill>
              <a:latin typeface="Georgia" panose="02040502050405020303" pitchFamily="18" charset="0"/>
              <a:ea typeface="Source Sans Pro"/>
              <a:cs typeface="Source Sans Pro"/>
              <a:sym typeface="Source Sans Pro"/>
            </a:endParaRPr>
          </a:p>
          <a:p>
            <a:pPr lvl="0">
              <a:lnSpc>
                <a:spcPct val="150000"/>
              </a:lnSpc>
              <a:spcBef>
                <a:spcPts val="600"/>
              </a:spcBef>
            </a:pPr>
            <a:r>
              <a:rPr lang="es-ES" dirty="0">
                <a:solidFill>
                  <a:srgbClr val="3C78D8"/>
                </a:solidFill>
                <a:latin typeface="Georgia" panose="02040502050405020303" pitchFamily="18" charset="0"/>
                <a:ea typeface="Source Sans Pro"/>
                <a:cs typeface="Source Sans Pro"/>
                <a:sym typeface="Source Sans Pro"/>
              </a:rPr>
              <a:t>Al igual que en matemáticas, estos operadores nos permitirán evaluar las relaciones (igualdad, mayor, menor, </a:t>
            </a:r>
            <a:r>
              <a:rPr lang="es-ES" dirty="0" err="1">
                <a:solidFill>
                  <a:srgbClr val="3C78D8"/>
                </a:solidFill>
                <a:latin typeface="Georgia" panose="02040502050405020303" pitchFamily="18" charset="0"/>
                <a:ea typeface="Source Sans Pro"/>
                <a:cs typeface="Source Sans Pro"/>
                <a:sym typeface="Source Sans Pro"/>
              </a:rPr>
              <a:t>etc</a:t>
            </a:r>
            <a:r>
              <a:rPr lang="es-ES" dirty="0">
                <a:solidFill>
                  <a:srgbClr val="3C78D8"/>
                </a:solidFill>
                <a:latin typeface="Georgia" panose="02040502050405020303" pitchFamily="18" charset="0"/>
                <a:ea typeface="Source Sans Pro"/>
                <a:cs typeface="Source Sans Pro"/>
                <a:sym typeface="Source Sans Pro"/>
              </a:rPr>
              <a:t>) entre un par de </a:t>
            </a:r>
            <a:r>
              <a:rPr lang="es-ES" dirty="0" err="1">
                <a:solidFill>
                  <a:srgbClr val="3C78D8"/>
                </a:solidFill>
                <a:latin typeface="Georgia" panose="02040502050405020303" pitchFamily="18" charset="0"/>
                <a:ea typeface="Source Sans Pro"/>
                <a:cs typeface="Source Sans Pro"/>
                <a:sym typeface="Source Sans Pro"/>
              </a:rPr>
              <a:t>operandos</a:t>
            </a:r>
            <a:r>
              <a:rPr lang="es-ES" dirty="0">
                <a:solidFill>
                  <a:srgbClr val="3C78D8"/>
                </a:solidFill>
                <a:latin typeface="Georgia" panose="02040502050405020303" pitchFamily="18" charset="0"/>
                <a:ea typeface="Source Sans Pro"/>
                <a:cs typeface="Source Sans Pro"/>
                <a:sym typeface="Source Sans Pro"/>
              </a:rPr>
              <a:t> (en principio, pensemos en números</a:t>
            </a:r>
            <a:r>
              <a:rPr lang="es-ES" dirty="0" smtClean="0">
                <a:solidFill>
                  <a:srgbClr val="3C78D8"/>
                </a:solidFill>
                <a:latin typeface="Georgia" panose="02040502050405020303" pitchFamily="18" charset="0"/>
                <a:ea typeface="Source Sans Pro"/>
                <a:cs typeface="Source Sans Pro"/>
                <a:sym typeface="Source Sans Pro"/>
              </a:rPr>
              <a:t>).</a:t>
            </a:r>
          </a:p>
          <a:p>
            <a:pPr lvl="0">
              <a:lnSpc>
                <a:spcPct val="150000"/>
              </a:lnSpc>
              <a:spcBef>
                <a:spcPts val="600"/>
              </a:spcBef>
            </a:pPr>
            <a:r>
              <a:rPr lang="es-ES" dirty="0">
                <a:solidFill>
                  <a:srgbClr val="3C78D8"/>
                </a:solidFill>
                <a:latin typeface="Georgia" panose="02040502050405020303" pitchFamily="18" charset="0"/>
                <a:ea typeface="Source Sans Pro"/>
                <a:cs typeface="Source Sans Pro"/>
                <a:sym typeface="Source Sans Pro"/>
              </a:rPr>
              <a:t>El resultado de cualquier evaluación de este tipo, es un valor </a:t>
            </a:r>
            <a:r>
              <a:rPr lang="es-ES" dirty="0" smtClean="0">
                <a:solidFill>
                  <a:srgbClr val="3C78D8"/>
                </a:solidFill>
                <a:latin typeface="Georgia" panose="02040502050405020303" pitchFamily="18" charset="0"/>
                <a:ea typeface="Source Sans Pro"/>
                <a:cs typeface="Source Sans Pro"/>
                <a:sym typeface="Source Sans Pro"/>
              </a:rPr>
              <a:t>“cierto” </a:t>
            </a:r>
            <a:r>
              <a:rPr lang="es-ES" dirty="0">
                <a:solidFill>
                  <a:srgbClr val="3C78D8"/>
                </a:solidFill>
                <a:latin typeface="Georgia" panose="02040502050405020303" pitchFamily="18" charset="0"/>
                <a:ea typeface="Source Sans Pro"/>
                <a:cs typeface="Source Sans Pro"/>
                <a:sym typeface="Source Sans Pro"/>
              </a:rPr>
              <a:t>(true) o </a:t>
            </a:r>
            <a:r>
              <a:rPr lang="es-ES" dirty="0" smtClean="0">
                <a:solidFill>
                  <a:srgbClr val="3C78D8"/>
                </a:solidFill>
                <a:latin typeface="Georgia" panose="02040502050405020303" pitchFamily="18" charset="0"/>
                <a:ea typeface="Source Sans Pro"/>
                <a:cs typeface="Source Sans Pro"/>
                <a:sym typeface="Source Sans Pro"/>
              </a:rPr>
              <a:t>“falso” (false</a:t>
            </a:r>
            <a:r>
              <a:rPr lang="es-ES" dirty="0">
                <a:solidFill>
                  <a:srgbClr val="3C78D8"/>
                </a:solidFill>
                <a:latin typeface="Georgia" panose="02040502050405020303" pitchFamily="18" charset="0"/>
                <a:ea typeface="Source Sans Pro"/>
                <a:cs typeface="Source Sans Pro"/>
                <a:sym typeface="Source Sans Pro"/>
              </a:rPr>
              <a:t>). La mayoría de lenguajes tienen algún tipo predefinido para representar estos valores (</a:t>
            </a:r>
            <a:r>
              <a:rPr lang="es-ES" dirty="0" err="1">
                <a:solidFill>
                  <a:srgbClr val="3C78D8"/>
                </a:solidFill>
                <a:latin typeface="Georgia" panose="02040502050405020303" pitchFamily="18" charset="0"/>
                <a:ea typeface="Source Sans Pro"/>
                <a:cs typeface="Source Sans Pro"/>
                <a:sym typeface="Source Sans Pro"/>
              </a:rPr>
              <a:t>boolean</a:t>
            </a:r>
            <a:r>
              <a:rPr lang="es-ES" dirty="0">
                <a:solidFill>
                  <a:srgbClr val="3C78D8"/>
                </a:solidFill>
                <a:latin typeface="Georgia" panose="02040502050405020303" pitchFamily="18" charset="0"/>
                <a:ea typeface="Source Sans Pro"/>
                <a:cs typeface="Source Sans Pro"/>
                <a:sym typeface="Source Sans Pro"/>
              </a:rPr>
              <a:t>, </a:t>
            </a:r>
            <a:r>
              <a:rPr lang="es-ES" dirty="0" err="1">
                <a:solidFill>
                  <a:srgbClr val="3C78D8"/>
                </a:solidFill>
                <a:latin typeface="Georgia" panose="02040502050405020303" pitchFamily="18" charset="0"/>
                <a:ea typeface="Source Sans Pro"/>
                <a:cs typeface="Source Sans Pro"/>
                <a:sym typeface="Source Sans Pro"/>
              </a:rPr>
              <a:t>bool</a:t>
            </a:r>
            <a:r>
              <a:rPr lang="es-ES" dirty="0">
                <a:solidFill>
                  <a:srgbClr val="3C78D8"/>
                </a:solidFill>
                <a:latin typeface="Georgia" panose="02040502050405020303" pitchFamily="18" charset="0"/>
                <a:ea typeface="Source Sans Pro"/>
                <a:cs typeface="Source Sans Pro"/>
                <a:sym typeface="Source Sans Pro"/>
              </a:rPr>
              <a:t>, </a:t>
            </a:r>
            <a:r>
              <a:rPr lang="es-ES" dirty="0" err="1">
                <a:solidFill>
                  <a:srgbClr val="3C78D8"/>
                </a:solidFill>
                <a:latin typeface="Georgia" panose="02040502050405020303" pitchFamily="18" charset="0"/>
                <a:ea typeface="Source Sans Pro"/>
                <a:cs typeface="Source Sans Pro"/>
                <a:sym typeface="Source Sans Pro"/>
              </a:rPr>
              <a:t>etc</a:t>
            </a:r>
            <a:r>
              <a:rPr lang="es-ES" dirty="0" smtClean="0">
                <a:solidFill>
                  <a:srgbClr val="3C78D8"/>
                </a:solidFill>
                <a:latin typeface="Georgia" panose="02040502050405020303" pitchFamily="18" charset="0"/>
                <a:ea typeface="Source Sans Pro"/>
                <a:cs typeface="Source Sans Pro"/>
                <a:sym typeface="Source Sans Pro"/>
              </a:rPr>
              <a:t>).</a:t>
            </a:r>
            <a:endParaRPr dirty="0">
              <a:solidFill>
                <a:srgbClr val="3C78D8"/>
              </a:solidFill>
              <a:latin typeface="Georgia" panose="02040502050405020303" pitchFamily="18" charset="0"/>
              <a:ea typeface="Source Sans Pro"/>
              <a:cs typeface="Source Sans Pro"/>
              <a:sym typeface="Source Sans Pro"/>
            </a:endParaRPr>
          </a:p>
        </p:txBody>
      </p:sp>
      <p:pic>
        <p:nvPicPr>
          <p:cNvPr id="37890" name="Picture 2" descr="Resultado de imagen para operadores relaciona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9925" y="2986097"/>
            <a:ext cx="2346324" cy="1697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75999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80" name="Google Shape;480;p1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5" name="Google Shape;469;p14"/>
          <p:cNvSpPr txBox="1">
            <a:spLocks/>
          </p:cNvSpPr>
          <p:nvPr/>
        </p:nvSpPr>
        <p:spPr>
          <a:xfrm>
            <a:off x="1047750" y="100725"/>
            <a:ext cx="6996600" cy="715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ES" sz="2000" b="1" dirty="0" smtClean="0">
                <a:solidFill>
                  <a:srgbClr val="00CEF6"/>
                </a:solidFill>
                <a:latin typeface="Oswald"/>
                <a:sym typeface="Oswald"/>
              </a:rPr>
              <a:t>Tipos de Operadores</a:t>
            </a:r>
            <a:endParaRPr lang="es-ES" dirty="0"/>
          </a:p>
        </p:txBody>
      </p:sp>
      <p:sp>
        <p:nvSpPr>
          <p:cNvPr id="9" name="Google Shape;470;p14"/>
          <p:cNvSpPr txBox="1"/>
          <p:nvPr/>
        </p:nvSpPr>
        <p:spPr>
          <a:xfrm>
            <a:off x="811659" y="742518"/>
            <a:ext cx="7397393" cy="2545211"/>
          </a:xfrm>
          <a:prstGeom prst="rect">
            <a:avLst/>
          </a:prstGeom>
          <a:noFill/>
          <a:ln>
            <a:noFill/>
          </a:ln>
        </p:spPr>
        <p:txBody>
          <a:bodyPr spcFirstLastPara="1" wrap="square" lIns="91425" tIns="91425" rIns="91425" bIns="91425" anchor="t" anchorCtr="0">
            <a:noAutofit/>
          </a:bodyPr>
          <a:lstStyle/>
          <a:p>
            <a:pPr lvl="0">
              <a:lnSpc>
                <a:spcPct val="150000"/>
              </a:lnSpc>
              <a:spcBef>
                <a:spcPts val="600"/>
              </a:spcBef>
            </a:pPr>
            <a:r>
              <a:rPr lang="es-ES" b="1" dirty="0">
                <a:solidFill>
                  <a:srgbClr val="3C78D8"/>
                </a:solidFill>
                <a:latin typeface="Georgia" panose="02040502050405020303" pitchFamily="18" charset="0"/>
                <a:ea typeface="Source Sans Pro"/>
                <a:cs typeface="Source Sans Pro"/>
                <a:sym typeface="Source Sans Pro"/>
              </a:rPr>
              <a:t>Operadores </a:t>
            </a:r>
            <a:r>
              <a:rPr lang="es-ES" b="1" dirty="0" smtClean="0">
                <a:solidFill>
                  <a:srgbClr val="3C78D8"/>
                </a:solidFill>
                <a:latin typeface="Georgia" panose="02040502050405020303" pitchFamily="18" charset="0"/>
                <a:ea typeface="Source Sans Pro"/>
                <a:cs typeface="Source Sans Pro"/>
                <a:sym typeface="Source Sans Pro"/>
              </a:rPr>
              <a:t>lógicos</a:t>
            </a:r>
            <a:endParaRPr lang="es-ES" b="1" dirty="0">
              <a:solidFill>
                <a:srgbClr val="3C78D8"/>
              </a:solidFill>
              <a:latin typeface="Georgia" panose="02040502050405020303" pitchFamily="18" charset="0"/>
              <a:ea typeface="Source Sans Pro"/>
              <a:cs typeface="Source Sans Pro"/>
              <a:sym typeface="Source Sans Pro"/>
            </a:endParaRPr>
          </a:p>
          <a:p>
            <a:pPr lvl="0">
              <a:lnSpc>
                <a:spcPct val="150000"/>
              </a:lnSpc>
              <a:spcBef>
                <a:spcPts val="600"/>
              </a:spcBef>
            </a:pPr>
            <a:r>
              <a:rPr lang="es-ES" dirty="0">
                <a:solidFill>
                  <a:srgbClr val="3C78D8"/>
                </a:solidFill>
                <a:latin typeface="Georgia" panose="02040502050405020303" pitchFamily="18" charset="0"/>
                <a:ea typeface="Source Sans Pro"/>
                <a:cs typeface="Source Sans Pro"/>
                <a:sym typeface="Source Sans Pro"/>
              </a:rPr>
              <a:t>Como operadores lógicos designamos a aquellos operadores que nos permiten </a:t>
            </a:r>
            <a:r>
              <a:rPr lang="es-ES" dirty="0" smtClean="0">
                <a:solidFill>
                  <a:srgbClr val="3C78D8"/>
                </a:solidFill>
                <a:latin typeface="Georgia" panose="02040502050405020303" pitchFamily="18" charset="0"/>
                <a:ea typeface="Source Sans Pro"/>
                <a:cs typeface="Source Sans Pro"/>
                <a:sym typeface="Source Sans Pro"/>
              </a:rPr>
              <a:t>“conectar” </a:t>
            </a:r>
            <a:r>
              <a:rPr lang="es-ES" dirty="0">
                <a:solidFill>
                  <a:srgbClr val="3C78D8"/>
                </a:solidFill>
                <a:latin typeface="Georgia" panose="02040502050405020303" pitchFamily="18" charset="0"/>
                <a:ea typeface="Source Sans Pro"/>
                <a:cs typeface="Source Sans Pro"/>
                <a:sym typeface="Source Sans Pro"/>
              </a:rPr>
              <a:t>un par de propiedades (al igual que en lógica</a:t>
            </a:r>
            <a:r>
              <a:rPr lang="es-ES" dirty="0" smtClean="0">
                <a:solidFill>
                  <a:srgbClr val="3C78D8"/>
                </a:solidFill>
                <a:latin typeface="Georgia" panose="02040502050405020303" pitchFamily="18" charset="0"/>
                <a:ea typeface="Source Sans Pro"/>
                <a:cs typeface="Source Sans Pro"/>
                <a:sym typeface="Source Sans Pro"/>
              </a:rPr>
              <a:t>)</a:t>
            </a:r>
          </a:p>
        </p:txBody>
      </p:sp>
      <p:pic>
        <p:nvPicPr>
          <p:cNvPr id="1032" name="Picture 8" descr="Resultado de imagen para operadores lÃ³gic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2681747"/>
            <a:ext cx="5591175" cy="1247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07567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80" name="Google Shape;480;p1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5" name="Google Shape;469;p14"/>
          <p:cNvSpPr txBox="1">
            <a:spLocks/>
          </p:cNvSpPr>
          <p:nvPr/>
        </p:nvSpPr>
        <p:spPr>
          <a:xfrm>
            <a:off x="1047750" y="100725"/>
            <a:ext cx="6996600" cy="715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ES" sz="2000" b="1" dirty="0" smtClean="0">
                <a:solidFill>
                  <a:srgbClr val="00CEF6"/>
                </a:solidFill>
                <a:latin typeface="Oswald"/>
                <a:sym typeface="Oswald"/>
              </a:rPr>
              <a:t>Tipos de Operadores</a:t>
            </a:r>
            <a:endParaRPr lang="es-ES" dirty="0"/>
          </a:p>
        </p:txBody>
      </p:sp>
      <p:sp>
        <p:nvSpPr>
          <p:cNvPr id="9" name="Google Shape;470;p14"/>
          <p:cNvSpPr txBox="1"/>
          <p:nvPr/>
        </p:nvSpPr>
        <p:spPr>
          <a:xfrm>
            <a:off x="811659" y="742518"/>
            <a:ext cx="7397393" cy="2545211"/>
          </a:xfrm>
          <a:prstGeom prst="rect">
            <a:avLst/>
          </a:prstGeom>
          <a:noFill/>
          <a:ln>
            <a:noFill/>
          </a:ln>
        </p:spPr>
        <p:txBody>
          <a:bodyPr spcFirstLastPara="1" wrap="square" lIns="91425" tIns="91425" rIns="91425" bIns="91425" anchor="t" anchorCtr="0">
            <a:noAutofit/>
          </a:bodyPr>
          <a:lstStyle/>
          <a:p>
            <a:pPr lvl="0">
              <a:lnSpc>
                <a:spcPct val="150000"/>
              </a:lnSpc>
              <a:spcBef>
                <a:spcPts val="600"/>
              </a:spcBef>
            </a:pPr>
            <a:r>
              <a:rPr lang="es-ES" b="1" dirty="0">
                <a:solidFill>
                  <a:srgbClr val="3C78D8"/>
                </a:solidFill>
                <a:latin typeface="Georgia" panose="02040502050405020303" pitchFamily="18" charset="0"/>
                <a:ea typeface="Source Sans Pro"/>
                <a:cs typeface="Source Sans Pro"/>
                <a:sym typeface="Source Sans Pro"/>
              </a:rPr>
              <a:t>Operadores a nivel de bit (bitwise operators) </a:t>
            </a:r>
          </a:p>
          <a:p>
            <a:pPr lvl="0">
              <a:lnSpc>
                <a:spcPct val="150000"/>
              </a:lnSpc>
              <a:spcBef>
                <a:spcPts val="600"/>
              </a:spcBef>
            </a:pPr>
            <a:r>
              <a:rPr lang="es-ES" dirty="0" smtClean="0">
                <a:solidFill>
                  <a:srgbClr val="3C78D8"/>
                </a:solidFill>
                <a:latin typeface="Georgia" panose="02040502050405020303" pitchFamily="18" charset="0"/>
                <a:ea typeface="Source Sans Pro"/>
                <a:cs typeface="Source Sans Pro"/>
                <a:sym typeface="Source Sans Pro"/>
              </a:rPr>
              <a:t>En </a:t>
            </a:r>
            <a:r>
              <a:rPr lang="es-ES" dirty="0">
                <a:solidFill>
                  <a:srgbClr val="3C78D8"/>
                </a:solidFill>
                <a:latin typeface="Georgia" panose="02040502050405020303" pitchFamily="18" charset="0"/>
                <a:ea typeface="Source Sans Pro"/>
                <a:cs typeface="Source Sans Pro"/>
                <a:sym typeface="Source Sans Pro"/>
              </a:rPr>
              <a:t>determinadas ocasiones nos puede interesar manipular datos a nivel de bit; por ejemplo activar o desactivar </a:t>
            </a:r>
            <a:r>
              <a:rPr lang="es-ES" dirty="0" err="1">
                <a:solidFill>
                  <a:srgbClr val="3C78D8"/>
                </a:solidFill>
                <a:latin typeface="Georgia" panose="02040502050405020303" pitchFamily="18" charset="0"/>
                <a:ea typeface="Source Sans Pro"/>
                <a:cs typeface="Source Sans Pro"/>
                <a:sym typeface="Source Sans Pro"/>
              </a:rPr>
              <a:t>flags</a:t>
            </a:r>
            <a:r>
              <a:rPr lang="es-ES" dirty="0">
                <a:solidFill>
                  <a:srgbClr val="3C78D8"/>
                </a:solidFill>
                <a:latin typeface="Georgia" panose="02040502050405020303" pitchFamily="18" charset="0"/>
                <a:ea typeface="Source Sans Pro"/>
                <a:cs typeface="Source Sans Pro"/>
                <a:sym typeface="Source Sans Pro"/>
              </a:rPr>
              <a:t>. Un </a:t>
            </a:r>
            <a:r>
              <a:rPr lang="es-ES" dirty="0" err="1">
                <a:solidFill>
                  <a:srgbClr val="3C78D8"/>
                </a:solidFill>
                <a:latin typeface="Georgia" panose="02040502050405020303" pitchFamily="18" charset="0"/>
                <a:ea typeface="Source Sans Pro"/>
                <a:cs typeface="Source Sans Pro"/>
                <a:sym typeface="Source Sans Pro"/>
              </a:rPr>
              <a:t>flag</a:t>
            </a:r>
            <a:r>
              <a:rPr lang="es-ES" dirty="0">
                <a:solidFill>
                  <a:srgbClr val="3C78D8"/>
                </a:solidFill>
                <a:latin typeface="Georgia" panose="02040502050405020303" pitchFamily="18" charset="0"/>
                <a:ea typeface="Source Sans Pro"/>
                <a:cs typeface="Source Sans Pro"/>
                <a:sym typeface="Source Sans Pro"/>
              </a:rPr>
              <a:t> es una </a:t>
            </a:r>
            <a:r>
              <a:rPr lang="es-ES" dirty="0" smtClean="0">
                <a:solidFill>
                  <a:srgbClr val="3C78D8"/>
                </a:solidFill>
                <a:latin typeface="Georgia" panose="02040502050405020303" pitchFamily="18" charset="0"/>
                <a:ea typeface="Source Sans Pro"/>
                <a:cs typeface="Source Sans Pro"/>
                <a:sym typeface="Source Sans Pro"/>
              </a:rPr>
              <a:t>“variable” </a:t>
            </a:r>
            <a:r>
              <a:rPr lang="es-ES" dirty="0">
                <a:solidFill>
                  <a:srgbClr val="3C78D8"/>
                </a:solidFill>
                <a:latin typeface="Georgia" panose="02040502050405020303" pitchFamily="18" charset="0"/>
                <a:ea typeface="Source Sans Pro"/>
                <a:cs typeface="Source Sans Pro"/>
                <a:sym typeface="Source Sans Pro"/>
              </a:rPr>
              <a:t>que puede tomar 2 valores, por lo que se suele representar con un bit. Debido a que en C (y en la mayoría de lenguajes de programación) no existen tipos predefinidos de un bit, lo que se suele hacer es agrupar varios </a:t>
            </a:r>
            <a:r>
              <a:rPr lang="es-ES" dirty="0" err="1">
                <a:solidFill>
                  <a:srgbClr val="3C78D8"/>
                </a:solidFill>
                <a:latin typeface="Georgia" panose="02040502050405020303" pitchFamily="18" charset="0"/>
                <a:ea typeface="Source Sans Pro"/>
                <a:cs typeface="Source Sans Pro"/>
                <a:sym typeface="Source Sans Pro"/>
              </a:rPr>
              <a:t>flags</a:t>
            </a:r>
            <a:r>
              <a:rPr lang="es-ES" dirty="0">
                <a:solidFill>
                  <a:srgbClr val="3C78D8"/>
                </a:solidFill>
                <a:latin typeface="Georgia" panose="02040502050405020303" pitchFamily="18" charset="0"/>
                <a:ea typeface="Source Sans Pro"/>
                <a:cs typeface="Source Sans Pro"/>
                <a:sym typeface="Source Sans Pro"/>
              </a:rPr>
              <a:t> en una variable de tipo entero </a:t>
            </a:r>
            <a:r>
              <a:rPr lang="es-ES" dirty="0" smtClean="0">
                <a:solidFill>
                  <a:srgbClr val="3C78D8"/>
                </a:solidFill>
                <a:latin typeface="Georgia" panose="02040502050405020303" pitchFamily="18" charset="0"/>
                <a:ea typeface="Source Sans Pro"/>
                <a:cs typeface="Source Sans Pro"/>
                <a:sym typeface="Source Sans Pro"/>
              </a:rPr>
              <a:t>(“short </a:t>
            </a:r>
            <a:r>
              <a:rPr lang="es-ES" dirty="0" err="1" smtClean="0">
                <a:solidFill>
                  <a:srgbClr val="3C78D8"/>
                </a:solidFill>
                <a:latin typeface="Georgia" panose="02040502050405020303" pitchFamily="18" charset="0"/>
                <a:ea typeface="Source Sans Pro"/>
                <a:cs typeface="Source Sans Pro"/>
                <a:sym typeface="Source Sans Pro"/>
              </a:rPr>
              <a:t>int</a:t>
            </a:r>
            <a:r>
              <a:rPr lang="es-ES" dirty="0" smtClean="0">
                <a:solidFill>
                  <a:srgbClr val="3C78D8"/>
                </a:solidFill>
                <a:latin typeface="Georgia" panose="02040502050405020303" pitchFamily="18" charset="0"/>
                <a:ea typeface="Source Sans Pro"/>
                <a:cs typeface="Source Sans Pro"/>
                <a:sym typeface="Source Sans Pro"/>
              </a:rPr>
              <a:t>”, “</a:t>
            </a:r>
            <a:r>
              <a:rPr lang="es-ES" dirty="0" err="1" smtClean="0">
                <a:solidFill>
                  <a:srgbClr val="3C78D8"/>
                </a:solidFill>
                <a:latin typeface="Georgia" panose="02040502050405020303" pitchFamily="18" charset="0"/>
                <a:ea typeface="Source Sans Pro"/>
                <a:cs typeface="Source Sans Pro"/>
                <a:sym typeface="Source Sans Pro"/>
              </a:rPr>
              <a:t>int</a:t>
            </a:r>
            <a:r>
              <a:rPr lang="es-ES" dirty="0" smtClean="0">
                <a:solidFill>
                  <a:srgbClr val="3C78D8"/>
                </a:solidFill>
                <a:latin typeface="Georgia" panose="02040502050405020303" pitchFamily="18" charset="0"/>
                <a:ea typeface="Source Sans Pro"/>
                <a:cs typeface="Source Sans Pro"/>
                <a:sym typeface="Source Sans Pro"/>
              </a:rPr>
              <a:t>” </a:t>
            </a:r>
            <a:r>
              <a:rPr lang="es-ES" dirty="0">
                <a:solidFill>
                  <a:srgbClr val="3C78D8"/>
                </a:solidFill>
                <a:latin typeface="Georgia" panose="02040502050405020303" pitchFamily="18" charset="0"/>
                <a:ea typeface="Source Sans Pro"/>
                <a:cs typeface="Source Sans Pro"/>
                <a:sym typeface="Source Sans Pro"/>
              </a:rPr>
              <a:t>o lo que queramos).</a:t>
            </a:r>
            <a:endParaRPr lang="es-ES" dirty="0" smtClean="0">
              <a:solidFill>
                <a:srgbClr val="3C78D8"/>
              </a:solidFill>
              <a:latin typeface="Georgia" panose="02040502050405020303" pitchFamily="18" charset="0"/>
              <a:ea typeface="Source Sans Pro"/>
              <a:cs typeface="Source Sans Pro"/>
              <a:sym typeface="Source Sans Pro"/>
            </a:endParaRPr>
          </a:p>
        </p:txBody>
      </p:sp>
      <p:pic>
        <p:nvPicPr>
          <p:cNvPr id="8194" name="Picture 2" descr="Resultado de imagen para operadores a nivel de b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2387" y="2981047"/>
            <a:ext cx="2218287" cy="16654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56655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80" name="Google Shape;480;p1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5" name="Google Shape;469;p14"/>
          <p:cNvSpPr txBox="1">
            <a:spLocks/>
          </p:cNvSpPr>
          <p:nvPr/>
        </p:nvSpPr>
        <p:spPr>
          <a:xfrm>
            <a:off x="1047750" y="100725"/>
            <a:ext cx="6996600" cy="715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ES" sz="2000" b="1" dirty="0" smtClean="0">
                <a:solidFill>
                  <a:srgbClr val="00CEF6"/>
                </a:solidFill>
                <a:latin typeface="Oswald"/>
                <a:sym typeface="Oswald"/>
              </a:rPr>
              <a:t>Tipos de Operadores</a:t>
            </a:r>
            <a:endParaRPr lang="es-ES" dirty="0"/>
          </a:p>
        </p:txBody>
      </p:sp>
      <p:sp>
        <p:nvSpPr>
          <p:cNvPr id="9" name="Google Shape;470;p14"/>
          <p:cNvSpPr txBox="1"/>
          <p:nvPr/>
        </p:nvSpPr>
        <p:spPr>
          <a:xfrm>
            <a:off x="811659" y="742518"/>
            <a:ext cx="7397393" cy="2545211"/>
          </a:xfrm>
          <a:prstGeom prst="rect">
            <a:avLst/>
          </a:prstGeom>
          <a:noFill/>
          <a:ln>
            <a:noFill/>
          </a:ln>
        </p:spPr>
        <p:txBody>
          <a:bodyPr spcFirstLastPara="1" wrap="square" lIns="91425" tIns="91425" rIns="91425" bIns="91425" anchor="t" anchorCtr="0">
            <a:noAutofit/>
          </a:bodyPr>
          <a:lstStyle/>
          <a:p>
            <a:pPr lvl="0">
              <a:lnSpc>
                <a:spcPct val="150000"/>
              </a:lnSpc>
              <a:spcBef>
                <a:spcPts val="600"/>
              </a:spcBef>
            </a:pPr>
            <a:r>
              <a:rPr lang="es-ES" b="1" dirty="0">
                <a:solidFill>
                  <a:srgbClr val="3C78D8"/>
                </a:solidFill>
                <a:latin typeface="Georgia" panose="02040502050405020303" pitchFamily="18" charset="0"/>
                <a:ea typeface="Source Sans Pro"/>
                <a:cs typeface="Source Sans Pro"/>
                <a:sym typeface="Source Sans Pro"/>
              </a:rPr>
              <a:t>Operadores de dirección.</a:t>
            </a:r>
          </a:p>
          <a:p>
            <a:pPr lvl="0">
              <a:lnSpc>
                <a:spcPct val="150000"/>
              </a:lnSpc>
              <a:spcBef>
                <a:spcPts val="600"/>
              </a:spcBef>
            </a:pPr>
            <a:r>
              <a:rPr lang="es-ES" dirty="0">
                <a:solidFill>
                  <a:srgbClr val="3C78D8"/>
                </a:solidFill>
                <a:latin typeface="Georgia" panose="02040502050405020303" pitchFamily="18" charset="0"/>
                <a:ea typeface="Source Sans Pro"/>
                <a:cs typeface="Source Sans Pro"/>
                <a:sym typeface="Source Sans Pro"/>
              </a:rPr>
              <a:t>Existen  de referencia y de </a:t>
            </a:r>
            <a:r>
              <a:rPr lang="es-ES" dirty="0" smtClean="0">
                <a:solidFill>
                  <a:srgbClr val="3C78D8"/>
                </a:solidFill>
                <a:latin typeface="Georgia" panose="02040502050405020303" pitchFamily="18" charset="0"/>
                <a:ea typeface="Source Sans Pro"/>
                <a:cs typeface="Source Sans Pro"/>
                <a:sym typeface="Source Sans Pro"/>
              </a:rPr>
              <a:t>dirección</a:t>
            </a:r>
            <a:r>
              <a:rPr lang="es-ES" dirty="0">
                <a:solidFill>
                  <a:srgbClr val="3C78D8"/>
                </a:solidFill>
                <a:latin typeface="Georgia" panose="02040502050405020303" pitchFamily="18" charset="0"/>
                <a:ea typeface="Source Sans Pro"/>
                <a:cs typeface="Source Sans Pro"/>
                <a:sym typeface="Source Sans Pro"/>
              </a:rPr>
              <a:t>,  de selección y de selección de objetos.</a:t>
            </a:r>
          </a:p>
          <a:p>
            <a:pPr lvl="0">
              <a:lnSpc>
                <a:spcPct val="150000"/>
              </a:lnSpc>
              <a:spcBef>
                <a:spcPts val="600"/>
              </a:spcBef>
            </a:pPr>
            <a:r>
              <a:rPr lang="es-ES" dirty="0" smtClean="0">
                <a:solidFill>
                  <a:srgbClr val="3C78D8"/>
                </a:solidFill>
                <a:latin typeface="Georgia" panose="02040502050405020303" pitchFamily="18" charset="0"/>
                <a:ea typeface="Source Sans Pro"/>
                <a:cs typeface="Source Sans Pro"/>
                <a:sym typeface="Source Sans Pro"/>
              </a:rPr>
              <a:t>Los </a:t>
            </a:r>
            <a:r>
              <a:rPr lang="es-ES" dirty="0">
                <a:solidFill>
                  <a:srgbClr val="3C78D8"/>
                </a:solidFill>
                <a:latin typeface="Georgia" panose="02040502050405020303" pitchFamily="18" charset="0"/>
                <a:ea typeface="Source Sans Pro"/>
                <a:cs typeface="Source Sans Pro"/>
                <a:sym typeface="Source Sans Pro"/>
              </a:rPr>
              <a:t>primeros se componen de alguno y de una expresión o variable unitaria.</a:t>
            </a:r>
            <a:endParaRPr lang="es-ES" dirty="0" smtClean="0">
              <a:solidFill>
                <a:srgbClr val="3C78D8"/>
              </a:solidFill>
              <a:latin typeface="Georgia" panose="02040502050405020303" pitchFamily="18" charset="0"/>
              <a:ea typeface="Source Sans Pro"/>
              <a:cs typeface="Source Sans Pro"/>
              <a:sym typeface="Source Sans Pro"/>
            </a:endParaRPr>
          </a:p>
        </p:txBody>
      </p:sp>
      <p:pic>
        <p:nvPicPr>
          <p:cNvPr id="6146" name="Picture 2" descr="Resultado de imagen para operadores a direcc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4625" y="2205450"/>
            <a:ext cx="2886075" cy="2164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00254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80" name="Google Shape;480;p1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5" name="Google Shape;469;p14"/>
          <p:cNvSpPr txBox="1">
            <a:spLocks/>
          </p:cNvSpPr>
          <p:nvPr/>
        </p:nvSpPr>
        <p:spPr>
          <a:xfrm>
            <a:off x="1047750" y="100725"/>
            <a:ext cx="6996600" cy="715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ES" sz="2000" b="1" dirty="0" smtClean="0">
                <a:solidFill>
                  <a:srgbClr val="00CEF6"/>
                </a:solidFill>
                <a:latin typeface="Oswald"/>
                <a:sym typeface="Oswald"/>
              </a:rPr>
              <a:t>Tipos de Operadores</a:t>
            </a:r>
            <a:endParaRPr lang="es-ES" dirty="0"/>
          </a:p>
        </p:txBody>
      </p:sp>
      <p:sp>
        <p:nvSpPr>
          <p:cNvPr id="9" name="Google Shape;470;p14"/>
          <p:cNvSpPr txBox="1"/>
          <p:nvPr/>
        </p:nvSpPr>
        <p:spPr>
          <a:xfrm>
            <a:off x="811659" y="742518"/>
            <a:ext cx="7397393" cy="2545211"/>
          </a:xfrm>
          <a:prstGeom prst="rect">
            <a:avLst/>
          </a:prstGeom>
          <a:noFill/>
          <a:ln>
            <a:noFill/>
          </a:ln>
        </p:spPr>
        <p:txBody>
          <a:bodyPr spcFirstLastPara="1" wrap="square" lIns="91425" tIns="91425" rIns="91425" bIns="91425" anchor="t" anchorCtr="0">
            <a:noAutofit/>
          </a:bodyPr>
          <a:lstStyle/>
          <a:p>
            <a:pPr lvl="0">
              <a:lnSpc>
                <a:spcPct val="150000"/>
              </a:lnSpc>
              <a:spcBef>
                <a:spcPts val="600"/>
              </a:spcBef>
            </a:pPr>
            <a:r>
              <a:rPr lang="es-ES" b="1" dirty="0">
                <a:solidFill>
                  <a:srgbClr val="3C78D8"/>
                </a:solidFill>
                <a:latin typeface="Georgia" panose="02040502050405020303" pitchFamily="18" charset="0"/>
                <a:ea typeface="Source Sans Pro"/>
                <a:cs typeface="Source Sans Pro"/>
                <a:sym typeface="Source Sans Pro"/>
              </a:rPr>
              <a:t>Operador condicional o ternario</a:t>
            </a:r>
          </a:p>
          <a:p>
            <a:pPr lvl="0">
              <a:lnSpc>
                <a:spcPct val="150000"/>
              </a:lnSpc>
              <a:spcBef>
                <a:spcPts val="600"/>
              </a:spcBef>
            </a:pPr>
            <a:r>
              <a:rPr lang="es-ES" dirty="0">
                <a:solidFill>
                  <a:srgbClr val="3C78D8"/>
                </a:solidFill>
                <a:latin typeface="Georgia" panose="02040502050405020303" pitchFamily="18" charset="0"/>
                <a:ea typeface="Source Sans Pro"/>
                <a:cs typeface="Source Sans Pro"/>
                <a:sym typeface="Source Sans Pro"/>
              </a:rPr>
              <a:t>Existe un último operador, este a diferencia del resto es ternario, es decir utiliza tres variables u </a:t>
            </a:r>
            <a:r>
              <a:rPr lang="es-ES" dirty="0" err="1">
                <a:solidFill>
                  <a:srgbClr val="3C78D8"/>
                </a:solidFill>
                <a:latin typeface="Georgia" panose="02040502050405020303" pitchFamily="18" charset="0"/>
                <a:ea typeface="Source Sans Pro"/>
                <a:cs typeface="Source Sans Pro"/>
                <a:sym typeface="Source Sans Pro"/>
              </a:rPr>
              <a:t>operandos</a:t>
            </a:r>
            <a:r>
              <a:rPr lang="es-ES" dirty="0">
                <a:solidFill>
                  <a:srgbClr val="3C78D8"/>
                </a:solidFill>
                <a:latin typeface="Georgia" panose="02040502050405020303" pitchFamily="18" charset="0"/>
                <a:ea typeface="Source Sans Pro"/>
                <a:cs typeface="Source Sans Pro"/>
                <a:sym typeface="Source Sans Pro"/>
              </a:rPr>
              <a:t> es (? ) y sirve para escribir expresiones condicionales.</a:t>
            </a:r>
            <a:endParaRPr lang="es-ES" dirty="0" smtClean="0">
              <a:solidFill>
                <a:srgbClr val="3C78D8"/>
              </a:solidFill>
              <a:latin typeface="Georgia" panose="02040502050405020303" pitchFamily="18" charset="0"/>
              <a:ea typeface="Source Sans Pro"/>
              <a:cs typeface="Source Sans Pro"/>
              <a:sym typeface="Source Sans Pro"/>
            </a:endParaRPr>
          </a:p>
        </p:txBody>
      </p:sp>
      <p:pic>
        <p:nvPicPr>
          <p:cNvPr id="3074" name="Picture 2" descr="Resultado de imagen para operador ternar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5645" y="2015123"/>
            <a:ext cx="4325918" cy="2163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64528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80" name="Google Shape;480;p1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5" name="Google Shape;469;p14"/>
          <p:cNvSpPr txBox="1">
            <a:spLocks/>
          </p:cNvSpPr>
          <p:nvPr/>
        </p:nvSpPr>
        <p:spPr>
          <a:xfrm>
            <a:off x="1047750" y="100725"/>
            <a:ext cx="6996600" cy="715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ES" sz="2000" b="1" dirty="0" smtClean="0">
                <a:solidFill>
                  <a:srgbClr val="00CEF6"/>
                </a:solidFill>
                <a:latin typeface="Oswald"/>
                <a:sym typeface="Oswald"/>
              </a:rPr>
              <a:t>Tipos de Datos</a:t>
            </a:r>
            <a:endParaRPr lang="es-ES" dirty="0"/>
          </a:p>
        </p:txBody>
      </p:sp>
      <p:sp>
        <p:nvSpPr>
          <p:cNvPr id="9" name="Google Shape;470;p14"/>
          <p:cNvSpPr txBox="1"/>
          <p:nvPr/>
        </p:nvSpPr>
        <p:spPr>
          <a:xfrm>
            <a:off x="811659" y="742518"/>
            <a:ext cx="7397393" cy="3880853"/>
          </a:xfrm>
          <a:prstGeom prst="rect">
            <a:avLst/>
          </a:prstGeom>
          <a:noFill/>
          <a:ln>
            <a:noFill/>
          </a:ln>
        </p:spPr>
        <p:txBody>
          <a:bodyPr spcFirstLastPara="1" wrap="square" lIns="91425" tIns="91425" rIns="91425" bIns="91425" anchor="t" anchorCtr="0">
            <a:noAutofit/>
          </a:bodyPr>
          <a:lstStyle/>
          <a:p>
            <a:pPr lvl="0">
              <a:lnSpc>
                <a:spcPct val="150000"/>
              </a:lnSpc>
              <a:spcBef>
                <a:spcPts val="600"/>
              </a:spcBef>
            </a:pPr>
            <a:r>
              <a:rPr lang="es-ES" dirty="0" smtClean="0">
                <a:solidFill>
                  <a:srgbClr val="3C78D8"/>
                </a:solidFill>
                <a:latin typeface="Georgia" panose="02040502050405020303" pitchFamily="18" charset="0"/>
                <a:ea typeface="Source Sans Pro"/>
                <a:cs typeface="Source Sans Pro"/>
                <a:sym typeface="Source Sans Pro"/>
              </a:rPr>
              <a:t>Un </a:t>
            </a:r>
            <a:r>
              <a:rPr lang="es-ES" dirty="0">
                <a:solidFill>
                  <a:srgbClr val="3C78D8"/>
                </a:solidFill>
                <a:latin typeface="Georgia" panose="02040502050405020303" pitchFamily="18" charset="0"/>
                <a:ea typeface="Source Sans Pro"/>
                <a:cs typeface="Source Sans Pro"/>
                <a:sym typeface="Source Sans Pro"/>
              </a:rPr>
              <a:t>dato se define como la expresión general que describe los objetos con los cuales opera una computadora. Los datos de entrada se transforman por el programa, después de las etapas intermedias, en datos de salida</a:t>
            </a:r>
            <a:r>
              <a:rPr lang="es-ES" dirty="0" smtClean="0">
                <a:solidFill>
                  <a:srgbClr val="3C78D8"/>
                </a:solidFill>
                <a:latin typeface="Georgia" panose="02040502050405020303" pitchFamily="18" charset="0"/>
                <a:ea typeface="Source Sans Pro"/>
                <a:cs typeface="Source Sans Pro"/>
                <a:sym typeface="Source Sans Pro"/>
              </a:rPr>
              <a:t>.</a:t>
            </a:r>
            <a:endParaRPr lang="es-ES" dirty="0">
              <a:solidFill>
                <a:srgbClr val="3C78D8"/>
              </a:solidFill>
              <a:latin typeface="Georgia" panose="02040502050405020303" pitchFamily="18" charset="0"/>
              <a:ea typeface="Source Sans Pro"/>
              <a:cs typeface="Source Sans Pro"/>
              <a:sym typeface="Source Sans Pro"/>
            </a:endParaRPr>
          </a:p>
          <a:p>
            <a:pPr lvl="0">
              <a:lnSpc>
                <a:spcPct val="150000"/>
              </a:lnSpc>
              <a:spcBef>
                <a:spcPts val="600"/>
              </a:spcBef>
            </a:pPr>
            <a:r>
              <a:rPr lang="es-ES" b="1" dirty="0">
                <a:solidFill>
                  <a:srgbClr val="3C78D8"/>
                </a:solidFill>
                <a:latin typeface="Georgia" panose="02040502050405020303" pitchFamily="18" charset="0"/>
                <a:ea typeface="Source Sans Pro"/>
                <a:cs typeface="Source Sans Pro"/>
                <a:sym typeface="Source Sans Pro"/>
              </a:rPr>
              <a:t>Tipos de </a:t>
            </a:r>
            <a:r>
              <a:rPr lang="es-ES" b="1" dirty="0" smtClean="0">
                <a:solidFill>
                  <a:srgbClr val="3C78D8"/>
                </a:solidFill>
                <a:latin typeface="Georgia" panose="02040502050405020303" pitchFamily="18" charset="0"/>
                <a:ea typeface="Source Sans Pro"/>
                <a:cs typeface="Source Sans Pro"/>
                <a:sym typeface="Source Sans Pro"/>
              </a:rPr>
              <a:t>datos: </a:t>
            </a:r>
            <a:r>
              <a:rPr lang="es-ES" dirty="0" smtClean="0">
                <a:solidFill>
                  <a:srgbClr val="3C78D8"/>
                </a:solidFill>
                <a:latin typeface="Georgia" panose="02040502050405020303" pitchFamily="18" charset="0"/>
                <a:ea typeface="Source Sans Pro"/>
                <a:cs typeface="Source Sans Pro"/>
                <a:sym typeface="Source Sans Pro"/>
              </a:rPr>
              <a:t>Los </a:t>
            </a:r>
            <a:r>
              <a:rPr lang="es-ES" dirty="0">
                <a:solidFill>
                  <a:srgbClr val="3C78D8"/>
                </a:solidFill>
                <a:latin typeface="Georgia" panose="02040502050405020303" pitchFamily="18" charset="0"/>
                <a:ea typeface="Source Sans Pro"/>
                <a:cs typeface="Source Sans Pro"/>
                <a:sym typeface="Source Sans Pro"/>
              </a:rPr>
              <a:t>datos se clasifican en diversas categorías, según el tipo de máquina o del lenguaje en uso. Generalmente podemos encontrar las siguientes categorías </a:t>
            </a:r>
            <a:r>
              <a:rPr lang="es-ES" dirty="0" smtClean="0">
                <a:solidFill>
                  <a:srgbClr val="3C78D8"/>
                </a:solidFill>
                <a:latin typeface="Georgia" panose="02040502050405020303" pitchFamily="18" charset="0"/>
                <a:ea typeface="Source Sans Pro"/>
                <a:cs typeface="Source Sans Pro"/>
                <a:sym typeface="Source Sans Pro"/>
              </a:rPr>
              <a:t>:</a:t>
            </a:r>
            <a:endParaRPr lang="es-ES" dirty="0">
              <a:solidFill>
                <a:srgbClr val="3C78D8"/>
              </a:solidFill>
              <a:latin typeface="Georgia" panose="02040502050405020303" pitchFamily="18" charset="0"/>
              <a:ea typeface="Source Sans Pro"/>
              <a:cs typeface="Source Sans Pro"/>
              <a:sym typeface="Source Sans Pro"/>
            </a:endParaRPr>
          </a:p>
          <a:p>
            <a:pPr lvl="0">
              <a:lnSpc>
                <a:spcPct val="150000"/>
              </a:lnSpc>
              <a:spcBef>
                <a:spcPts val="600"/>
              </a:spcBef>
            </a:pPr>
            <a:r>
              <a:rPr lang="es-ES" dirty="0" smtClean="0">
                <a:solidFill>
                  <a:srgbClr val="3C78D8"/>
                </a:solidFill>
                <a:latin typeface="Georgia" panose="02040502050405020303" pitchFamily="18" charset="0"/>
                <a:ea typeface="Source Sans Pro"/>
                <a:cs typeface="Source Sans Pro"/>
                <a:sym typeface="Source Sans Pro"/>
              </a:rPr>
              <a:t>1.Numéricos</a:t>
            </a:r>
            <a:endParaRPr lang="es-ES" dirty="0">
              <a:solidFill>
                <a:srgbClr val="3C78D8"/>
              </a:solidFill>
              <a:latin typeface="Georgia" panose="02040502050405020303" pitchFamily="18" charset="0"/>
              <a:ea typeface="Source Sans Pro"/>
              <a:cs typeface="Source Sans Pro"/>
              <a:sym typeface="Source Sans Pro"/>
            </a:endParaRPr>
          </a:p>
          <a:p>
            <a:pPr lvl="0">
              <a:lnSpc>
                <a:spcPct val="150000"/>
              </a:lnSpc>
              <a:spcBef>
                <a:spcPts val="600"/>
              </a:spcBef>
            </a:pPr>
            <a:r>
              <a:rPr lang="es-ES" dirty="0" smtClean="0">
                <a:solidFill>
                  <a:srgbClr val="3C78D8"/>
                </a:solidFill>
                <a:latin typeface="Georgia" panose="02040502050405020303" pitchFamily="18" charset="0"/>
                <a:ea typeface="Source Sans Pro"/>
                <a:cs typeface="Source Sans Pro"/>
                <a:sym typeface="Source Sans Pro"/>
              </a:rPr>
              <a:t>2.Lógicos</a:t>
            </a:r>
            <a:endParaRPr lang="es-ES" dirty="0">
              <a:solidFill>
                <a:srgbClr val="3C78D8"/>
              </a:solidFill>
              <a:latin typeface="Georgia" panose="02040502050405020303" pitchFamily="18" charset="0"/>
              <a:ea typeface="Source Sans Pro"/>
              <a:cs typeface="Source Sans Pro"/>
              <a:sym typeface="Source Sans Pro"/>
            </a:endParaRPr>
          </a:p>
          <a:p>
            <a:pPr lvl="0">
              <a:lnSpc>
                <a:spcPct val="150000"/>
              </a:lnSpc>
              <a:spcBef>
                <a:spcPts val="600"/>
              </a:spcBef>
            </a:pPr>
            <a:r>
              <a:rPr lang="es-ES" dirty="0" smtClean="0">
                <a:solidFill>
                  <a:srgbClr val="3C78D8"/>
                </a:solidFill>
                <a:latin typeface="Georgia" panose="02040502050405020303" pitchFamily="18" charset="0"/>
                <a:ea typeface="Source Sans Pro"/>
                <a:cs typeface="Source Sans Pro"/>
                <a:sym typeface="Source Sans Pro"/>
              </a:rPr>
              <a:t>3.Cadenas</a:t>
            </a:r>
          </a:p>
        </p:txBody>
      </p:sp>
    </p:spTree>
    <p:extLst>
      <p:ext uri="{BB962C8B-B14F-4D97-AF65-F5344CB8AC3E}">
        <p14:creationId xmlns:p14="http://schemas.microsoft.com/office/powerpoint/2010/main" val="31411761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80" name="Google Shape;480;p1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
        <p:nvSpPr>
          <p:cNvPr id="5" name="Google Shape;469;p14"/>
          <p:cNvSpPr txBox="1">
            <a:spLocks/>
          </p:cNvSpPr>
          <p:nvPr/>
        </p:nvSpPr>
        <p:spPr>
          <a:xfrm>
            <a:off x="1047750" y="100725"/>
            <a:ext cx="6996600" cy="715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ES" sz="2000" b="1" dirty="0" smtClean="0">
                <a:solidFill>
                  <a:srgbClr val="00CEF6"/>
                </a:solidFill>
                <a:latin typeface="Oswald"/>
                <a:sym typeface="Oswald"/>
              </a:rPr>
              <a:t>Tipos de Datos</a:t>
            </a:r>
            <a:endParaRPr lang="es-ES" dirty="0"/>
          </a:p>
        </p:txBody>
      </p:sp>
      <p:sp>
        <p:nvSpPr>
          <p:cNvPr id="9" name="Google Shape;470;p14"/>
          <p:cNvSpPr txBox="1"/>
          <p:nvPr/>
        </p:nvSpPr>
        <p:spPr>
          <a:xfrm>
            <a:off x="811659" y="742518"/>
            <a:ext cx="7397393" cy="3880853"/>
          </a:xfrm>
          <a:prstGeom prst="rect">
            <a:avLst/>
          </a:prstGeom>
          <a:noFill/>
          <a:ln>
            <a:noFill/>
          </a:ln>
        </p:spPr>
        <p:txBody>
          <a:bodyPr spcFirstLastPara="1" wrap="square" lIns="91425" tIns="91425" rIns="91425" bIns="91425" anchor="t" anchorCtr="0">
            <a:noAutofit/>
          </a:bodyPr>
          <a:lstStyle/>
          <a:p>
            <a:pPr lvl="0">
              <a:lnSpc>
                <a:spcPct val="150000"/>
              </a:lnSpc>
              <a:spcBef>
                <a:spcPts val="600"/>
              </a:spcBef>
            </a:pPr>
            <a:r>
              <a:rPr lang="es-ES" b="1" dirty="0">
                <a:solidFill>
                  <a:srgbClr val="3C78D8"/>
                </a:solidFill>
                <a:latin typeface="Georgia" panose="02040502050405020303" pitchFamily="18" charset="0"/>
                <a:ea typeface="Source Sans Pro"/>
                <a:cs typeface="Source Sans Pro"/>
                <a:sym typeface="Source Sans Pro"/>
              </a:rPr>
              <a:t> Datos </a:t>
            </a:r>
            <a:r>
              <a:rPr lang="es-ES" b="1" dirty="0" smtClean="0">
                <a:solidFill>
                  <a:srgbClr val="3C78D8"/>
                </a:solidFill>
                <a:latin typeface="Georgia" panose="02040502050405020303" pitchFamily="18" charset="0"/>
                <a:ea typeface="Source Sans Pro"/>
                <a:cs typeface="Source Sans Pro"/>
                <a:sym typeface="Source Sans Pro"/>
              </a:rPr>
              <a:t>Numéricos: </a:t>
            </a:r>
          </a:p>
          <a:p>
            <a:pPr lvl="0">
              <a:lnSpc>
                <a:spcPct val="150000"/>
              </a:lnSpc>
              <a:spcBef>
                <a:spcPts val="600"/>
              </a:spcBef>
            </a:pPr>
            <a:r>
              <a:rPr lang="es-ES" dirty="0" smtClean="0">
                <a:solidFill>
                  <a:srgbClr val="3C78D8"/>
                </a:solidFill>
                <a:latin typeface="Georgia" panose="02040502050405020303" pitchFamily="18" charset="0"/>
                <a:ea typeface="Source Sans Pro"/>
                <a:cs typeface="Source Sans Pro"/>
                <a:sym typeface="Source Sans Pro"/>
              </a:rPr>
              <a:t>Son </a:t>
            </a:r>
            <a:r>
              <a:rPr lang="es-ES" dirty="0">
                <a:solidFill>
                  <a:srgbClr val="3C78D8"/>
                </a:solidFill>
                <a:latin typeface="Georgia" panose="02040502050405020303" pitchFamily="18" charset="0"/>
                <a:ea typeface="Source Sans Pro"/>
                <a:cs typeface="Source Sans Pro"/>
                <a:sym typeface="Source Sans Pro"/>
              </a:rPr>
              <a:t>aquéllos que representan una cantidad o valor determinado. Su representación se lleva a cabo en los formatos ya conocidos (enteros, punto y fracciones decimales si estas existen</a:t>
            </a:r>
            <a:r>
              <a:rPr lang="es-ES" dirty="0" smtClean="0">
                <a:solidFill>
                  <a:srgbClr val="3C78D8"/>
                </a:solidFill>
                <a:latin typeface="Georgia" panose="02040502050405020303" pitchFamily="18" charset="0"/>
                <a:ea typeface="Source Sans Pro"/>
                <a:cs typeface="Source Sans Pro"/>
                <a:sym typeface="Source Sans Pro"/>
              </a:rPr>
              <a:t>).</a:t>
            </a:r>
            <a:endParaRPr lang="es-ES" dirty="0">
              <a:solidFill>
                <a:srgbClr val="3C78D8"/>
              </a:solidFill>
              <a:latin typeface="Georgia" panose="02040502050405020303" pitchFamily="18" charset="0"/>
              <a:ea typeface="Source Sans Pro"/>
              <a:cs typeface="Source Sans Pro"/>
              <a:sym typeface="Source Sans Pro"/>
            </a:endParaRPr>
          </a:p>
          <a:p>
            <a:pPr lvl="0">
              <a:lnSpc>
                <a:spcPct val="150000"/>
              </a:lnSpc>
              <a:spcBef>
                <a:spcPts val="600"/>
              </a:spcBef>
            </a:pPr>
            <a:r>
              <a:rPr lang="es-ES" dirty="0">
                <a:solidFill>
                  <a:srgbClr val="3C78D8"/>
                </a:solidFill>
                <a:latin typeface="Georgia" panose="02040502050405020303" pitchFamily="18" charset="0"/>
                <a:ea typeface="Source Sans Pro"/>
                <a:cs typeface="Source Sans Pro"/>
                <a:sym typeface="Source Sans Pro"/>
              </a:rPr>
              <a:t>Estos pueden representarse en dos formas distintas </a:t>
            </a:r>
            <a:r>
              <a:rPr lang="es-ES" dirty="0" smtClean="0">
                <a:solidFill>
                  <a:srgbClr val="3C78D8"/>
                </a:solidFill>
                <a:latin typeface="Georgia" panose="02040502050405020303" pitchFamily="18" charset="0"/>
                <a:ea typeface="Source Sans Pro"/>
                <a:cs typeface="Source Sans Pro"/>
                <a:sym typeface="Source Sans Pro"/>
              </a:rPr>
              <a:t>:</a:t>
            </a:r>
            <a:endParaRPr lang="es-ES" dirty="0">
              <a:solidFill>
                <a:srgbClr val="3C78D8"/>
              </a:solidFill>
              <a:latin typeface="Georgia" panose="02040502050405020303" pitchFamily="18" charset="0"/>
              <a:ea typeface="Source Sans Pro"/>
              <a:cs typeface="Source Sans Pro"/>
              <a:sym typeface="Source Sans Pro"/>
            </a:endParaRPr>
          </a:p>
          <a:p>
            <a:pPr lvl="0">
              <a:lnSpc>
                <a:spcPct val="150000"/>
              </a:lnSpc>
              <a:spcBef>
                <a:spcPts val="600"/>
              </a:spcBef>
            </a:pPr>
            <a:r>
              <a:rPr lang="es-ES" dirty="0" smtClean="0">
                <a:solidFill>
                  <a:srgbClr val="3C78D8"/>
                </a:solidFill>
                <a:latin typeface="Georgia" panose="02040502050405020303" pitchFamily="18" charset="0"/>
                <a:ea typeface="Source Sans Pro"/>
                <a:cs typeface="Source Sans Pro"/>
                <a:sym typeface="Source Sans Pro"/>
              </a:rPr>
              <a:t>1.Tipo </a:t>
            </a:r>
            <a:r>
              <a:rPr lang="es-ES" dirty="0">
                <a:solidFill>
                  <a:srgbClr val="3C78D8"/>
                </a:solidFill>
                <a:latin typeface="Georgia" panose="02040502050405020303" pitchFamily="18" charset="0"/>
                <a:ea typeface="Source Sans Pro"/>
                <a:cs typeface="Source Sans Pro"/>
                <a:sym typeface="Source Sans Pro"/>
              </a:rPr>
              <a:t>Numérico Entero (</a:t>
            </a:r>
            <a:r>
              <a:rPr lang="es-ES" dirty="0" err="1">
                <a:solidFill>
                  <a:srgbClr val="3C78D8"/>
                </a:solidFill>
                <a:latin typeface="Georgia" panose="02040502050405020303" pitchFamily="18" charset="0"/>
                <a:ea typeface="Source Sans Pro"/>
                <a:cs typeface="Source Sans Pro"/>
                <a:sym typeface="Source Sans Pro"/>
              </a:rPr>
              <a:t>integer</a:t>
            </a:r>
            <a:r>
              <a:rPr lang="es-ES" dirty="0" smtClean="0">
                <a:solidFill>
                  <a:srgbClr val="3C78D8"/>
                </a:solidFill>
                <a:latin typeface="Georgia" panose="02040502050405020303" pitchFamily="18" charset="0"/>
                <a:ea typeface="Source Sans Pro"/>
                <a:cs typeface="Source Sans Pro"/>
                <a:sym typeface="Source Sans Pro"/>
              </a:rPr>
              <a:t>).</a:t>
            </a:r>
            <a:endParaRPr lang="es-ES" dirty="0">
              <a:solidFill>
                <a:srgbClr val="3C78D8"/>
              </a:solidFill>
              <a:latin typeface="Georgia" panose="02040502050405020303" pitchFamily="18" charset="0"/>
              <a:ea typeface="Source Sans Pro"/>
              <a:cs typeface="Source Sans Pro"/>
              <a:sym typeface="Source Sans Pro"/>
            </a:endParaRPr>
          </a:p>
          <a:p>
            <a:pPr lvl="0">
              <a:lnSpc>
                <a:spcPct val="150000"/>
              </a:lnSpc>
              <a:spcBef>
                <a:spcPts val="600"/>
              </a:spcBef>
            </a:pPr>
            <a:r>
              <a:rPr lang="es-ES" dirty="0" smtClean="0">
                <a:solidFill>
                  <a:srgbClr val="3C78D8"/>
                </a:solidFill>
                <a:latin typeface="Georgia" panose="02040502050405020303" pitchFamily="18" charset="0"/>
                <a:ea typeface="Source Sans Pro"/>
                <a:cs typeface="Source Sans Pro"/>
                <a:sym typeface="Source Sans Pro"/>
              </a:rPr>
              <a:t>2.Tipo </a:t>
            </a:r>
            <a:r>
              <a:rPr lang="es-ES" dirty="0">
                <a:solidFill>
                  <a:srgbClr val="3C78D8"/>
                </a:solidFill>
                <a:latin typeface="Georgia" panose="02040502050405020303" pitchFamily="18" charset="0"/>
                <a:ea typeface="Source Sans Pro"/>
                <a:cs typeface="Source Sans Pro"/>
                <a:sym typeface="Source Sans Pro"/>
              </a:rPr>
              <a:t>Numérico Real (real).</a:t>
            </a:r>
            <a:endParaRPr lang="es-ES" dirty="0" smtClean="0">
              <a:solidFill>
                <a:srgbClr val="3C78D8"/>
              </a:solidFill>
              <a:latin typeface="Georgia" panose="02040502050405020303" pitchFamily="18" charset="0"/>
              <a:ea typeface="Source Sans Pro"/>
              <a:cs typeface="Source Sans Pro"/>
              <a:sym typeface="Source Sans Pro"/>
            </a:endParaRPr>
          </a:p>
        </p:txBody>
      </p:sp>
      <p:pic>
        <p:nvPicPr>
          <p:cNvPr id="1028" name="Picture 4" descr="Resultado de imagen para datos int programac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6504" y="2422046"/>
            <a:ext cx="3205538" cy="2404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61653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80" name="Google Shape;480;p1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
        <p:nvSpPr>
          <p:cNvPr id="5" name="Google Shape;469;p14"/>
          <p:cNvSpPr txBox="1">
            <a:spLocks/>
          </p:cNvSpPr>
          <p:nvPr/>
        </p:nvSpPr>
        <p:spPr>
          <a:xfrm>
            <a:off x="1047750" y="100725"/>
            <a:ext cx="6996600" cy="715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ES" sz="2000" b="1" dirty="0" smtClean="0">
                <a:solidFill>
                  <a:srgbClr val="00CEF6"/>
                </a:solidFill>
                <a:latin typeface="Oswald"/>
                <a:sym typeface="Oswald"/>
              </a:rPr>
              <a:t>Tipos de Datos</a:t>
            </a:r>
            <a:endParaRPr lang="es-ES" dirty="0"/>
          </a:p>
        </p:txBody>
      </p:sp>
      <p:sp>
        <p:nvSpPr>
          <p:cNvPr id="9" name="Google Shape;470;p14"/>
          <p:cNvSpPr txBox="1"/>
          <p:nvPr/>
        </p:nvSpPr>
        <p:spPr>
          <a:xfrm>
            <a:off x="811659" y="742518"/>
            <a:ext cx="7397393" cy="3880853"/>
          </a:xfrm>
          <a:prstGeom prst="rect">
            <a:avLst/>
          </a:prstGeom>
          <a:noFill/>
          <a:ln>
            <a:noFill/>
          </a:ln>
        </p:spPr>
        <p:txBody>
          <a:bodyPr spcFirstLastPara="1" wrap="square" lIns="91425" tIns="91425" rIns="91425" bIns="91425" anchor="t" anchorCtr="0">
            <a:noAutofit/>
          </a:bodyPr>
          <a:lstStyle/>
          <a:p>
            <a:pPr lvl="0">
              <a:lnSpc>
                <a:spcPct val="150000"/>
              </a:lnSpc>
              <a:spcBef>
                <a:spcPts val="600"/>
              </a:spcBef>
            </a:pPr>
            <a:r>
              <a:rPr lang="es-ES" b="1" dirty="0" smtClean="0">
                <a:solidFill>
                  <a:srgbClr val="3C78D8"/>
                </a:solidFill>
                <a:latin typeface="Georgia" panose="02040502050405020303" pitchFamily="18" charset="0"/>
                <a:ea typeface="Source Sans Pro"/>
                <a:cs typeface="Source Sans Pro"/>
                <a:sym typeface="Source Sans Pro"/>
              </a:rPr>
              <a:t>Enteros:</a:t>
            </a:r>
            <a:endParaRPr lang="es-ES" b="1" dirty="0">
              <a:solidFill>
                <a:srgbClr val="3C78D8"/>
              </a:solidFill>
              <a:latin typeface="Georgia" panose="02040502050405020303" pitchFamily="18" charset="0"/>
              <a:ea typeface="Source Sans Pro"/>
              <a:cs typeface="Source Sans Pro"/>
              <a:sym typeface="Source Sans Pro"/>
            </a:endParaRPr>
          </a:p>
          <a:p>
            <a:pPr lvl="0">
              <a:lnSpc>
                <a:spcPct val="150000"/>
              </a:lnSpc>
              <a:spcBef>
                <a:spcPts val="600"/>
              </a:spcBef>
            </a:pPr>
            <a:r>
              <a:rPr lang="es-ES" dirty="0">
                <a:solidFill>
                  <a:srgbClr val="3C78D8"/>
                </a:solidFill>
                <a:latin typeface="Georgia" panose="02040502050405020303" pitchFamily="18" charset="0"/>
                <a:ea typeface="Source Sans Pro"/>
                <a:cs typeface="Source Sans Pro"/>
                <a:sym typeface="Source Sans Pro"/>
              </a:rPr>
              <a:t>Es un conjunto finito de los números enteros. Los enteros son números completos, no tienen componentes fraccionarios o decimales y pueden ser negativos y positivos.</a:t>
            </a:r>
            <a:endParaRPr lang="es-ES" dirty="0" smtClean="0">
              <a:solidFill>
                <a:srgbClr val="3C78D8"/>
              </a:solidFill>
              <a:latin typeface="Georgia" panose="02040502050405020303" pitchFamily="18" charset="0"/>
              <a:ea typeface="Source Sans Pro"/>
              <a:cs typeface="Source Sans Pro"/>
              <a:sym typeface="Source Sans Pro"/>
            </a:endParaRPr>
          </a:p>
        </p:txBody>
      </p:sp>
      <p:pic>
        <p:nvPicPr>
          <p:cNvPr id="2050" name="Picture 2" descr="Resultado de imagen para datos int programacion"/>
          <p:cNvPicPr>
            <a:picLocks noChangeAspect="1" noChangeArrowheads="1"/>
          </p:cNvPicPr>
          <p:nvPr/>
        </p:nvPicPr>
        <p:blipFill rotWithShape="1">
          <a:blip r:embed="rId3">
            <a:extLst>
              <a:ext uri="{28A0092B-C50C-407E-A947-70E740481C1C}">
                <a14:useLocalDpi xmlns:a14="http://schemas.microsoft.com/office/drawing/2010/main" val="0"/>
              </a:ext>
            </a:extLst>
          </a:blip>
          <a:srcRect r="12595" b="64314"/>
          <a:stretch/>
        </p:blipFill>
        <p:spPr bwMode="auto">
          <a:xfrm>
            <a:off x="2085654" y="2271719"/>
            <a:ext cx="3955551" cy="1211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95675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80" name="Google Shape;480;p1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
        <p:nvSpPr>
          <p:cNvPr id="5" name="Google Shape;469;p14"/>
          <p:cNvSpPr txBox="1">
            <a:spLocks/>
          </p:cNvSpPr>
          <p:nvPr/>
        </p:nvSpPr>
        <p:spPr>
          <a:xfrm>
            <a:off x="1047750" y="100725"/>
            <a:ext cx="6996600" cy="715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ES" sz="2000" b="1" dirty="0" smtClean="0">
                <a:solidFill>
                  <a:srgbClr val="00CEF6"/>
                </a:solidFill>
                <a:latin typeface="Oswald"/>
                <a:sym typeface="Oswald"/>
              </a:rPr>
              <a:t>Tipos de Datos</a:t>
            </a:r>
            <a:endParaRPr lang="es-ES" dirty="0"/>
          </a:p>
        </p:txBody>
      </p:sp>
      <p:sp>
        <p:nvSpPr>
          <p:cNvPr id="9" name="Google Shape;470;p14"/>
          <p:cNvSpPr txBox="1"/>
          <p:nvPr/>
        </p:nvSpPr>
        <p:spPr>
          <a:xfrm>
            <a:off x="811659" y="742518"/>
            <a:ext cx="7397393" cy="3880853"/>
          </a:xfrm>
          <a:prstGeom prst="rect">
            <a:avLst/>
          </a:prstGeom>
          <a:noFill/>
          <a:ln>
            <a:noFill/>
          </a:ln>
        </p:spPr>
        <p:txBody>
          <a:bodyPr spcFirstLastPara="1" wrap="square" lIns="91425" tIns="91425" rIns="91425" bIns="91425" anchor="t" anchorCtr="0">
            <a:noAutofit/>
          </a:bodyPr>
          <a:lstStyle/>
          <a:p>
            <a:pPr lvl="0">
              <a:lnSpc>
                <a:spcPct val="150000"/>
              </a:lnSpc>
              <a:spcBef>
                <a:spcPts val="600"/>
              </a:spcBef>
            </a:pPr>
            <a:r>
              <a:rPr lang="es-ES" b="1" dirty="0" smtClean="0">
                <a:solidFill>
                  <a:srgbClr val="3C78D8"/>
                </a:solidFill>
                <a:latin typeface="Georgia" panose="02040502050405020303" pitchFamily="18" charset="0"/>
                <a:ea typeface="Source Sans Pro"/>
                <a:cs typeface="Source Sans Pro"/>
                <a:sym typeface="Source Sans Pro"/>
              </a:rPr>
              <a:t>Reales</a:t>
            </a:r>
            <a:endParaRPr lang="es-ES" b="1" dirty="0">
              <a:solidFill>
                <a:srgbClr val="3C78D8"/>
              </a:solidFill>
              <a:latin typeface="Georgia" panose="02040502050405020303" pitchFamily="18" charset="0"/>
              <a:ea typeface="Source Sans Pro"/>
              <a:cs typeface="Source Sans Pro"/>
              <a:sym typeface="Source Sans Pro"/>
            </a:endParaRPr>
          </a:p>
          <a:p>
            <a:pPr lvl="0">
              <a:lnSpc>
                <a:spcPct val="150000"/>
              </a:lnSpc>
              <a:spcBef>
                <a:spcPts val="600"/>
              </a:spcBef>
            </a:pPr>
            <a:r>
              <a:rPr lang="es-ES" dirty="0">
                <a:solidFill>
                  <a:srgbClr val="3C78D8"/>
                </a:solidFill>
                <a:latin typeface="Georgia" panose="02040502050405020303" pitchFamily="18" charset="0"/>
                <a:ea typeface="Source Sans Pro"/>
                <a:cs typeface="Source Sans Pro"/>
                <a:sym typeface="Source Sans Pro"/>
              </a:rPr>
              <a:t>Consiste en un subconjunto de los números reales. Estos números siempre tienen un punto decimal y pueden ser positivos o negativos. Un número real consiste de un número entero y una parte decimal.</a:t>
            </a:r>
            <a:endParaRPr lang="es-ES" dirty="0" smtClean="0">
              <a:solidFill>
                <a:srgbClr val="3C78D8"/>
              </a:solidFill>
              <a:latin typeface="Georgia" panose="02040502050405020303" pitchFamily="18" charset="0"/>
              <a:ea typeface="Source Sans Pro"/>
              <a:cs typeface="Source Sans Pro"/>
              <a:sym typeface="Source Sans Pro"/>
            </a:endParaRPr>
          </a:p>
        </p:txBody>
      </p:sp>
      <p:pic>
        <p:nvPicPr>
          <p:cNvPr id="3074" name="Picture 2" descr="Resultado de imagen para datos int programacion"/>
          <p:cNvPicPr>
            <a:picLocks noChangeAspect="1" noChangeArrowheads="1"/>
          </p:cNvPicPr>
          <p:nvPr/>
        </p:nvPicPr>
        <p:blipFill rotWithShape="1">
          <a:blip r:embed="rId3">
            <a:extLst>
              <a:ext uri="{28A0092B-C50C-407E-A947-70E740481C1C}">
                <a14:useLocalDpi xmlns:a14="http://schemas.microsoft.com/office/drawing/2010/main" val="0"/>
              </a:ext>
            </a:extLst>
          </a:blip>
          <a:srcRect t="34503" r="13196" b="58531"/>
          <a:stretch/>
        </p:blipFill>
        <p:spPr bwMode="auto">
          <a:xfrm>
            <a:off x="1581792" y="2682944"/>
            <a:ext cx="5291619" cy="31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10307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80" name="Google Shape;480;p1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
        <p:nvSpPr>
          <p:cNvPr id="5" name="Google Shape;469;p14"/>
          <p:cNvSpPr txBox="1">
            <a:spLocks/>
          </p:cNvSpPr>
          <p:nvPr/>
        </p:nvSpPr>
        <p:spPr>
          <a:xfrm>
            <a:off x="1047750" y="100725"/>
            <a:ext cx="6996600" cy="715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ES" sz="2000" b="1" dirty="0" smtClean="0">
                <a:solidFill>
                  <a:srgbClr val="00CEF6"/>
                </a:solidFill>
                <a:latin typeface="Oswald"/>
                <a:sym typeface="Oswald"/>
              </a:rPr>
              <a:t>Tipos de Datos</a:t>
            </a:r>
            <a:endParaRPr lang="es-ES" dirty="0"/>
          </a:p>
        </p:txBody>
      </p:sp>
      <p:sp>
        <p:nvSpPr>
          <p:cNvPr id="9" name="Google Shape;470;p14"/>
          <p:cNvSpPr txBox="1"/>
          <p:nvPr/>
        </p:nvSpPr>
        <p:spPr>
          <a:xfrm>
            <a:off x="811659" y="742518"/>
            <a:ext cx="7397393" cy="3880853"/>
          </a:xfrm>
          <a:prstGeom prst="rect">
            <a:avLst/>
          </a:prstGeom>
          <a:noFill/>
          <a:ln>
            <a:noFill/>
          </a:ln>
        </p:spPr>
        <p:txBody>
          <a:bodyPr spcFirstLastPara="1" wrap="square" lIns="91425" tIns="91425" rIns="91425" bIns="91425" anchor="t" anchorCtr="0">
            <a:noAutofit/>
          </a:bodyPr>
          <a:lstStyle/>
          <a:p>
            <a:pPr lvl="0">
              <a:lnSpc>
                <a:spcPct val="150000"/>
              </a:lnSpc>
              <a:spcBef>
                <a:spcPts val="600"/>
              </a:spcBef>
            </a:pPr>
            <a:r>
              <a:rPr lang="es-ES" b="1" dirty="0" smtClean="0">
                <a:solidFill>
                  <a:srgbClr val="3C78D8"/>
                </a:solidFill>
                <a:latin typeface="Georgia" panose="02040502050405020303" pitchFamily="18" charset="0"/>
                <a:ea typeface="Source Sans Pro"/>
                <a:cs typeface="Source Sans Pro"/>
                <a:sym typeface="Source Sans Pro"/>
              </a:rPr>
              <a:t>Cadenas:</a:t>
            </a:r>
            <a:endParaRPr lang="es-ES" b="1" dirty="0">
              <a:solidFill>
                <a:srgbClr val="3C78D8"/>
              </a:solidFill>
              <a:latin typeface="Georgia" panose="02040502050405020303" pitchFamily="18" charset="0"/>
              <a:ea typeface="Source Sans Pro"/>
              <a:cs typeface="Source Sans Pro"/>
              <a:sym typeface="Source Sans Pro"/>
            </a:endParaRPr>
          </a:p>
          <a:p>
            <a:pPr lvl="0">
              <a:lnSpc>
                <a:spcPct val="150000"/>
              </a:lnSpc>
              <a:spcBef>
                <a:spcPts val="600"/>
              </a:spcBef>
            </a:pPr>
            <a:r>
              <a:rPr lang="es-ES" dirty="0">
                <a:solidFill>
                  <a:srgbClr val="3C78D8"/>
                </a:solidFill>
                <a:latin typeface="Georgia" panose="02040502050405020303" pitchFamily="18" charset="0"/>
                <a:ea typeface="Source Sans Pro"/>
                <a:cs typeface="Source Sans Pro"/>
                <a:sym typeface="Source Sans Pro"/>
              </a:rPr>
              <a:t>Son los datos que representan información textual (palabras, frases, símbolos, </a:t>
            </a:r>
            <a:r>
              <a:rPr lang="es-ES" dirty="0" err="1">
                <a:solidFill>
                  <a:srgbClr val="3C78D8"/>
                </a:solidFill>
                <a:latin typeface="Georgia" panose="02040502050405020303" pitchFamily="18" charset="0"/>
                <a:ea typeface="Source Sans Pro"/>
                <a:cs typeface="Source Sans Pro"/>
                <a:sym typeface="Source Sans Pro"/>
              </a:rPr>
              <a:t>etc</a:t>
            </a:r>
            <a:r>
              <a:rPr lang="es-ES" dirty="0">
                <a:solidFill>
                  <a:srgbClr val="3C78D8"/>
                </a:solidFill>
                <a:latin typeface="Georgia" panose="02040502050405020303" pitchFamily="18" charset="0"/>
                <a:ea typeface="Source Sans Pro"/>
                <a:cs typeface="Source Sans Pro"/>
                <a:sym typeface="Source Sans Pro"/>
              </a:rPr>
              <a:t>). No representan valor alguno para efectos numéricos. Pueden distinguirse porque son delimitados por apóstrofes o comillas</a:t>
            </a:r>
            <a:r>
              <a:rPr lang="es-ES" dirty="0" smtClean="0">
                <a:solidFill>
                  <a:srgbClr val="3C78D8"/>
                </a:solidFill>
                <a:latin typeface="Georgia" panose="02040502050405020303" pitchFamily="18" charset="0"/>
                <a:ea typeface="Source Sans Pro"/>
                <a:cs typeface="Source Sans Pro"/>
                <a:sym typeface="Source Sans Pro"/>
              </a:rPr>
              <a:t>.</a:t>
            </a:r>
            <a:endParaRPr lang="es-ES" dirty="0">
              <a:solidFill>
                <a:srgbClr val="3C78D8"/>
              </a:solidFill>
              <a:latin typeface="Georgia" panose="02040502050405020303" pitchFamily="18" charset="0"/>
              <a:ea typeface="Source Sans Pro"/>
              <a:cs typeface="Source Sans Pro"/>
              <a:sym typeface="Source Sans Pro"/>
            </a:endParaRPr>
          </a:p>
          <a:p>
            <a:pPr lvl="0">
              <a:lnSpc>
                <a:spcPct val="150000"/>
              </a:lnSpc>
              <a:spcBef>
                <a:spcPts val="600"/>
              </a:spcBef>
            </a:pPr>
            <a:r>
              <a:rPr lang="es-ES" dirty="0">
                <a:solidFill>
                  <a:srgbClr val="3C78D8"/>
                </a:solidFill>
                <a:latin typeface="Georgia" panose="02040502050405020303" pitchFamily="18" charset="0"/>
                <a:ea typeface="Source Sans Pro"/>
                <a:cs typeface="Source Sans Pro"/>
                <a:sym typeface="Source Sans Pro"/>
              </a:rPr>
              <a:t>Se clasifica en dos categorías </a:t>
            </a:r>
            <a:r>
              <a:rPr lang="es-ES" dirty="0" smtClean="0">
                <a:solidFill>
                  <a:srgbClr val="3C78D8"/>
                </a:solidFill>
                <a:latin typeface="Georgia" panose="02040502050405020303" pitchFamily="18" charset="0"/>
                <a:ea typeface="Source Sans Pro"/>
                <a:cs typeface="Source Sans Pro"/>
                <a:sym typeface="Source Sans Pro"/>
              </a:rPr>
              <a:t>:</a:t>
            </a:r>
            <a:endParaRPr lang="es-ES" dirty="0">
              <a:solidFill>
                <a:srgbClr val="3C78D8"/>
              </a:solidFill>
              <a:latin typeface="Georgia" panose="02040502050405020303" pitchFamily="18" charset="0"/>
              <a:ea typeface="Source Sans Pro"/>
              <a:cs typeface="Source Sans Pro"/>
              <a:sym typeface="Source Sans Pro"/>
            </a:endParaRPr>
          </a:p>
          <a:p>
            <a:pPr lvl="0">
              <a:lnSpc>
                <a:spcPct val="150000"/>
              </a:lnSpc>
              <a:spcBef>
                <a:spcPts val="600"/>
              </a:spcBef>
            </a:pPr>
            <a:r>
              <a:rPr lang="es-ES" dirty="0" smtClean="0">
                <a:solidFill>
                  <a:srgbClr val="3C78D8"/>
                </a:solidFill>
                <a:latin typeface="Georgia" panose="02040502050405020303" pitchFamily="18" charset="0"/>
                <a:ea typeface="Source Sans Pro"/>
                <a:cs typeface="Source Sans Pro"/>
                <a:sym typeface="Source Sans Pro"/>
              </a:rPr>
              <a:t>1.Datos </a:t>
            </a:r>
            <a:r>
              <a:rPr lang="es-ES" dirty="0">
                <a:solidFill>
                  <a:srgbClr val="3C78D8"/>
                </a:solidFill>
                <a:latin typeface="Georgia" panose="02040502050405020303" pitchFamily="18" charset="0"/>
                <a:ea typeface="Source Sans Pro"/>
                <a:cs typeface="Source Sans Pro"/>
                <a:sym typeface="Source Sans Pro"/>
              </a:rPr>
              <a:t>tipo carácter (</a:t>
            </a:r>
            <a:r>
              <a:rPr lang="es-ES" dirty="0" err="1">
                <a:solidFill>
                  <a:srgbClr val="3C78D8"/>
                </a:solidFill>
                <a:latin typeface="Georgia" panose="02040502050405020303" pitchFamily="18" charset="0"/>
                <a:ea typeface="Source Sans Pro"/>
                <a:cs typeface="Source Sans Pro"/>
                <a:sym typeface="Source Sans Pro"/>
              </a:rPr>
              <a:t>char</a:t>
            </a:r>
            <a:r>
              <a:rPr lang="es-ES" dirty="0">
                <a:solidFill>
                  <a:srgbClr val="3C78D8"/>
                </a:solidFill>
                <a:latin typeface="Georgia" panose="02040502050405020303" pitchFamily="18" charset="0"/>
                <a:ea typeface="Source Sans Pro"/>
                <a:cs typeface="Source Sans Pro"/>
                <a:sym typeface="Source Sans Pro"/>
              </a:rPr>
              <a:t>)</a:t>
            </a:r>
          </a:p>
          <a:p>
            <a:pPr lvl="0">
              <a:lnSpc>
                <a:spcPct val="150000"/>
              </a:lnSpc>
              <a:spcBef>
                <a:spcPts val="600"/>
              </a:spcBef>
            </a:pPr>
            <a:r>
              <a:rPr lang="es-ES" dirty="0" smtClean="0">
                <a:solidFill>
                  <a:srgbClr val="3C78D8"/>
                </a:solidFill>
                <a:latin typeface="Georgia" panose="02040502050405020303" pitchFamily="18" charset="0"/>
                <a:ea typeface="Source Sans Pro"/>
                <a:cs typeface="Source Sans Pro"/>
                <a:sym typeface="Source Sans Pro"/>
              </a:rPr>
              <a:t>2.Datos </a:t>
            </a:r>
            <a:r>
              <a:rPr lang="es-ES" dirty="0">
                <a:solidFill>
                  <a:srgbClr val="3C78D8"/>
                </a:solidFill>
                <a:latin typeface="Georgia" panose="02040502050405020303" pitchFamily="18" charset="0"/>
                <a:ea typeface="Source Sans Pro"/>
                <a:cs typeface="Source Sans Pro"/>
                <a:sym typeface="Source Sans Pro"/>
              </a:rPr>
              <a:t>tipo Cadena (</a:t>
            </a:r>
            <a:r>
              <a:rPr lang="es-ES" dirty="0" err="1">
                <a:solidFill>
                  <a:srgbClr val="3C78D8"/>
                </a:solidFill>
                <a:latin typeface="Georgia" panose="02040502050405020303" pitchFamily="18" charset="0"/>
                <a:ea typeface="Source Sans Pro"/>
                <a:cs typeface="Source Sans Pro"/>
                <a:sym typeface="Source Sans Pro"/>
              </a:rPr>
              <a:t>string</a:t>
            </a:r>
            <a:r>
              <a:rPr lang="es-ES" dirty="0">
                <a:solidFill>
                  <a:srgbClr val="3C78D8"/>
                </a:solidFill>
                <a:latin typeface="Georgia" panose="02040502050405020303" pitchFamily="18" charset="0"/>
                <a:ea typeface="Source Sans Pro"/>
                <a:cs typeface="Source Sans Pro"/>
                <a:sym typeface="Source Sans Pro"/>
              </a:rPr>
              <a:t>)</a:t>
            </a:r>
            <a:endParaRPr lang="es-ES" dirty="0" smtClean="0">
              <a:solidFill>
                <a:srgbClr val="3C78D8"/>
              </a:solidFill>
              <a:latin typeface="Georgia" panose="02040502050405020303" pitchFamily="18" charset="0"/>
              <a:ea typeface="Source Sans Pro"/>
              <a:cs typeface="Source Sans Pro"/>
              <a:sym typeface="Source Sans Pro"/>
            </a:endParaRPr>
          </a:p>
        </p:txBody>
      </p:sp>
      <p:sp>
        <p:nvSpPr>
          <p:cNvPr id="2" name="AutoShape 2" descr="Resultado de imagen para datos cadenas programacion"/>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4100" name="Picture 4" descr="Resultado de imagen para datos cadenas programacion"/>
          <p:cNvPicPr>
            <a:picLocks noChangeAspect="1" noChangeArrowheads="1"/>
          </p:cNvPicPr>
          <p:nvPr/>
        </p:nvPicPr>
        <p:blipFill rotWithShape="1">
          <a:blip r:embed="rId3">
            <a:extLst>
              <a:ext uri="{28A0092B-C50C-407E-A947-70E740481C1C}">
                <a14:useLocalDpi xmlns:a14="http://schemas.microsoft.com/office/drawing/2010/main" val="0"/>
              </a:ext>
            </a:extLst>
          </a:blip>
          <a:srcRect r="9020"/>
          <a:stretch/>
        </p:blipFill>
        <p:spPr bwMode="auto">
          <a:xfrm>
            <a:off x="4078842" y="1928078"/>
            <a:ext cx="3154166" cy="2600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4841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4"/>
          <p:cNvSpPr txBox="1">
            <a:spLocks noGrp="1"/>
          </p:cNvSpPr>
          <p:nvPr>
            <p:ph type="title"/>
          </p:nvPr>
        </p:nvSpPr>
        <p:spPr>
          <a:xfrm>
            <a:off x="1047750" y="1007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Variables</a:t>
            </a:r>
            <a:endParaRPr dirty="0"/>
          </a:p>
        </p:txBody>
      </p:sp>
      <p:sp>
        <p:nvSpPr>
          <p:cNvPr id="470" name="Google Shape;470;p14"/>
          <p:cNvSpPr txBox="1"/>
          <p:nvPr/>
        </p:nvSpPr>
        <p:spPr>
          <a:xfrm>
            <a:off x="847353" y="463492"/>
            <a:ext cx="7397393" cy="22071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endParaRPr sz="1200" dirty="0">
              <a:solidFill>
                <a:srgbClr val="00CEF6"/>
              </a:solidFill>
              <a:latin typeface="Source Sans Pro"/>
              <a:ea typeface="Source Sans Pro"/>
              <a:cs typeface="Source Sans Pro"/>
              <a:sym typeface="Source Sans Pro"/>
            </a:endParaRPr>
          </a:p>
          <a:p>
            <a:pPr lvl="0">
              <a:lnSpc>
                <a:spcPct val="150000"/>
              </a:lnSpc>
              <a:spcBef>
                <a:spcPts val="600"/>
              </a:spcBef>
            </a:pPr>
            <a:r>
              <a:rPr lang="es-ES" dirty="0">
                <a:solidFill>
                  <a:srgbClr val="3C78D8"/>
                </a:solidFill>
                <a:latin typeface="Georgia" panose="02040502050405020303" pitchFamily="18" charset="0"/>
                <a:ea typeface="Source Sans Pro"/>
                <a:cs typeface="Source Sans Pro"/>
                <a:sym typeface="Source Sans Pro"/>
              </a:rPr>
              <a:t>En programación, </a:t>
            </a:r>
            <a:r>
              <a:rPr lang="es-ES" dirty="0" smtClean="0">
                <a:solidFill>
                  <a:srgbClr val="3C78D8"/>
                </a:solidFill>
                <a:latin typeface="Georgia" panose="02040502050405020303" pitchFamily="18" charset="0"/>
                <a:ea typeface="Source Sans Pro"/>
                <a:cs typeface="Source Sans Pro"/>
                <a:sym typeface="Source Sans Pro"/>
              </a:rPr>
              <a:t>las  </a:t>
            </a:r>
            <a:r>
              <a:rPr lang="es-ES" dirty="0">
                <a:solidFill>
                  <a:srgbClr val="3C78D8"/>
                </a:solidFill>
                <a:latin typeface="Georgia" panose="02040502050405020303" pitchFamily="18" charset="0"/>
                <a:ea typeface="Source Sans Pro"/>
                <a:cs typeface="Source Sans Pro"/>
                <a:sym typeface="Source Sans Pro"/>
              </a:rPr>
              <a:t>variables son espacios reservados en la memoria que, como su nombre indica, pueden cambiar de contenido a lo largo de la ejecución de un programa. Una variable corresponde a un área reservada en la memoria principal del ordenador</a:t>
            </a:r>
            <a:r>
              <a:rPr lang="es-ES" dirty="0" smtClean="0">
                <a:solidFill>
                  <a:srgbClr val="3C78D8"/>
                </a:solidFill>
                <a:latin typeface="Georgia" panose="02040502050405020303" pitchFamily="18" charset="0"/>
                <a:ea typeface="Source Sans Pro"/>
                <a:cs typeface="Source Sans Pro"/>
                <a:sym typeface="Source Sans Pro"/>
              </a:rPr>
              <a:t>. A </a:t>
            </a:r>
            <a:r>
              <a:rPr lang="es-ES" dirty="0">
                <a:solidFill>
                  <a:srgbClr val="3C78D8"/>
                </a:solidFill>
                <a:latin typeface="Georgia" panose="02040502050405020303" pitchFamily="18" charset="0"/>
                <a:ea typeface="Source Sans Pro"/>
                <a:cs typeface="Source Sans Pro"/>
                <a:sym typeface="Source Sans Pro"/>
              </a:rPr>
              <a:t>las variables, frecuentemente se le asignan nombres largos para hacerlos relativamente descriptivas para su uso, mientras que las variables en matemáticas a menudo tienen nombres escuetos, formados por uno o dos caracteres para hacer breve en su transcripción y manipulación.</a:t>
            </a:r>
            <a:endParaRPr dirty="0">
              <a:solidFill>
                <a:srgbClr val="3C78D8"/>
              </a:solidFill>
              <a:latin typeface="Georgia" panose="02040502050405020303" pitchFamily="18" charset="0"/>
              <a:ea typeface="Source Sans Pro"/>
              <a:cs typeface="Source Sans Pro"/>
              <a:sym typeface="Source Sans Pro"/>
            </a:endParaRPr>
          </a:p>
        </p:txBody>
      </p:sp>
      <p:sp>
        <p:nvSpPr>
          <p:cNvPr id="473" name="Google Shape;473;p1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pic>
        <p:nvPicPr>
          <p:cNvPr id="18434" name="Picture 2" descr="Resultado de imagen para variables programac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1570" y="2846878"/>
            <a:ext cx="1788822" cy="171484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80" name="Google Shape;480;p1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
        <p:nvSpPr>
          <p:cNvPr id="5" name="Google Shape;469;p14"/>
          <p:cNvSpPr txBox="1">
            <a:spLocks/>
          </p:cNvSpPr>
          <p:nvPr/>
        </p:nvSpPr>
        <p:spPr>
          <a:xfrm>
            <a:off x="1047750" y="100725"/>
            <a:ext cx="6996600" cy="715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ES" sz="2000" b="1" dirty="0" smtClean="0">
                <a:solidFill>
                  <a:srgbClr val="00CEF6"/>
                </a:solidFill>
                <a:latin typeface="Oswald"/>
                <a:sym typeface="Oswald"/>
              </a:rPr>
              <a:t>Tipos de Datos</a:t>
            </a:r>
            <a:endParaRPr lang="es-ES" dirty="0"/>
          </a:p>
        </p:txBody>
      </p:sp>
      <p:sp>
        <p:nvSpPr>
          <p:cNvPr id="9" name="Google Shape;470;p14"/>
          <p:cNvSpPr txBox="1"/>
          <p:nvPr/>
        </p:nvSpPr>
        <p:spPr>
          <a:xfrm>
            <a:off x="811659" y="742518"/>
            <a:ext cx="7397393" cy="3880853"/>
          </a:xfrm>
          <a:prstGeom prst="rect">
            <a:avLst/>
          </a:prstGeom>
          <a:noFill/>
          <a:ln>
            <a:noFill/>
          </a:ln>
        </p:spPr>
        <p:txBody>
          <a:bodyPr spcFirstLastPara="1" wrap="square" lIns="91425" tIns="91425" rIns="91425" bIns="91425" anchor="t" anchorCtr="0">
            <a:noAutofit/>
          </a:bodyPr>
          <a:lstStyle/>
          <a:p>
            <a:pPr lvl="0">
              <a:lnSpc>
                <a:spcPct val="150000"/>
              </a:lnSpc>
              <a:spcBef>
                <a:spcPts val="600"/>
              </a:spcBef>
            </a:pPr>
            <a:r>
              <a:rPr lang="es-ES" b="1" dirty="0">
                <a:solidFill>
                  <a:srgbClr val="3C78D8"/>
                </a:solidFill>
                <a:latin typeface="Georgia" panose="02040502050405020303" pitchFamily="18" charset="0"/>
                <a:ea typeface="Source Sans Pro"/>
                <a:cs typeface="Source Sans Pro"/>
                <a:sym typeface="Source Sans Pro"/>
              </a:rPr>
              <a:t>Datos Tipo </a:t>
            </a:r>
            <a:r>
              <a:rPr lang="es-ES" b="1" dirty="0" smtClean="0">
                <a:solidFill>
                  <a:srgbClr val="3C78D8"/>
                </a:solidFill>
                <a:latin typeface="Georgia" panose="02040502050405020303" pitchFamily="18" charset="0"/>
                <a:ea typeface="Source Sans Pro"/>
                <a:cs typeface="Source Sans Pro"/>
                <a:sym typeface="Source Sans Pro"/>
              </a:rPr>
              <a:t>Carácter</a:t>
            </a:r>
            <a:endParaRPr lang="es-ES" b="1" dirty="0">
              <a:solidFill>
                <a:srgbClr val="3C78D8"/>
              </a:solidFill>
              <a:latin typeface="Georgia" panose="02040502050405020303" pitchFamily="18" charset="0"/>
              <a:ea typeface="Source Sans Pro"/>
              <a:cs typeface="Source Sans Pro"/>
              <a:sym typeface="Source Sans Pro"/>
            </a:endParaRPr>
          </a:p>
          <a:p>
            <a:pPr lvl="0">
              <a:lnSpc>
                <a:spcPct val="150000"/>
              </a:lnSpc>
              <a:spcBef>
                <a:spcPts val="600"/>
              </a:spcBef>
            </a:pPr>
            <a:r>
              <a:rPr lang="es-ES" dirty="0">
                <a:solidFill>
                  <a:srgbClr val="3C78D8"/>
                </a:solidFill>
                <a:latin typeface="Georgia" panose="02040502050405020303" pitchFamily="18" charset="0"/>
                <a:ea typeface="Source Sans Pro"/>
                <a:cs typeface="Source Sans Pro"/>
                <a:sym typeface="Source Sans Pro"/>
              </a:rPr>
              <a:t>Es un conjunto finito y ordenado de caracteres que la computadora reconoce. Un dato de este tipo contiene solo un carácter.</a:t>
            </a:r>
            <a:endParaRPr lang="es-ES" dirty="0" smtClean="0">
              <a:solidFill>
                <a:srgbClr val="3C78D8"/>
              </a:solidFill>
              <a:latin typeface="Georgia" panose="02040502050405020303" pitchFamily="18" charset="0"/>
              <a:ea typeface="Source Sans Pro"/>
              <a:cs typeface="Source Sans Pro"/>
              <a:sym typeface="Source Sans Pro"/>
            </a:endParaRPr>
          </a:p>
        </p:txBody>
      </p:sp>
      <p:pic>
        <p:nvPicPr>
          <p:cNvPr id="5122" name="Picture 2" descr="Resultado de imagen para datos tipo caracter programacion"/>
          <p:cNvPicPr>
            <a:picLocks noChangeAspect="1" noChangeArrowheads="1"/>
          </p:cNvPicPr>
          <p:nvPr/>
        </p:nvPicPr>
        <p:blipFill rotWithShape="1">
          <a:blip r:embed="rId3">
            <a:extLst>
              <a:ext uri="{28A0092B-C50C-407E-A947-70E740481C1C}">
                <a14:useLocalDpi xmlns:a14="http://schemas.microsoft.com/office/drawing/2010/main" val="0"/>
              </a:ext>
            </a:extLst>
          </a:blip>
          <a:srcRect l="45914" t="26508" r="29027" b="55684"/>
          <a:stretch/>
        </p:blipFill>
        <p:spPr bwMode="auto">
          <a:xfrm>
            <a:off x="2969232" y="2661007"/>
            <a:ext cx="3078722" cy="1171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39853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80" name="Google Shape;480;p1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
        <p:nvSpPr>
          <p:cNvPr id="5" name="Google Shape;469;p14"/>
          <p:cNvSpPr txBox="1">
            <a:spLocks/>
          </p:cNvSpPr>
          <p:nvPr/>
        </p:nvSpPr>
        <p:spPr>
          <a:xfrm>
            <a:off x="1047750" y="100725"/>
            <a:ext cx="6996600" cy="715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ES" sz="2000" b="1" dirty="0" smtClean="0">
                <a:solidFill>
                  <a:srgbClr val="00CEF6"/>
                </a:solidFill>
                <a:latin typeface="Oswald"/>
                <a:sym typeface="Oswald"/>
              </a:rPr>
              <a:t>Tipos de Datos</a:t>
            </a:r>
            <a:endParaRPr lang="es-ES" dirty="0"/>
          </a:p>
        </p:txBody>
      </p:sp>
      <p:sp>
        <p:nvSpPr>
          <p:cNvPr id="9" name="Google Shape;470;p14"/>
          <p:cNvSpPr txBox="1"/>
          <p:nvPr/>
        </p:nvSpPr>
        <p:spPr>
          <a:xfrm>
            <a:off x="811659" y="742518"/>
            <a:ext cx="7397393" cy="3880853"/>
          </a:xfrm>
          <a:prstGeom prst="rect">
            <a:avLst/>
          </a:prstGeom>
          <a:noFill/>
          <a:ln>
            <a:noFill/>
          </a:ln>
        </p:spPr>
        <p:txBody>
          <a:bodyPr spcFirstLastPara="1" wrap="square" lIns="91425" tIns="91425" rIns="91425" bIns="91425" anchor="t" anchorCtr="0">
            <a:noAutofit/>
          </a:bodyPr>
          <a:lstStyle/>
          <a:p>
            <a:pPr lvl="0">
              <a:lnSpc>
                <a:spcPct val="150000"/>
              </a:lnSpc>
              <a:spcBef>
                <a:spcPts val="600"/>
              </a:spcBef>
            </a:pPr>
            <a:r>
              <a:rPr lang="es-ES" b="1" dirty="0" smtClean="0">
                <a:solidFill>
                  <a:srgbClr val="3C78D8"/>
                </a:solidFill>
                <a:latin typeface="Georgia" panose="02040502050405020303" pitchFamily="18" charset="0"/>
                <a:ea typeface="Source Sans Pro"/>
                <a:cs typeface="Source Sans Pro"/>
                <a:sym typeface="Source Sans Pro"/>
              </a:rPr>
              <a:t>Lógicos</a:t>
            </a:r>
            <a:endParaRPr lang="es-ES" dirty="0">
              <a:solidFill>
                <a:srgbClr val="3C78D8"/>
              </a:solidFill>
              <a:latin typeface="Georgia" panose="02040502050405020303" pitchFamily="18" charset="0"/>
              <a:ea typeface="Source Sans Pro"/>
              <a:cs typeface="Source Sans Pro"/>
              <a:sym typeface="Source Sans Pro"/>
            </a:endParaRPr>
          </a:p>
          <a:p>
            <a:pPr lvl="0">
              <a:lnSpc>
                <a:spcPct val="150000"/>
              </a:lnSpc>
              <a:spcBef>
                <a:spcPts val="600"/>
              </a:spcBef>
            </a:pPr>
            <a:r>
              <a:rPr lang="es-ES" dirty="0">
                <a:solidFill>
                  <a:srgbClr val="3C78D8"/>
                </a:solidFill>
                <a:latin typeface="Georgia" panose="02040502050405020303" pitchFamily="18" charset="0"/>
                <a:ea typeface="Source Sans Pro"/>
                <a:cs typeface="Source Sans Pro"/>
                <a:sym typeface="Source Sans Pro"/>
              </a:rPr>
              <a:t>También se le denomina Booleano, es aquél dato que solo puede tomar uno de dos valores: Falso y verdadero. Se utiliza para representar las alternativas (si/no) a determinadas condiciones. Por ejemplo, cuando se pide si un valor entero sea primo, la respuesta será verdadera o falsa, según sea</a:t>
            </a:r>
            <a:r>
              <a:rPr lang="es-ES" dirty="0" smtClean="0">
                <a:solidFill>
                  <a:srgbClr val="3C78D8"/>
                </a:solidFill>
                <a:latin typeface="Georgia" panose="02040502050405020303" pitchFamily="18" charset="0"/>
                <a:ea typeface="Source Sans Pro"/>
                <a:cs typeface="Source Sans Pro"/>
                <a:sym typeface="Source Sans Pro"/>
              </a:rPr>
              <a:t>.</a:t>
            </a:r>
            <a:endParaRPr lang="es-ES" dirty="0">
              <a:solidFill>
                <a:srgbClr val="3C78D8"/>
              </a:solidFill>
              <a:latin typeface="Georgia" panose="02040502050405020303" pitchFamily="18" charset="0"/>
              <a:ea typeface="Source Sans Pro"/>
              <a:cs typeface="Source Sans Pro"/>
              <a:sym typeface="Source Sans Pro"/>
            </a:endParaRPr>
          </a:p>
          <a:p>
            <a:pPr lvl="0">
              <a:lnSpc>
                <a:spcPct val="150000"/>
              </a:lnSpc>
              <a:spcBef>
                <a:spcPts val="600"/>
              </a:spcBef>
            </a:pPr>
            <a:r>
              <a:rPr lang="es-ES" dirty="0">
                <a:solidFill>
                  <a:srgbClr val="3C78D8"/>
                </a:solidFill>
                <a:latin typeface="Georgia" panose="02040502050405020303" pitchFamily="18" charset="0"/>
                <a:ea typeface="Source Sans Pro"/>
                <a:cs typeface="Source Sans Pro"/>
                <a:sym typeface="Source Sans Pro"/>
              </a:rPr>
              <a:t>Las categorías y tipos que se mencionaron anteriormente se conocen como Tipos Simples, puesto que no poseen una estructura compleja. En forma adicional, cada lenguaje puede proporcionar la utilización de Tipos Compuestos, siendo estos, datos que tienen una estructura predeterminada.</a:t>
            </a:r>
            <a:endParaRPr lang="es-ES" dirty="0" smtClean="0">
              <a:solidFill>
                <a:srgbClr val="3C78D8"/>
              </a:solidFill>
              <a:latin typeface="Georgia" panose="02040502050405020303" pitchFamily="18" charset="0"/>
              <a:ea typeface="Source Sans Pro"/>
              <a:cs typeface="Source Sans Pro"/>
              <a:sym typeface="Source Sans Pro"/>
            </a:endParaRPr>
          </a:p>
        </p:txBody>
      </p:sp>
      <p:pic>
        <p:nvPicPr>
          <p:cNvPr id="6148" name="Picture 4" descr="Resultado de imagen para tipos de datos logicos"/>
          <p:cNvPicPr>
            <a:picLocks noChangeAspect="1" noChangeArrowheads="1"/>
          </p:cNvPicPr>
          <p:nvPr/>
        </p:nvPicPr>
        <p:blipFill rotWithShape="1">
          <a:blip r:embed="rId3">
            <a:extLst>
              <a:ext uri="{28A0092B-C50C-407E-A947-70E740481C1C}">
                <a14:useLocalDpi xmlns:a14="http://schemas.microsoft.com/office/drawing/2010/main" val="0"/>
              </a:ext>
            </a:extLst>
          </a:blip>
          <a:srcRect b="78980"/>
          <a:stretch/>
        </p:blipFill>
        <p:spPr bwMode="auto">
          <a:xfrm>
            <a:off x="3206999" y="3690795"/>
            <a:ext cx="3067350" cy="675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89329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80" name="Google Shape;480;p1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
        <p:nvSpPr>
          <p:cNvPr id="5" name="Google Shape;469;p14"/>
          <p:cNvSpPr txBox="1">
            <a:spLocks/>
          </p:cNvSpPr>
          <p:nvPr/>
        </p:nvSpPr>
        <p:spPr>
          <a:xfrm>
            <a:off x="1047750" y="100725"/>
            <a:ext cx="6996600" cy="715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ES" sz="2000" b="1" dirty="0" smtClean="0">
                <a:solidFill>
                  <a:srgbClr val="00CEF6"/>
                </a:solidFill>
                <a:latin typeface="Oswald"/>
                <a:sym typeface="Oswald"/>
              </a:rPr>
              <a:t>Estructuras de Control</a:t>
            </a:r>
            <a:endParaRPr lang="es-ES" dirty="0"/>
          </a:p>
        </p:txBody>
      </p:sp>
      <p:sp>
        <p:nvSpPr>
          <p:cNvPr id="9" name="Google Shape;470;p14"/>
          <p:cNvSpPr txBox="1"/>
          <p:nvPr/>
        </p:nvSpPr>
        <p:spPr>
          <a:xfrm>
            <a:off x="811659" y="742518"/>
            <a:ext cx="7397393" cy="3880853"/>
          </a:xfrm>
          <a:prstGeom prst="rect">
            <a:avLst/>
          </a:prstGeom>
          <a:noFill/>
          <a:ln>
            <a:noFill/>
          </a:ln>
        </p:spPr>
        <p:txBody>
          <a:bodyPr spcFirstLastPara="1" wrap="square" lIns="91425" tIns="91425" rIns="91425" bIns="91425" anchor="t" anchorCtr="0">
            <a:noAutofit/>
          </a:bodyPr>
          <a:lstStyle/>
          <a:p>
            <a:pPr lvl="0">
              <a:lnSpc>
                <a:spcPct val="150000"/>
              </a:lnSpc>
              <a:spcBef>
                <a:spcPts val="600"/>
              </a:spcBef>
            </a:pPr>
            <a:r>
              <a:rPr lang="es-ES" dirty="0">
                <a:solidFill>
                  <a:srgbClr val="3C78D8"/>
                </a:solidFill>
                <a:latin typeface="Georgia" panose="02040502050405020303" pitchFamily="18" charset="0"/>
                <a:ea typeface="Source Sans Pro"/>
                <a:cs typeface="Source Sans Pro"/>
                <a:sym typeface="Source Sans Pro"/>
              </a:rPr>
              <a:t>En lenguajes de programación, las estructuras de control permiten modificar el flujo de ejecución de las instrucciones de un programa</a:t>
            </a:r>
            <a:r>
              <a:rPr lang="es-ES" dirty="0" smtClean="0">
                <a:solidFill>
                  <a:srgbClr val="3C78D8"/>
                </a:solidFill>
                <a:latin typeface="Georgia" panose="02040502050405020303" pitchFamily="18" charset="0"/>
                <a:ea typeface="Source Sans Pro"/>
                <a:cs typeface="Source Sans Pro"/>
                <a:sym typeface="Source Sans Pro"/>
              </a:rPr>
              <a:t>.</a:t>
            </a:r>
            <a:endParaRPr lang="es-ES" dirty="0">
              <a:solidFill>
                <a:srgbClr val="3C78D8"/>
              </a:solidFill>
              <a:latin typeface="Georgia" panose="02040502050405020303" pitchFamily="18" charset="0"/>
              <a:ea typeface="Source Sans Pro"/>
              <a:cs typeface="Source Sans Pro"/>
              <a:sym typeface="Source Sans Pro"/>
            </a:endParaRPr>
          </a:p>
          <a:p>
            <a:pPr lvl="0">
              <a:lnSpc>
                <a:spcPct val="150000"/>
              </a:lnSpc>
              <a:spcBef>
                <a:spcPts val="600"/>
              </a:spcBef>
            </a:pPr>
            <a:r>
              <a:rPr lang="es-ES" dirty="0">
                <a:solidFill>
                  <a:srgbClr val="3C78D8"/>
                </a:solidFill>
                <a:latin typeface="Georgia" panose="02040502050405020303" pitchFamily="18" charset="0"/>
                <a:ea typeface="Source Sans Pro"/>
                <a:cs typeface="Source Sans Pro"/>
                <a:sym typeface="Source Sans Pro"/>
              </a:rPr>
              <a:t>Con las estructuras de control se puede</a:t>
            </a:r>
            <a:r>
              <a:rPr lang="es-ES" dirty="0" smtClean="0">
                <a:solidFill>
                  <a:srgbClr val="3C78D8"/>
                </a:solidFill>
                <a:latin typeface="Georgia" panose="02040502050405020303" pitchFamily="18" charset="0"/>
                <a:ea typeface="Source Sans Pro"/>
                <a:cs typeface="Source Sans Pro"/>
                <a:sym typeface="Source Sans Pro"/>
              </a:rPr>
              <a:t>:</a:t>
            </a:r>
            <a:endParaRPr lang="es-ES" dirty="0">
              <a:solidFill>
                <a:srgbClr val="3C78D8"/>
              </a:solidFill>
              <a:latin typeface="Georgia" panose="02040502050405020303" pitchFamily="18" charset="0"/>
              <a:ea typeface="Source Sans Pro"/>
              <a:cs typeface="Source Sans Pro"/>
              <a:sym typeface="Source Sans Pro"/>
            </a:endParaRPr>
          </a:p>
          <a:p>
            <a:pPr lvl="0">
              <a:lnSpc>
                <a:spcPct val="150000"/>
              </a:lnSpc>
              <a:spcBef>
                <a:spcPts val="600"/>
              </a:spcBef>
            </a:pPr>
            <a:r>
              <a:rPr lang="es-ES" dirty="0">
                <a:solidFill>
                  <a:srgbClr val="3C78D8"/>
                </a:solidFill>
                <a:latin typeface="Georgia" panose="02040502050405020303" pitchFamily="18" charset="0"/>
                <a:ea typeface="Source Sans Pro"/>
                <a:cs typeface="Source Sans Pro"/>
                <a:sym typeface="Source Sans Pro"/>
              </a:rPr>
              <a:t>De acuerdo con una condición, ejecutar un grupo u otro de sentencias (</a:t>
            </a:r>
            <a:r>
              <a:rPr lang="es-ES" dirty="0" err="1">
                <a:solidFill>
                  <a:srgbClr val="3C78D8"/>
                </a:solidFill>
                <a:latin typeface="Georgia" panose="02040502050405020303" pitchFamily="18" charset="0"/>
                <a:ea typeface="Source Sans Pro"/>
                <a:cs typeface="Source Sans Pro"/>
                <a:sym typeface="Source Sans Pro"/>
              </a:rPr>
              <a:t>If-Then-Else</a:t>
            </a:r>
            <a:r>
              <a:rPr lang="es-ES" dirty="0">
                <a:solidFill>
                  <a:srgbClr val="3C78D8"/>
                </a:solidFill>
                <a:latin typeface="Georgia" panose="02040502050405020303" pitchFamily="18" charset="0"/>
                <a:ea typeface="Source Sans Pro"/>
                <a:cs typeface="Source Sans Pro"/>
                <a:sym typeface="Source Sans Pro"/>
              </a:rPr>
              <a:t>)</a:t>
            </a:r>
          </a:p>
          <a:p>
            <a:pPr lvl="0">
              <a:lnSpc>
                <a:spcPct val="150000"/>
              </a:lnSpc>
              <a:spcBef>
                <a:spcPts val="600"/>
              </a:spcBef>
            </a:pPr>
            <a:r>
              <a:rPr lang="es-ES" dirty="0">
                <a:solidFill>
                  <a:srgbClr val="3C78D8"/>
                </a:solidFill>
                <a:latin typeface="Georgia" panose="02040502050405020303" pitchFamily="18" charset="0"/>
                <a:ea typeface="Source Sans Pro"/>
                <a:cs typeface="Source Sans Pro"/>
                <a:sym typeface="Source Sans Pro"/>
              </a:rPr>
              <a:t>De acuerdo con el valor de una variable, ejecutar un grupo u otro de sentencias (</a:t>
            </a:r>
            <a:r>
              <a:rPr lang="es-ES" dirty="0" err="1">
                <a:solidFill>
                  <a:srgbClr val="3C78D8"/>
                </a:solidFill>
                <a:latin typeface="Georgia" panose="02040502050405020303" pitchFamily="18" charset="0"/>
                <a:ea typeface="Source Sans Pro"/>
                <a:cs typeface="Source Sans Pro"/>
                <a:sym typeface="Source Sans Pro"/>
              </a:rPr>
              <a:t>Select</a:t>
            </a:r>
            <a:r>
              <a:rPr lang="es-ES" dirty="0">
                <a:solidFill>
                  <a:srgbClr val="3C78D8"/>
                </a:solidFill>
                <a:latin typeface="Georgia" panose="02040502050405020303" pitchFamily="18" charset="0"/>
                <a:ea typeface="Source Sans Pro"/>
                <a:cs typeface="Source Sans Pro"/>
                <a:sym typeface="Source Sans Pro"/>
              </a:rPr>
              <a:t>-Case)</a:t>
            </a:r>
          </a:p>
          <a:p>
            <a:pPr lvl="0">
              <a:lnSpc>
                <a:spcPct val="150000"/>
              </a:lnSpc>
              <a:spcBef>
                <a:spcPts val="600"/>
              </a:spcBef>
            </a:pPr>
            <a:r>
              <a:rPr lang="es-ES" dirty="0">
                <a:solidFill>
                  <a:srgbClr val="3C78D8"/>
                </a:solidFill>
                <a:latin typeface="Georgia" panose="02040502050405020303" pitchFamily="18" charset="0"/>
                <a:ea typeface="Source Sans Pro"/>
                <a:cs typeface="Source Sans Pro"/>
                <a:sym typeface="Source Sans Pro"/>
              </a:rPr>
              <a:t>Ejecutar un grupo de sentencias mientras se cumpla una condición (Do-</a:t>
            </a:r>
            <a:r>
              <a:rPr lang="es-ES" dirty="0" err="1">
                <a:solidFill>
                  <a:srgbClr val="3C78D8"/>
                </a:solidFill>
                <a:latin typeface="Georgia" panose="02040502050405020303" pitchFamily="18" charset="0"/>
                <a:ea typeface="Source Sans Pro"/>
                <a:cs typeface="Source Sans Pro"/>
                <a:sym typeface="Source Sans Pro"/>
              </a:rPr>
              <a:t>While</a:t>
            </a:r>
            <a:r>
              <a:rPr lang="es-ES" dirty="0">
                <a:solidFill>
                  <a:srgbClr val="3C78D8"/>
                </a:solidFill>
                <a:latin typeface="Georgia" panose="02040502050405020303" pitchFamily="18" charset="0"/>
                <a:ea typeface="Source Sans Pro"/>
                <a:cs typeface="Source Sans Pro"/>
                <a:sym typeface="Source Sans Pro"/>
              </a:rPr>
              <a:t>)</a:t>
            </a:r>
          </a:p>
          <a:p>
            <a:pPr lvl="0">
              <a:lnSpc>
                <a:spcPct val="150000"/>
              </a:lnSpc>
              <a:spcBef>
                <a:spcPts val="600"/>
              </a:spcBef>
            </a:pPr>
            <a:r>
              <a:rPr lang="es-ES" dirty="0">
                <a:solidFill>
                  <a:srgbClr val="3C78D8"/>
                </a:solidFill>
                <a:latin typeface="Georgia" panose="02040502050405020303" pitchFamily="18" charset="0"/>
                <a:ea typeface="Source Sans Pro"/>
                <a:cs typeface="Source Sans Pro"/>
                <a:sym typeface="Source Sans Pro"/>
              </a:rPr>
              <a:t>Ejecutar un grupo de sentencias hasta que se cumpla una condición (Do-</a:t>
            </a:r>
            <a:r>
              <a:rPr lang="es-ES" dirty="0" err="1">
                <a:solidFill>
                  <a:srgbClr val="3C78D8"/>
                </a:solidFill>
                <a:latin typeface="Georgia" panose="02040502050405020303" pitchFamily="18" charset="0"/>
                <a:ea typeface="Source Sans Pro"/>
                <a:cs typeface="Source Sans Pro"/>
                <a:sym typeface="Source Sans Pro"/>
              </a:rPr>
              <a:t>Until</a:t>
            </a:r>
            <a:r>
              <a:rPr lang="es-ES" dirty="0">
                <a:solidFill>
                  <a:srgbClr val="3C78D8"/>
                </a:solidFill>
                <a:latin typeface="Georgia" panose="02040502050405020303" pitchFamily="18" charset="0"/>
                <a:ea typeface="Source Sans Pro"/>
                <a:cs typeface="Source Sans Pro"/>
                <a:sym typeface="Source Sans Pro"/>
              </a:rPr>
              <a:t>)</a:t>
            </a:r>
          </a:p>
          <a:p>
            <a:pPr lvl="0">
              <a:lnSpc>
                <a:spcPct val="150000"/>
              </a:lnSpc>
              <a:spcBef>
                <a:spcPts val="600"/>
              </a:spcBef>
            </a:pPr>
            <a:r>
              <a:rPr lang="es-ES" dirty="0">
                <a:solidFill>
                  <a:srgbClr val="3C78D8"/>
                </a:solidFill>
                <a:latin typeface="Georgia" panose="02040502050405020303" pitchFamily="18" charset="0"/>
                <a:ea typeface="Source Sans Pro"/>
                <a:cs typeface="Source Sans Pro"/>
                <a:sym typeface="Source Sans Pro"/>
              </a:rPr>
              <a:t>Ejecutar un grupo de sentencias un número determinado de veces (</a:t>
            </a:r>
            <a:r>
              <a:rPr lang="es-ES" dirty="0" err="1">
                <a:solidFill>
                  <a:srgbClr val="3C78D8"/>
                </a:solidFill>
                <a:latin typeface="Georgia" panose="02040502050405020303" pitchFamily="18" charset="0"/>
                <a:ea typeface="Source Sans Pro"/>
                <a:cs typeface="Source Sans Pro"/>
                <a:sym typeface="Source Sans Pro"/>
              </a:rPr>
              <a:t>For-Next</a:t>
            </a:r>
            <a:r>
              <a:rPr lang="es-ES" dirty="0">
                <a:solidFill>
                  <a:srgbClr val="3C78D8"/>
                </a:solidFill>
                <a:latin typeface="Georgia" panose="02040502050405020303" pitchFamily="18" charset="0"/>
                <a:ea typeface="Source Sans Pro"/>
                <a:cs typeface="Source Sans Pro"/>
                <a:sym typeface="Source Sans Pro"/>
              </a:rPr>
              <a:t>)</a:t>
            </a:r>
            <a:endParaRPr lang="es-ES" dirty="0" smtClean="0">
              <a:solidFill>
                <a:srgbClr val="3C78D8"/>
              </a:solidFill>
              <a:latin typeface="Georgia" panose="02040502050405020303" pitchFamily="18" charset="0"/>
              <a:ea typeface="Source Sans Pro"/>
              <a:cs typeface="Source Sans Pro"/>
              <a:sym typeface="Source Sans Pro"/>
            </a:endParaRPr>
          </a:p>
        </p:txBody>
      </p:sp>
    </p:spTree>
    <p:extLst>
      <p:ext uri="{BB962C8B-B14F-4D97-AF65-F5344CB8AC3E}">
        <p14:creationId xmlns:p14="http://schemas.microsoft.com/office/powerpoint/2010/main" val="42880571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80" name="Google Shape;480;p1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
        <p:nvSpPr>
          <p:cNvPr id="5" name="Google Shape;469;p14"/>
          <p:cNvSpPr txBox="1">
            <a:spLocks/>
          </p:cNvSpPr>
          <p:nvPr/>
        </p:nvSpPr>
        <p:spPr>
          <a:xfrm>
            <a:off x="1047750" y="100725"/>
            <a:ext cx="6996600" cy="715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ES" sz="2000" b="1" dirty="0" smtClean="0">
                <a:solidFill>
                  <a:srgbClr val="00CEF6"/>
                </a:solidFill>
                <a:latin typeface="Oswald"/>
                <a:sym typeface="Oswald"/>
              </a:rPr>
              <a:t>Algoritmos</a:t>
            </a:r>
            <a:endParaRPr lang="es-ES" dirty="0"/>
          </a:p>
        </p:txBody>
      </p:sp>
      <p:sp>
        <p:nvSpPr>
          <p:cNvPr id="9" name="Google Shape;470;p14"/>
          <p:cNvSpPr txBox="1"/>
          <p:nvPr/>
        </p:nvSpPr>
        <p:spPr>
          <a:xfrm>
            <a:off x="811659" y="742518"/>
            <a:ext cx="7397393" cy="3880853"/>
          </a:xfrm>
          <a:prstGeom prst="rect">
            <a:avLst/>
          </a:prstGeom>
          <a:noFill/>
          <a:ln>
            <a:noFill/>
          </a:ln>
        </p:spPr>
        <p:txBody>
          <a:bodyPr spcFirstLastPara="1" wrap="square" lIns="91425" tIns="91425" rIns="91425" bIns="91425" anchor="t" anchorCtr="0">
            <a:noAutofit/>
          </a:bodyPr>
          <a:lstStyle/>
          <a:p>
            <a:pPr lvl="0">
              <a:lnSpc>
                <a:spcPct val="150000"/>
              </a:lnSpc>
              <a:spcBef>
                <a:spcPts val="600"/>
              </a:spcBef>
            </a:pPr>
            <a:r>
              <a:rPr lang="es-ES" dirty="0">
                <a:solidFill>
                  <a:srgbClr val="3C78D8"/>
                </a:solidFill>
                <a:latin typeface="Georgia" panose="02040502050405020303" pitchFamily="18" charset="0"/>
                <a:ea typeface="Source Sans Pro"/>
                <a:cs typeface="Source Sans Pro"/>
                <a:sym typeface="Source Sans Pro"/>
              </a:rPr>
              <a:t>Un ordenador es capaz de realizar “</a:t>
            </a:r>
            <a:r>
              <a:rPr lang="es-ES" dirty="0" smtClean="0">
                <a:solidFill>
                  <a:srgbClr val="3C78D8"/>
                </a:solidFill>
                <a:latin typeface="Georgia" panose="02040502050405020303" pitchFamily="18" charset="0"/>
                <a:ea typeface="Source Sans Pro"/>
                <a:cs typeface="Source Sans Pro"/>
                <a:sym typeface="Source Sans Pro"/>
              </a:rPr>
              <a:t>sólo</a:t>
            </a:r>
            <a:r>
              <a:rPr lang="es-ES" dirty="0">
                <a:solidFill>
                  <a:srgbClr val="3C78D8"/>
                </a:solidFill>
                <a:latin typeface="Georgia" panose="02040502050405020303" pitchFamily="18" charset="0"/>
                <a:ea typeface="Source Sans Pro"/>
                <a:cs typeface="Source Sans Pro"/>
                <a:sym typeface="Source Sans Pro"/>
              </a:rPr>
              <a:t>” determinadas acciones sencillas, tales como sumar, comparar o transferir datos, pero los problemas que normalmente interesa resolver son </a:t>
            </a:r>
            <a:r>
              <a:rPr lang="es-ES" dirty="0" smtClean="0">
                <a:solidFill>
                  <a:srgbClr val="3C78D8"/>
                </a:solidFill>
                <a:latin typeface="Georgia" panose="02040502050405020303" pitchFamily="18" charset="0"/>
                <a:ea typeface="Source Sans Pro"/>
                <a:cs typeface="Source Sans Pro"/>
                <a:sym typeface="Source Sans Pro"/>
              </a:rPr>
              <a:t>más </a:t>
            </a:r>
            <a:r>
              <a:rPr lang="es-ES" dirty="0">
                <a:solidFill>
                  <a:srgbClr val="3C78D8"/>
                </a:solidFill>
                <a:latin typeface="Georgia" panose="02040502050405020303" pitchFamily="18" charset="0"/>
                <a:ea typeface="Source Sans Pro"/>
                <a:cs typeface="Source Sans Pro"/>
                <a:sym typeface="Source Sans Pro"/>
              </a:rPr>
              <a:t>complejos.</a:t>
            </a:r>
          </a:p>
          <a:p>
            <a:pPr lvl="0">
              <a:lnSpc>
                <a:spcPct val="150000"/>
              </a:lnSpc>
              <a:spcBef>
                <a:spcPts val="600"/>
              </a:spcBef>
            </a:pPr>
            <a:r>
              <a:rPr lang="es-ES" dirty="0">
                <a:solidFill>
                  <a:srgbClr val="3C78D8"/>
                </a:solidFill>
                <a:latin typeface="Georgia" panose="02040502050405020303" pitchFamily="18" charset="0"/>
                <a:ea typeface="Source Sans Pro"/>
                <a:cs typeface="Source Sans Pro"/>
                <a:sym typeface="Source Sans Pro"/>
              </a:rPr>
              <a:t>Para resolver un problema real es necesario, en primer lugar, encontrar un </a:t>
            </a:r>
            <a:r>
              <a:rPr lang="es-ES" dirty="0" smtClean="0">
                <a:solidFill>
                  <a:srgbClr val="3C78D8"/>
                </a:solidFill>
                <a:latin typeface="Georgia" panose="02040502050405020303" pitchFamily="18" charset="0"/>
                <a:ea typeface="Source Sans Pro"/>
                <a:cs typeface="Source Sans Pro"/>
                <a:sym typeface="Source Sans Pro"/>
              </a:rPr>
              <a:t>método </a:t>
            </a:r>
            <a:r>
              <a:rPr lang="es-ES" dirty="0">
                <a:solidFill>
                  <a:srgbClr val="3C78D8"/>
                </a:solidFill>
                <a:latin typeface="Georgia" panose="02040502050405020303" pitchFamily="18" charset="0"/>
                <a:ea typeface="Source Sans Pro"/>
                <a:cs typeface="Source Sans Pro"/>
                <a:sym typeface="Source Sans Pro"/>
              </a:rPr>
              <a:t>de </a:t>
            </a:r>
            <a:r>
              <a:rPr lang="es-ES" dirty="0" smtClean="0">
                <a:solidFill>
                  <a:srgbClr val="3C78D8"/>
                </a:solidFill>
                <a:latin typeface="Georgia" panose="02040502050405020303" pitchFamily="18" charset="0"/>
                <a:ea typeface="Source Sans Pro"/>
                <a:cs typeface="Source Sans Pro"/>
                <a:sym typeface="Source Sans Pro"/>
              </a:rPr>
              <a:t>resolución y, algoritmos </a:t>
            </a:r>
            <a:r>
              <a:rPr lang="es-ES" dirty="0">
                <a:solidFill>
                  <a:srgbClr val="3C78D8"/>
                </a:solidFill>
                <a:latin typeface="Georgia" panose="02040502050405020303" pitchFamily="18" charset="0"/>
                <a:ea typeface="Source Sans Pro"/>
                <a:cs typeface="Source Sans Pro"/>
                <a:sym typeface="Source Sans Pro"/>
              </a:rPr>
              <a:t>y estructuras de </a:t>
            </a:r>
            <a:r>
              <a:rPr lang="es-ES" dirty="0" smtClean="0">
                <a:solidFill>
                  <a:srgbClr val="3C78D8"/>
                </a:solidFill>
                <a:latin typeface="Georgia" panose="02040502050405020303" pitchFamily="18" charset="0"/>
                <a:ea typeface="Source Sans Pro"/>
                <a:cs typeface="Source Sans Pro"/>
                <a:sym typeface="Source Sans Pro"/>
              </a:rPr>
              <a:t>programación posteriormente</a:t>
            </a:r>
            <a:r>
              <a:rPr lang="es-ES" dirty="0">
                <a:solidFill>
                  <a:srgbClr val="3C78D8"/>
                </a:solidFill>
                <a:latin typeface="Georgia" panose="02040502050405020303" pitchFamily="18" charset="0"/>
                <a:ea typeface="Source Sans Pro"/>
                <a:cs typeface="Source Sans Pro"/>
                <a:sym typeface="Source Sans Pro"/>
              </a:rPr>
              <a:t>, determinar la </a:t>
            </a:r>
            <a:r>
              <a:rPr lang="es-ES" dirty="0" smtClean="0">
                <a:solidFill>
                  <a:srgbClr val="3C78D8"/>
                </a:solidFill>
                <a:latin typeface="Georgia" panose="02040502050405020303" pitchFamily="18" charset="0"/>
                <a:ea typeface="Source Sans Pro"/>
                <a:cs typeface="Source Sans Pro"/>
                <a:sym typeface="Source Sans Pro"/>
              </a:rPr>
              <a:t>sucesión </a:t>
            </a:r>
            <a:r>
              <a:rPr lang="es-ES" dirty="0">
                <a:solidFill>
                  <a:srgbClr val="3C78D8"/>
                </a:solidFill>
                <a:latin typeface="Georgia" panose="02040502050405020303" pitchFamily="18" charset="0"/>
                <a:ea typeface="Source Sans Pro"/>
                <a:cs typeface="Source Sans Pro"/>
                <a:sym typeface="Source Sans Pro"/>
              </a:rPr>
              <a:t>de acciones sencillas (susceptibles de ser ejecutadas por </a:t>
            </a:r>
            <a:r>
              <a:rPr lang="es-ES" dirty="0" smtClean="0">
                <a:solidFill>
                  <a:srgbClr val="3C78D8"/>
                </a:solidFill>
                <a:latin typeface="Georgia" panose="02040502050405020303" pitchFamily="18" charset="0"/>
                <a:ea typeface="Source Sans Pro"/>
                <a:cs typeface="Source Sans Pro"/>
                <a:sym typeface="Source Sans Pro"/>
              </a:rPr>
              <a:t>un ordenador</a:t>
            </a:r>
            <a:r>
              <a:rPr lang="es-ES" dirty="0">
                <a:solidFill>
                  <a:srgbClr val="3C78D8"/>
                </a:solidFill>
                <a:latin typeface="Georgia" panose="02040502050405020303" pitchFamily="18" charset="0"/>
                <a:ea typeface="Source Sans Pro"/>
                <a:cs typeface="Source Sans Pro"/>
                <a:sym typeface="Source Sans Pro"/>
              </a:rPr>
              <a:t>) en que se descompone dicho </a:t>
            </a:r>
            <a:r>
              <a:rPr lang="es-ES" dirty="0" smtClean="0">
                <a:solidFill>
                  <a:srgbClr val="3C78D8"/>
                </a:solidFill>
                <a:latin typeface="Georgia" panose="02040502050405020303" pitchFamily="18" charset="0"/>
                <a:ea typeface="Source Sans Pro"/>
                <a:cs typeface="Source Sans Pro"/>
                <a:sym typeface="Source Sans Pro"/>
              </a:rPr>
              <a:t>método</a:t>
            </a:r>
            <a:r>
              <a:rPr lang="es-ES" dirty="0">
                <a:solidFill>
                  <a:srgbClr val="3C78D8"/>
                </a:solidFill>
                <a:latin typeface="Georgia" panose="02040502050405020303" pitchFamily="18" charset="0"/>
                <a:ea typeface="Source Sans Pro"/>
                <a:cs typeface="Source Sans Pro"/>
                <a:sym typeface="Source Sans Pro"/>
              </a:rPr>
              <a:t>.</a:t>
            </a:r>
          </a:p>
        </p:txBody>
      </p:sp>
      <p:pic>
        <p:nvPicPr>
          <p:cNvPr id="7170" name="Picture 2" descr="Resultado de imagen para algoritmos informatic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4213" y="2958958"/>
            <a:ext cx="2175885" cy="14505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07965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80" name="Google Shape;480;p1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
        <p:nvSpPr>
          <p:cNvPr id="5" name="Google Shape;469;p14"/>
          <p:cNvSpPr txBox="1">
            <a:spLocks/>
          </p:cNvSpPr>
          <p:nvPr/>
        </p:nvSpPr>
        <p:spPr>
          <a:xfrm>
            <a:off x="1047750" y="100725"/>
            <a:ext cx="6996600" cy="715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ES" sz="2000" b="1" dirty="0" smtClean="0">
                <a:solidFill>
                  <a:srgbClr val="00CEF6"/>
                </a:solidFill>
                <a:latin typeface="Oswald"/>
                <a:sym typeface="Oswald"/>
              </a:rPr>
              <a:t>Pseudocódigo</a:t>
            </a:r>
            <a:endParaRPr lang="es-ES" dirty="0"/>
          </a:p>
        </p:txBody>
      </p:sp>
      <p:sp>
        <p:nvSpPr>
          <p:cNvPr id="9" name="Google Shape;470;p14"/>
          <p:cNvSpPr txBox="1"/>
          <p:nvPr/>
        </p:nvSpPr>
        <p:spPr>
          <a:xfrm>
            <a:off x="811659" y="742518"/>
            <a:ext cx="7397393" cy="3880853"/>
          </a:xfrm>
          <a:prstGeom prst="rect">
            <a:avLst/>
          </a:prstGeom>
          <a:noFill/>
          <a:ln>
            <a:noFill/>
          </a:ln>
        </p:spPr>
        <p:txBody>
          <a:bodyPr spcFirstLastPara="1" wrap="square" lIns="91425" tIns="91425" rIns="91425" bIns="91425" anchor="t" anchorCtr="0">
            <a:noAutofit/>
          </a:bodyPr>
          <a:lstStyle/>
          <a:p>
            <a:pPr lvl="0">
              <a:lnSpc>
                <a:spcPct val="150000"/>
              </a:lnSpc>
              <a:spcBef>
                <a:spcPts val="600"/>
              </a:spcBef>
            </a:pPr>
            <a:r>
              <a:rPr lang="es-ES" dirty="0">
                <a:solidFill>
                  <a:srgbClr val="3C78D8"/>
                </a:solidFill>
                <a:latin typeface="Georgia" panose="02040502050405020303" pitchFamily="18" charset="0"/>
                <a:ea typeface="Source Sans Pro"/>
                <a:cs typeface="Source Sans Pro"/>
                <a:sym typeface="Source Sans Pro"/>
              </a:rPr>
              <a:t> </a:t>
            </a:r>
            <a:r>
              <a:rPr lang="es-ES" dirty="0" smtClean="0">
                <a:solidFill>
                  <a:srgbClr val="3C78D8"/>
                </a:solidFill>
                <a:latin typeface="Georgia" panose="02040502050405020303" pitchFamily="18" charset="0"/>
                <a:ea typeface="Source Sans Pro"/>
                <a:cs typeface="Source Sans Pro"/>
                <a:sym typeface="Source Sans Pro"/>
              </a:rPr>
              <a:t>El </a:t>
            </a:r>
            <a:r>
              <a:rPr lang="es-ES" dirty="0">
                <a:solidFill>
                  <a:srgbClr val="3C78D8"/>
                </a:solidFill>
                <a:latin typeface="Georgia" panose="02040502050405020303" pitchFamily="18" charset="0"/>
                <a:ea typeface="Source Sans Pro"/>
                <a:cs typeface="Source Sans Pro"/>
                <a:sym typeface="Source Sans Pro"/>
              </a:rPr>
              <a:t>pseudocódigo (o lenguaje de descripción algorítmico) es una descripción de alto nivel compacta e informal1​ del principio operativo de un programa informático u otro algoritmo</a:t>
            </a:r>
            <a:r>
              <a:rPr lang="es-ES" dirty="0" smtClean="0">
                <a:solidFill>
                  <a:srgbClr val="3C78D8"/>
                </a:solidFill>
                <a:latin typeface="Georgia" panose="02040502050405020303" pitchFamily="18" charset="0"/>
                <a:ea typeface="Source Sans Pro"/>
                <a:cs typeface="Source Sans Pro"/>
                <a:sym typeface="Source Sans Pro"/>
              </a:rPr>
              <a:t>.</a:t>
            </a:r>
            <a:endParaRPr lang="es-ES" dirty="0">
              <a:solidFill>
                <a:srgbClr val="3C78D8"/>
              </a:solidFill>
              <a:latin typeface="Georgia" panose="02040502050405020303" pitchFamily="18" charset="0"/>
              <a:ea typeface="Source Sans Pro"/>
              <a:cs typeface="Source Sans Pro"/>
              <a:sym typeface="Source Sans Pro"/>
            </a:endParaRPr>
          </a:p>
          <a:p>
            <a:pPr lvl="0">
              <a:lnSpc>
                <a:spcPct val="150000"/>
              </a:lnSpc>
              <a:spcBef>
                <a:spcPts val="600"/>
              </a:spcBef>
            </a:pPr>
            <a:r>
              <a:rPr lang="es-ES" dirty="0">
                <a:solidFill>
                  <a:srgbClr val="3C78D8"/>
                </a:solidFill>
                <a:latin typeface="Georgia" panose="02040502050405020303" pitchFamily="18" charset="0"/>
                <a:ea typeface="Source Sans Pro"/>
                <a:cs typeface="Source Sans Pro"/>
                <a:sym typeface="Source Sans Pro"/>
              </a:rPr>
              <a:t>Utiliza las convenciones estructurales de un lenguaje de programación real,2​ pero está diseñado para la lectura humana en lugar de la lectura mediante máquina, y con independencia de cualquier otro lenguaje de programación.</a:t>
            </a:r>
          </a:p>
        </p:txBody>
      </p:sp>
      <p:pic>
        <p:nvPicPr>
          <p:cNvPr id="8194" name="Picture 2" descr="Resultado de imagen para pseudocodi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9005" y="2558265"/>
            <a:ext cx="3183375" cy="2390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41698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80" name="Google Shape;480;p1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
        <p:nvSpPr>
          <p:cNvPr id="5" name="Google Shape;469;p14"/>
          <p:cNvSpPr txBox="1">
            <a:spLocks/>
          </p:cNvSpPr>
          <p:nvPr/>
        </p:nvSpPr>
        <p:spPr>
          <a:xfrm>
            <a:off x="1047750" y="100725"/>
            <a:ext cx="6996600" cy="715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ES" sz="2000" b="1" dirty="0" smtClean="0">
                <a:solidFill>
                  <a:srgbClr val="00CEF6"/>
                </a:solidFill>
                <a:latin typeface="Oswald"/>
                <a:sym typeface="Oswald"/>
              </a:rPr>
              <a:t>Diagramas de Flujo</a:t>
            </a:r>
            <a:endParaRPr lang="es-ES" dirty="0"/>
          </a:p>
        </p:txBody>
      </p:sp>
      <p:sp>
        <p:nvSpPr>
          <p:cNvPr id="9" name="Google Shape;470;p14"/>
          <p:cNvSpPr txBox="1"/>
          <p:nvPr/>
        </p:nvSpPr>
        <p:spPr>
          <a:xfrm>
            <a:off x="811659" y="742518"/>
            <a:ext cx="7397393" cy="3880853"/>
          </a:xfrm>
          <a:prstGeom prst="rect">
            <a:avLst/>
          </a:prstGeom>
          <a:noFill/>
          <a:ln>
            <a:noFill/>
          </a:ln>
        </p:spPr>
        <p:txBody>
          <a:bodyPr spcFirstLastPara="1" wrap="square" lIns="91425" tIns="91425" rIns="91425" bIns="91425" anchor="t" anchorCtr="0">
            <a:noAutofit/>
          </a:bodyPr>
          <a:lstStyle/>
          <a:p>
            <a:pPr lvl="0">
              <a:lnSpc>
                <a:spcPct val="150000"/>
              </a:lnSpc>
              <a:spcBef>
                <a:spcPts val="600"/>
              </a:spcBef>
            </a:pPr>
            <a:r>
              <a:rPr lang="es-ES" dirty="0">
                <a:solidFill>
                  <a:srgbClr val="3C78D8"/>
                </a:solidFill>
                <a:latin typeface="Georgia" panose="02040502050405020303" pitchFamily="18" charset="0"/>
                <a:ea typeface="Source Sans Pro"/>
                <a:cs typeface="Source Sans Pro"/>
                <a:sym typeface="Source Sans Pro"/>
              </a:rPr>
              <a:t>El diagrama de flujo </a:t>
            </a:r>
            <a:r>
              <a:rPr lang="es-ES" dirty="0" smtClean="0">
                <a:solidFill>
                  <a:srgbClr val="3C78D8"/>
                </a:solidFill>
                <a:latin typeface="Georgia" panose="02040502050405020303" pitchFamily="18" charset="0"/>
                <a:ea typeface="Source Sans Pro"/>
                <a:cs typeface="Source Sans Pro"/>
                <a:sym typeface="Source Sans Pro"/>
              </a:rPr>
              <a:t>, </a:t>
            </a:r>
            <a:r>
              <a:rPr lang="es-ES" dirty="0">
                <a:solidFill>
                  <a:srgbClr val="3C78D8"/>
                </a:solidFill>
                <a:latin typeface="Georgia" panose="02040502050405020303" pitchFamily="18" charset="0"/>
                <a:ea typeface="Source Sans Pro"/>
                <a:cs typeface="Source Sans Pro"/>
                <a:sym typeface="Source Sans Pro"/>
              </a:rPr>
              <a:t>flujograma o diagrama de actividades es la representación gráfica de un algoritmo o proceso. Se utiliza en disciplinas como programación, economía, procesos industriales y psicología cognitiva</a:t>
            </a:r>
            <a:r>
              <a:rPr lang="es-ES" dirty="0" smtClean="0">
                <a:solidFill>
                  <a:srgbClr val="3C78D8"/>
                </a:solidFill>
                <a:latin typeface="Georgia" panose="02040502050405020303" pitchFamily="18" charset="0"/>
                <a:ea typeface="Source Sans Pro"/>
                <a:cs typeface="Source Sans Pro"/>
                <a:sym typeface="Source Sans Pro"/>
              </a:rPr>
              <a:t>.</a:t>
            </a:r>
            <a:endParaRPr lang="es-ES" dirty="0">
              <a:solidFill>
                <a:srgbClr val="3C78D8"/>
              </a:solidFill>
              <a:latin typeface="Georgia" panose="02040502050405020303" pitchFamily="18" charset="0"/>
              <a:ea typeface="Source Sans Pro"/>
              <a:cs typeface="Source Sans Pro"/>
              <a:sym typeface="Source Sans Pro"/>
            </a:endParaRPr>
          </a:p>
          <a:p>
            <a:pPr lvl="0">
              <a:lnSpc>
                <a:spcPct val="150000"/>
              </a:lnSpc>
              <a:spcBef>
                <a:spcPts val="600"/>
              </a:spcBef>
            </a:pPr>
            <a:r>
              <a:rPr lang="es-ES" dirty="0">
                <a:solidFill>
                  <a:srgbClr val="3C78D8"/>
                </a:solidFill>
                <a:latin typeface="Georgia" panose="02040502050405020303" pitchFamily="18" charset="0"/>
                <a:ea typeface="Source Sans Pro"/>
                <a:cs typeface="Source Sans Pro"/>
                <a:sym typeface="Source Sans Pro"/>
              </a:rPr>
              <a:t>En Lenguaje Unificado de Modelado (UML), es un diagrama de actividades que representa los flujos de trabajo paso a paso. Un diagrama de actividades muestra el flujo de control general.</a:t>
            </a:r>
          </a:p>
        </p:txBody>
      </p:sp>
      <p:pic>
        <p:nvPicPr>
          <p:cNvPr id="9220" name="Picture 4" descr="Imagen relacionad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6503" y="2682944"/>
            <a:ext cx="1629397" cy="2333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13690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80" name="Google Shape;480;p1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sp>
        <p:nvSpPr>
          <p:cNvPr id="5" name="Google Shape;469;p14"/>
          <p:cNvSpPr txBox="1">
            <a:spLocks/>
          </p:cNvSpPr>
          <p:nvPr/>
        </p:nvSpPr>
        <p:spPr>
          <a:xfrm>
            <a:off x="1047750" y="100725"/>
            <a:ext cx="6996600" cy="715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ES" sz="2000" b="1" dirty="0" smtClean="0">
                <a:solidFill>
                  <a:srgbClr val="00CEF6"/>
                </a:solidFill>
                <a:latin typeface="Oswald"/>
                <a:sym typeface="Oswald"/>
              </a:rPr>
              <a:t>Figuras del Diagramas de Flujo</a:t>
            </a:r>
            <a:endParaRPr lang="es-ES" dirty="0"/>
          </a:p>
        </p:txBody>
      </p:sp>
      <p:sp>
        <p:nvSpPr>
          <p:cNvPr id="9" name="Google Shape;470;p14"/>
          <p:cNvSpPr txBox="1"/>
          <p:nvPr/>
        </p:nvSpPr>
        <p:spPr>
          <a:xfrm>
            <a:off x="811659" y="742518"/>
            <a:ext cx="7397393" cy="3880853"/>
          </a:xfrm>
          <a:prstGeom prst="rect">
            <a:avLst/>
          </a:prstGeom>
          <a:noFill/>
          <a:ln>
            <a:noFill/>
          </a:ln>
        </p:spPr>
        <p:txBody>
          <a:bodyPr spcFirstLastPara="1" wrap="square" lIns="91425" tIns="91425" rIns="91425" bIns="91425" anchor="t" anchorCtr="0">
            <a:noAutofit/>
          </a:bodyPr>
          <a:lstStyle/>
          <a:p>
            <a:pPr lvl="0">
              <a:lnSpc>
                <a:spcPct val="150000"/>
              </a:lnSpc>
              <a:spcBef>
                <a:spcPts val="600"/>
              </a:spcBef>
            </a:pPr>
            <a:endParaRPr lang="es-ES" dirty="0">
              <a:solidFill>
                <a:srgbClr val="3C78D8"/>
              </a:solidFill>
              <a:latin typeface="Georgia" panose="02040502050405020303" pitchFamily="18" charset="0"/>
              <a:ea typeface="Source Sans Pro"/>
              <a:cs typeface="Source Sans Pro"/>
              <a:sym typeface="Source Sans Pro"/>
            </a:endParaRPr>
          </a:p>
        </p:txBody>
      </p:sp>
      <p:pic>
        <p:nvPicPr>
          <p:cNvPr id="10242" name="Picture 2" descr="Resultado de imagen para diagrama de fluj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3148" y="742518"/>
            <a:ext cx="3725302" cy="3508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37149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80" name="Google Shape;480;p1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sp>
        <p:nvSpPr>
          <p:cNvPr id="5" name="Google Shape;469;p14"/>
          <p:cNvSpPr txBox="1">
            <a:spLocks/>
          </p:cNvSpPr>
          <p:nvPr/>
        </p:nvSpPr>
        <p:spPr>
          <a:xfrm>
            <a:off x="1047750" y="100725"/>
            <a:ext cx="6996600" cy="715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ES" sz="2000" b="1" dirty="0" smtClean="0">
                <a:solidFill>
                  <a:srgbClr val="00CEF6"/>
                </a:solidFill>
                <a:latin typeface="Oswald"/>
                <a:sym typeface="Oswald"/>
              </a:rPr>
              <a:t>Lenguajes Alto nivel</a:t>
            </a:r>
            <a:endParaRPr lang="es-ES" dirty="0"/>
          </a:p>
        </p:txBody>
      </p:sp>
      <p:sp>
        <p:nvSpPr>
          <p:cNvPr id="9" name="Google Shape;470;p14"/>
          <p:cNvSpPr txBox="1"/>
          <p:nvPr/>
        </p:nvSpPr>
        <p:spPr>
          <a:xfrm>
            <a:off x="847353" y="537035"/>
            <a:ext cx="7397393" cy="3880853"/>
          </a:xfrm>
          <a:prstGeom prst="rect">
            <a:avLst/>
          </a:prstGeom>
          <a:noFill/>
          <a:ln>
            <a:noFill/>
          </a:ln>
        </p:spPr>
        <p:txBody>
          <a:bodyPr spcFirstLastPara="1" wrap="square" lIns="91425" tIns="91425" rIns="91425" bIns="91425" anchor="t" anchorCtr="0">
            <a:noAutofit/>
          </a:bodyPr>
          <a:lstStyle/>
          <a:p>
            <a:pPr lvl="0">
              <a:lnSpc>
                <a:spcPct val="150000"/>
              </a:lnSpc>
              <a:spcBef>
                <a:spcPts val="600"/>
              </a:spcBef>
            </a:pPr>
            <a:r>
              <a:rPr lang="es-ES" dirty="0" smtClean="0">
                <a:solidFill>
                  <a:srgbClr val="3C78D8"/>
                </a:solidFill>
                <a:latin typeface="Georgia" panose="02040502050405020303" pitchFamily="18" charset="0"/>
                <a:ea typeface="Source Sans Pro"/>
                <a:cs typeface="Source Sans Pro"/>
                <a:sym typeface="Source Sans Pro"/>
              </a:rPr>
              <a:t>Un lenguaje de programación de alto nivel se caracteriza por expresar los algoritmos de una manera adecuada a la capacidad cognitiva humana, en lugar de la capacidad con que los ejecutan las máquinas. Estos lenguajes permiten una máxima flexibilidad al programador a la hora de abstraerse o de ser literal. Permiten un camino bidireccional entre el lenguaje máquina y una expresión casi oral entre la escritura del programa y su posterior compilación.</a:t>
            </a:r>
          </a:p>
          <a:p>
            <a:pPr lvl="0">
              <a:lnSpc>
                <a:spcPct val="150000"/>
              </a:lnSpc>
              <a:spcBef>
                <a:spcPts val="600"/>
              </a:spcBef>
            </a:pPr>
            <a:r>
              <a:rPr lang="es-ES" dirty="0" smtClean="0">
                <a:solidFill>
                  <a:srgbClr val="3C78D8"/>
                </a:solidFill>
                <a:latin typeface="Georgia" panose="02040502050405020303" pitchFamily="18" charset="0"/>
                <a:ea typeface="Source Sans Pro"/>
                <a:cs typeface="Source Sans Pro"/>
                <a:sym typeface="Source Sans Pro"/>
              </a:rPr>
              <a:t>Ventajas: Genera </a:t>
            </a:r>
            <a:r>
              <a:rPr lang="es-ES" dirty="0">
                <a:solidFill>
                  <a:srgbClr val="3C78D8"/>
                </a:solidFill>
                <a:latin typeface="Georgia" panose="02040502050405020303" pitchFamily="18" charset="0"/>
                <a:ea typeface="Source Sans Pro"/>
                <a:cs typeface="Source Sans Pro"/>
                <a:sym typeface="Source Sans Pro"/>
              </a:rPr>
              <a:t>un código más sencillo y </a:t>
            </a:r>
            <a:r>
              <a:rPr lang="es-ES" dirty="0" smtClean="0">
                <a:solidFill>
                  <a:srgbClr val="3C78D8"/>
                </a:solidFill>
                <a:latin typeface="Georgia" panose="02040502050405020303" pitchFamily="18" charset="0"/>
                <a:ea typeface="Source Sans Pro"/>
                <a:cs typeface="Source Sans Pro"/>
                <a:sym typeface="Source Sans Pro"/>
              </a:rPr>
              <a:t>comprensible escribir </a:t>
            </a:r>
            <a:r>
              <a:rPr lang="es-ES" dirty="0">
                <a:solidFill>
                  <a:srgbClr val="3C78D8"/>
                </a:solidFill>
                <a:latin typeface="Georgia" panose="02040502050405020303" pitchFamily="18" charset="0"/>
                <a:ea typeface="Source Sans Pro"/>
                <a:cs typeface="Source Sans Pro"/>
                <a:sym typeface="Source Sans Pro"/>
              </a:rPr>
              <a:t>un código válido para diversas máquinas o sistemas </a:t>
            </a:r>
            <a:r>
              <a:rPr lang="es-ES" dirty="0" smtClean="0">
                <a:solidFill>
                  <a:srgbClr val="3C78D8"/>
                </a:solidFill>
                <a:latin typeface="Georgia" panose="02040502050405020303" pitchFamily="18" charset="0"/>
                <a:ea typeface="Source Sans Pro"/>
                <a:cs typeface="Source Sans Pro"/>
                <a:sym typeface="Source Sans Pro"/>
              </a:rPr>
              <a:t>operativos. Permite </a:t>
            </a:r>
            <a:r>
              <a:rPr lang="es-ES" dirty="0">
                <a:solidFill>
                  <a:srgbClr val="3C78D8"/>
                </a:solidFill>
                <a:latin typeface="Georgia" panose="02040502050405020303" pitchFamily="18" charset="0"/>
                <a:ea typeface="Source Sans Pro"/>
                <a:cs typeface="Source Sans Pro"/>
                <a:sym typeface="Source Sans Pro"/>
              </a:rPr>
              <a:t>utilizar paradigmas de </a:t>
            </a:r>
            <a:r>
              <a:rPr lang="es-ES" dirty="0" smtClean="0">
                <a:solidFill>
                  <a:srgbClr val="3C78D8"/>
                </a:solidFill>
                <a:latin typeface="Georgia" panose="02040502050405020303" pitchFamily="18" charset="0"/>
                <a:ea typeface="Source Sans Pro"/>
                <a:cs typeface="Source Sans Pro"/>
                <a:sym typeface="Source Sans Pro"/>
              </a:rPr>
              <a:t>programación. Permite </a:t>
            </a:r>
            <a:r>
              <a:rPr lang="es-ES" dirty="0">
                <a:solidFill>
                  <a:srgbClr val="3C78D8"/>
                </a:solidFill>
                <a:latin typeface="Georgia" panose="02040502050405020303" pitchFamily="18" charset="0"/>
                <a:ea typeface="Source Sans Pro"/>
                <a:cs typeface="Source Sans Pro"/>
                <a:sym typeface="Source Sans Pro"/>
              </a:rPr>
              <a:t>crear programas complejos en relativamente menos líneas de código.</a:t>
            </a:r>
          </a:p>
          <a:p>
            <a:pPr lvl="0">
              <a:lnSpc>
                <a:spcPct val="150000"/>
              </a:lnSpc>
              <a:spcBef>
                <a:spcPts val="600"/>
              </a:spcBef>
            </a:pPr>
            <a:r>
              <a:rPr lang="es-ES" dirty="0" smtClean="0">
                <a:solidFill>
                  <a:srgbClr val="3C78D8"/>
                </a:solidFill>
                <a:latin typeface="Georgia" panose="02040502050405020303" pitchFamily="18" charset="0"/>
                <a:ea typeface="Source Sans Pro"/>
                <a:cs typeface="Source Sans Pro"/>
                <a:sym typeface="Source Sans Pro"/>
              </a:rPr>
              <a:t>Inconvenientes: Reducción </a:t>
            </a:r>
            <a:r>
              <a:rPr lang="es-ES" dirty="0">
                <a:solidFill>
                  <a:srgbClr val="3C78D8"/>
                </a:solidFill>
                <a:latin typeface="Georgia" panose="02040502050405020303" pitchFamily="18" charset="0"/>
                <a:ea typeface="Source Sans Pro"/>
                <a:cs typeface="Source Sans Pro"/>
                <a:sym typeface="Source Sans Pro"/>
              </a:rPr>
              <a:t>de velocidad al ceder el trabajo de bajo nivel a la </a:t>
            </a:r>
            <a:r>
              <a:rPr lang="es-ES" dirty="0" smtClean="0">
                <a:solidFill>
                  <a:srgbClr val="3C78D8"/>
                </a:solidFill>
                <a:latin typeface="Georgia" panose="02040502050405020303" pitchFamily="18" charset="0"/>
                <a:ea typeface="Source Sans Pro"/>
                <a:cs typeface="Source Sans Pro"/>
                <a:sym typeface="Source Sans Pro"/>
              </a:rPr>
              <a:t>máquina. Algunos </a:t>
            </a:r>
            <a:r>
              <a:rPr lang="es-ES" dirty="0">
                <a:solidFill>
                  <a:srgbClr val="3C78D8"/>
                </a:solidFill>
                <a:latin typeface="Georgia" panose="02040502050405020303" pitchFamily="18" charset="0"/>
                <a:ea typeface="Source Sans Pro"/>
                <a:cs typeface="Source Sans Pro"/>
                <a:sym typeface="Source Sans Pro"/>
              </a:rPr>
              <a:t>requieren que la máquina cliente posea una determinada plataforma.</a:t>
            </a:r>
            <a:endParaRPr lang="es-ES" dirty="0" smtClean="0">
              <a:solidFill>
                <a:srgbClr val="3C78D8"/>
              </a:solidFill>
              <a:latin typeface="Georgia" panose="02040502050405020303" pitchFamily="18" charset="0"/>
              <a:ea typeface="Source Sans Pro"/>
              <a:cs typeface="Source Sans Pro"/>
              <a:sym typeface="Source Sans Pro"/>
            </a:endParaRPr>
          </a:p>
          <a:p>
            <a:pPr lvl="0">
              <a:lnSpc>
                <a:spcPct val="150000"/>
              </a:lnSpc>
              <a:spcBef>
                <a:spcPts val="600"/>
              </a:spcBef>
            </a:pPr>
            <a:endParaRPr lang="es-ES" dirty="0" smtClean="0">
              <a:solidFill>
                <a:srgbClr val="3C78D8"/>
              </a:solidFill>
              <a:latin typeface="Georgia" panose="02040502050405020303" pitchFamily="18" charset="0"/>
              <a:ea typeface="Source Sans Pro"/>
              <a:cs typeface="Source Sans Pro"/>
              <a:sym typeface="Source Sans Pro"/>
            </a:endParaRPr>
          </a:p>
          <a:p>
            <a:pPr lvl="0">
              <a:lnSpc>
                <a:spcPct val="150000"/>
              </a:lnSpc>
              <a:spcBef>
                <a:spcPts val="600"/>
              </a:spcBef>
            </a:pPr>
            <a:endParaRPr lang="es-ES" dirty="0">
              <a:solidFill>
                <a:srgbClr val="3C78D8"/>
              </a:solidFill>
              <a:latin typeface="Georgia" panose="02040502050405020303" pitchFamily="18" charset="0"/>
              <a:ea typeface="Source Sans Pro"/>
              <a:cs typeface="Source Sans Pro"/>
              <a:sym typeface="Source Sans Pro"/>
            </a:endParaRPr>
          </a:p>
        </p:txBody>
      </p:sp>
      <p:pic>
        <p:nvPicPr>
          <p:cNvPr id="2052" name="Picture 4" descr="Imagen relacionad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2261" y="1959429"/>
            <a:ext cx="1378859" cy="827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73620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80" name="Google Shape;480;p1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sp>
        <p:nvSpPr>
          <p:cNvPr id="5" name="Google Shape;469;p14"/>
          <p:cNvSpPr txBox="1">
            <a:spLocks/>
          </p:cNvSpPr>
          <p:nvPr/>
        </p:nvSpPr>
        <p:spPr>
          <a:xfrm>
            <a:off x="1047750" y="100725"/>
            <a:ext cx="6996600" cy="715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ES" sz="2000" b="1" dirty="0" smtClean="0">
                <a:solidFill>
                  <a:srgbClr val="00CEF6"/>
                </a:solidFill>
                <a:latin typeface="Oswald"/>
                <a:sym typeface="Oswald"/>
              </a:rPr>
              <a:t>Lenguajes de bajo nivel</a:t>
            </a:r>
            <a:endParaRPr lang="es-ES" dirty="0"/>
          </a:p>
        </p:txBody>
      </p:sp>
      <p:sp>
        <p:nvSpPr>
          <p:cNvPr id="9" name="Google Shape;470;p14"/>
          <p:cNvSpPr txBox="1"/>
          <p:nvPr/>
        </p:nvSpPr>
        <p:spPr>
          <a:xfrm>
            <a:off x="847353" y="537035"/>
            <a:ext cx="7397393" cy="3880853"/>
          </a:xfrm>
          <a:prstGeom prst="rect">
            <a:avLst/>
          </a:prstGeom>
          <a:noFill/>
          <a:ln>
            <a:noFill/>
          </a:ln>
        </p:spPr>
        <p:txBody>
          <a:bodyPr spcFirstLastPara="1" wrap="square" lIns="91425" tIns="91425" rIns="91425" bIns="91425" anchor="t" anchorCtr="0">
            <a:noAutofit/>
          </a:bodyPr>
          <a:lstStyle/>
          <a:p>
            <a:pPr lvl="0">
              <a:lnSpc>
                <a:spcPct val="150000"/>
              </a:lnSpc>
              <a:spcBef>
                <a:spcPts val="600"/>
              </a:spcBef>
            </a:pPr>
            <a:r>
              <a:rPr lang="es-ES" dirty="0">
                <a:solidFill>
                  <a:srgbClr val="3C78D8"/>
                </a:solidFill>
                <a:latin typeface="Georgia" panose="02040502050405020303" pitchFamily="18" charset="0"/>
                <a:ea typeface="Source Sans Pro"/>
                <a:cs typeface="Source Sans Pro"/>
                <a:sym typeface="Source Sans Pro"/>
              </a:rPr>
              <a:t>Un lenguaje de programación de características de bajo nivel o de primera generación, es aquel en el que sus instrucciones ejercen un control directo sobre el hardware y están condicionados por la estructura física de las computadoras que lo soportan</a:t>
            </a:r>
            <a:r>
              <a:rPr lang="es-ES" dirty="0" smtClean="0">
                <a:solidFill>
                  <a:srgbClr val="3C78D8"/>
                </a:solidFill>
                <a:latin typeface="Georgia" panose="02040502050405020303" pitchFamily="18" charset="0"/>
                <a:ea typeface="Source Sans Pro"/>
                <a:cs typeface="Source Sans Pro"/>
                <a:sym typeface="Source Sans Pro"/>
              </a:rPr>
              <a:t>.</a:t>
            </a:r>
          </a:p>
          <a:p>
            <a:pPr lvl="0">
              <a:lnSpc>
                <a:spcPct val="150000"/>
              </a:lnSpc>
              <a:spcBef>
                <a:spcPts val="600"/>
              </a:spcBef>
            </a:pPr>
            <a:r>
              <a:rPr lang="es-ES" dirty="0" smtClean="0">
                <a:solidFill>
                  <a:srgbClr val="3C78D8"/>
                </a:solidFill>
                <a:latin typeface="Georgia" panose="02040502050405020303" pitchFamily="18" charset="0"/>
                <a:ea typeface="Source Sans Pro"/>
                <a:cs typeface="Source Sans Pro"/>
                <a:sym typeface="Source Sans Pro"/>
              </a:rPr>
              <a:t> </a:t>
            </a:r>
            <a:r>
              <a:rPr lang="es-ES" dirty="0">
                <a:solidFill>
                  <a:srgbClr val="3C78D8"/>
                </a:solidFill>
                <a:latin typeface="Georgia" panose="02040502050405020303" pitchFamily="18" charset="0"/>
                <a:ea typeface="Source Sans Pro"/>
                <a:cs typeface="Source Sans Pro"/>
                <a:sym typeface="Source Sans Pro"/>
              </a:rPr>
              <a:t>El uso de la palabra bajo en su denominación no implica que el lenguaje sea menos potente que un lenguaje de alto nivel, sino que se refiere a la reducida abstracción entre el lenguaje y el hardware. Por ejemplo, este tipo de lenguajes se utiliza para programar tareas críticas de los sistemas operativos, de aplicaciones en tiempo real o controladores de dispositivos</a:t>
            </a:r>
            <a:r>
              <a:rPr lang="es-ES" dirty="0" smtClean="0">
                <a:solidFill>
                  <a:srgbClr val="3C78D8"/>
                </a:solidFill>
                <a:latin typeface="Georgia" panose="02040502050405020303" pitchFamily="18" charset="0"/>
                <a:ea typeface="Source Sans Pro"/>
                <a:cs typeface="Source Sans Pro"/>
                <a:sym typeface="Source Sans Pro"/>
              </a:rPr>
              <a:t>. Existen:</a:t>
            </a:r>
          </a:p>
          <a:p>
            <a:pPr marL="342900" lvl="0" indent="-342900">
              <a:lnSpc>
                <a:spcPct val="150000"/>
              </a:lnSpc>
              <a:spcBef>
                <a:spcPts val="600"/>
              </a:spcBef>
              <a:buAutoNum type="arabicPeriod"/>
            </a:pPr>
            <a:r>
              <a:rPr lang="es-ES" dirty="0" smtClean="0">
                <a:solidFill>
                  <a:srgbClr val="3C78D8"/>
                </a:solidFill>
                <a:latin typeface="Georgia" panose="02040502050405020303" pitchFamily="18" charset="0"/>
                <a:ea typeface="Source Sans Pro"/>
                <a:cs typeface="Source Sans Pro"/>
                <a:sym typeface="Source Sans Pro"/>
              </a:rPr>
              <a:t>Lenguaje de máquina</a:t>
            </a:r>
          </a:p>
          <a:p>
            <a:pPr marL="342900" lvl="0" indent="-342900">
              <a:lnSpc>
                <a:spcPct val="150000"/>
              </a:lnSpc>
              <a:spcBef>
                <a:spcPts val="600"/>
              </a:spcBef>
              <a:buAutoNum type="arabicPeriod"/>
            </a:pPr>
            <a:r>
              <a:rPr lang="es-ES" dirty="0" smtClean="0">
                <a:solidFill>
                  <a:srgbClr val="3C78D8"/>
                </a:solidFill>
                <a:latin typeface="Georgia" panose="02040502050405020303" pitchFamily="18" charset="0"/>
                <a:ea typeface="Source Sans Pro"/>
                <a:cs typeface="Source Sans Pro"/>
                <a:sym typeface="Source Sans Pro"/>
              </a:rPr>
              <a:t>Lenguaje de Ensambladores</a:t>
            </a:r>
          </a:p>
          <a:p>
            <a:pPr marL="342900" lvl="0" indent="-342900">
              <a:lnSpc>
                <a:spcPct val="150000"/>
              </a:lnSpc>
              <a:spcBef>
                <a:spcPts val="600"/>
              </a:spcBef>
              <a:buAutoNum type="arabicPeriod"/>
            </a:pPr>
            <a:r>
              <a:rPr lang="es-ES" dirty="0">
                <a:solidFill>
                  <a:srgbClr val="3C78D8"/>
                </a:solidFill>
                <a:latin typeface="Georgia" panose="02040502050405020303" pitchFamily="18" charset="0"/>
                <a:ea typeface="Source Sans Pro"/>
                <a:cs typeface="Source Sans Pro"/>
                <a:sym typeface="Source Sans Pro"/>
              </a:rPr>
              <a:t> </a:t>
            </a:r>
            <a:r>
              <a:rPr lang="es-ES" dirty="0" smtClean="0">
                <a:solidFill>
                  <a:srgbClr val="3C78D8"/>
                </a:solidFill>
                <a:latin typeface="Georgia" panose="02040502050405020303" pitchFamily="18" charset="0"/>
                <a:ea typeface="Source Sans Pro"/>
                <a:cs typeface="Source Sans Pro"/>
                <a:sym typeface="Source Sans Pro"/>
              </a:rPr>
              <a:t>Lenguaje de medio nivel</a:t>
            </a:r>
          </a:p>
          <a:p>
            <a:pPr lvl="0">
              <a:lnSpc>
                <a:spcPct val="150000"/>
              </a:lnSpc>
              <a:spcBef>
                <a:spcPts val="600"/>
              </a:spcBef>
            </a:pPr>
            <a:endParaRPr lang="es-ES" dirty="0">
              <a:solidFill>
                <a:srgbClr val="3C78D8"/>
              </a:solidFill>
              <a:latin typeface="Georgia" panose="02040502050405020303" pitchFamily="18" charset="0"/>
              <a:ea typeface="Source Sans Pro"/>
              <a:cs typeface="Source Sans Pro"/>
              <a:sym typeface="Source Sans Pro"/>
            </a:endParaRPr>
          </a:p>
        </p:txBody>
      </p:sp>
    </p:spTree>
    <p:extLst>
      <p:ext uri="{BB962C8B-B14F-4D97-AF65-F5344CB8AC3E}">
        <p14:creationId xmlns:p14="http://schemas.microsoft.com/office/powerpoint/2010/main" val="41137280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80" name="Google Shape;480;p1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a:p>
        </p:txBody>
      </p:sp>
      <p:sp>
        <p:nvSpPr>
          <p:cNvPr id="5" name="Google Shape;469;p14"/>
          <p:cNvSpPr txBox="1">
            <a:spLocks/>
          </p:cNvSpPr>
          <p:nvPr/>
        </p:nvSpPr>
        <p:spPr>
          <a:xfrm>
            <a:off x="1047750" y="100725"/>
            <a:ext cx="6996600" cy="715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ES" sz="2000" b="1" dirty="0" smtClean="0">
                <a:solidFill>
                  <a:srgbClr val="00CEF6"/>
                </a:solidFill>
                <a:latin typeface="Oswald"/>
                <a:sym typeface="Oswald"/>
              </a:rPr>
              <a:t>Programación</a:t>
            </a:r>
            <a:endParaRPr lang="es-ES" dirty="0"/>
          </a:p>
        </p:txBody>
      </p:sp>
      <p:sp>
        <p:nvSpPr>
          <p:cNvPr id="9" name="Google Shape;470;p14"/>
          <p:cNvSpPr txBox="1"/>
          <p:nvPr/>
        </p:nvSpPr>
        <p:spPr>
          <a:xfrm>
            <a:off x="847353" y="537035"/>
            <a:ext cx="7397393" cy="3880853"/>
          </a:xfrm>
          <a:prstGeom prst="rect">
            <a:avLst/>
          </a:prstGeom>
          <a:noFill/>
          <a:ln>
            <a:noFill/>
          </a:ln>
        </p:spPr>
        <p:txBody>
          <a:bodyPr spcFirstLastPara="1" wrap="square" lIns="91425" tIns="91425" rIns="91425" bIns="91425" anchor="t" anchorCtr="0">
            <a:noAutofit/>
          </a:bodyPr>
          <a:lstStyle/>
          <a:p>
            <a:pPr lvl="0">
              <a:lnSpc>
                <a:spcPct val="150000"/>
              </a:lnSpc>
              <a:spcBef>
                <a:spcPts val="600"/>
              </a:spcBef>
            </a:pPr>
            <a:r>
              <a:rPr lang="es-ES" dirty="0">
                <a:solidFill>
                  <a:srgbClr val="3C78D8"/>
                </a:solidFill>
                <a:latin typeface="Georgia" panose="02040502050405020303" pitchFamily="18" charset="0"/>
                <a:ea typeface="Source Sans Pro"/>
                <a:cs typeface="Source Sans Pro"/>
                <a:sym typeface="Source Sans Pro"/>
              </a:rPr>
              <a:t>La programación es un proceso que se utiliza para idear y ordenar las acciones que se realizarán en el marco de un proyecto; al anuncio de las partes que componen un acto o espectáculo; a la preparación de máquinas para que cumplan con una cierta tarea en un momento determinado; a la elaboración de programas para la resolución de problemas mediante ordenadores; y a la preparación de los datos necesarios para obtener una solución de un problema</a:t>
            </a:r>
            <a:r>
              <a:rPr lang="es-ES" dirty="0" smtClean="0">
                <a:solidFill>
                  <a:srgbClr val="3C78D8"/>
                </a:solidFill>
                <a:latin typeface="Georgia" panose="02040502050405020303" pitchFamily="18" charset="0"/>
                <a:ea typeface="Source Sans Pro"/>
                <a:cs typeface="Source Sans Pro"/>
                <a:sym typeface="Source Sans Pro"/>
              </a:rPr>
              <a:t>.</a:t>
            </a:r>
            <a:endParaRPr lang="es-ES" dirty="0">
              <a:solidFill>
                <a:srgbClr val="3C78D8"/>
              </a:solidFill>
              <a:latin typeface="Georgia" panose="02040502050405020303" pitchFamily="18" charset="0"/>
              <a:ea typeface="Source Sans Pro"/>
              <a:cs typeface="Source Sans Pro"/>
              <a:sym typeface="Source Sans Pro"/>
            </a:endParaRPr>
          </a:p>
          <a:p>
            <a:pPr lvl="0">
              <a:lnSpc>
                <a:spcPct val="150000"/>
              </a:lnSpc>
              <a:spcBef>
                <a:spcPts val="600"/>
              </a:spcBef>
            </a:pPr>
            <a:r>
              <a:rPr lang="es-ES" dirty="0">
                <a:solidFill>
                  <a:srgbClr val="3C78D8"/>
                </a:solidFill>
                <a:latin typeface="Georgia" panose="02040502050405020303" pitchFamily="18" charset="0"/>
                <a:ea typeface="Source Sans Pro"/>
                <a:cs typeface="Source Sans Pro"/>
                <a:sym typeface="Source Sans Pro"/>
              </a:rPr>
              <a:t>En la actualidad, la noción de programación se encuentra muy asociada a la creación de aplicaciones informáticas y </a:t>
            </a:r>
            <a:r>
              <a:rPr lang="es-ES" dirty="0" smtClean="0">
                <a:solidFill>
                  <a:srgbClr val="3C78D8"/>
                </a:solidFill>
                <a:latin typeface="Georgia" panose="02040502050405020303" pitchFamily="18" charset="0"/>
                <a:ea typeface="Source Sans Pro"/>
                <a:cs typeface="Source Sans Pro"/>
                <a:sym typeface="Source Sans Pro"/>
              </a:rPr>
              <a:t>videojuegos.</a:t>
            </a:r>
            <a:endParaRPr lang="es-ES" dirty="0">
              <a:solidFill>
                <a:srgbClr val="3C78D8"/>
              </a:solidFill>
              <a:latin typeface="Georgia" panose="02040502050405020303" pitchFamily="18" charset="0"/>
              <a:ea typeface="Source Sans Pro"/>
              <a:cs typeface="Source Sans Pro"/>
              <a:sym typeface="Source Sans Pro"/>
            </a:endParaRPr>
          </a:p>
        </p:txBody>
      </p:sp>
      <p:pic>
        <p:nvPicPr>
          <p:cNvPr id="11266" name="Picture 2" descr="Resultado de imagen para programac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1582" y="2984830"/>
            <a:ext cx="3587998" cy="1763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01929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80" name="Google Shape;480;p1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
        <p:nvSpPr>
          <p:cNvPr id="5" name="Google Shape;469;p14"/>
          <p:cNvSpPr txBox="1">
            <a:spLocks/>
          </p:cNvSpPr>
          <p:nvPr/>
        </p:nvSpPr>
        <p:spPr>
          <a:xfrm>
            <a:off x="1047750" y="100725"/>
            <a:ext cx="6996600" cy="715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ES" sz="2000" b="1" dirty="0" smtClean="0">
                <a:solidFill>
                  <a:srgbClr val="00CEF6"/>
                </a:solidFill>
                <a:latin typeface="Oswald"/>
                <a:sym typeface="Oswald"/>
              </a:rPr>
              <a:t>Constantes</a:t>
            </a:r>
            <a:endParaRPr lang="es-ES" dirty="0"/>
          </a:p>
        </p:txBody>
      </p:sp>
      <p:sp>
        <p:nvSpPr>
          <p:cNvPr id="9" name="Google Shape;470;p14"/>
          <p:cNvSpPr txBox="1"/>
          <p:nvPr/>
        </p:nvSpPr>
        <p:spPr>
          <a:xfrm>
            <a:off x="847353" y="285319"/>
            <a:ext cx="7397393" cy="22071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endParaRPr sz="1200" dirty="0">
              <a:solidFill>
                <a:srgbClr val="00CEF6"/>
              </a:solidFill>
              <a:latin typeface="Source Sans Pro"/>
              <a:ea typeface="Source Sans Pro"/>
              <a:cs typeface="Source Sans Pro"/>
              <a:sym typeface="Source Sans Pro"/>
            </a:endParaRPr>
          </a:p>
          <a:p>
            <a:pPr lvl="0">
              <a:lnSpc>
                <a:spcPct val="150000"/>
              </a:lnSpc>
              <a:spcBef>
                <a:spcPts val="600"/>
              </a:spcBef>
            </a:pPr>
            <a:r>
              <a:rPr lang="es-ES" dirty="0">
                <a:solidFill>
                  <a:srgbClr val="3C78D8"/>
                </a:solidFill>
                <a:latin typeface="Georgia" panose="02040502050405020303" pitchFamily="18" charset="0"/>
                <a:ea typeface="Source Sans Pro"/>
                <a:cs typeface="Source Sans Pro"/>
                <a:sym typeface="Source Sans Pro"/>
              </a:rPr>
              <a:t>En programación, una constante es un valor que no puede ser alterado/modificado durante la ejecución de un programa, únicamente puede ser </a:t>
            </a:r>
            <a:r>
              <a:rPr lang="es-ES" dirty="0" smtClean="0">
                <a:solidFill>
                  <a:srgbClr val="3C78D8"/>
                </a:solidFill>
                <a:latin typeface="Georgia" panose="02040502050405020303" pitchFamily="18" charset="0"/>
                <a:ea typeface="Source Sans Pro"/>
                <a:cs typeface="Source Sans Pro"/>
                <a:sym typeface="Source Sans Pro"/>
              </a:rPr>
              <a:t>leído. Una </a:t>
            </a:r>
            <a:r>
              <a:rPr lang="es-ES" dirty="0">
                <a:solidFill>
                  <a:srgbClr val="3C78D8"/>
                </a:solidFill>
                <a:latin typeface="Georgia" panose="02040502050405020303" pitchFamily="18" charset="0"/>
                <a:ea typeface="Source Sans Pro"/>
                <a:cs typeface="Source Sans Pro"/>
                <a:sym typeface="Source Sans Pro"/>
              </a:rPr>
              <a:t>constante corresponde a una longitud fija de un área reservada en la memoria principal del ordenador, donde el programa almacena valores fijos</a:t>
            </a:r>
            <a:r>
              <a:rPr lang="es-ES" dirty="0" smtClean="0">
                <a:solidFill>
                  <a:srgbClr val="3C78D8"/>
                </a:solidFill>
                <a:latin typeface="Georgia" panose="02040502050405020303" pitchFamily="18" charset="0"/>
                <a:ea typeface="Source Sans Pro"/>
                <a:cs typeface="Source Sans Pro"/>
                <a:sym typeface="Source Sans Pro"/>
              </a:rPr>
              <a:t>.</a:t>
            </a:r>
            <a:endParaRPr lang="es-ES" dirty="0">
              <a:solidFill>
                <a:srgbClr val="3C78D8"/>
              </a:solidFill>
              <a:latin typeface="Georgia" panose="02040502050405020303" pitchFamily="18" charset="0"/>
              <a:ea typeface="Source Sans Pro"/>
              <a:cs typeface="Source Sans Pro"/>
              <a:sym typeface="Source Sans Pro"/>
            </a:endParaRPr>
          </a:p>
          <a:p>
            <a:pPr lvl="0">
              <a:lnSpc>
                <a:spcPct val="150000"/>
              </a:lnSpc>
              <a:spcBef>
                <a:spcPts val="600"/>
              </a:spcBef>
            </a:pPr>
            <a:r>
              <a:rPr lang="es-ES" dirty="0">
                <a:solidFill>
                  <a:srgbClr val="3C78D8"/>
                </a:solidFill>
                <a:latin typeface="Georgia" panose="02040502050405020303" pitchFamily="18" charset="0"/>
                <a:ea typeface="Source Sans Pro"/>
                <a:cs typeface="Source Sans Pro"/>
                <a:sym typeface="Source Sans Pro"/>
              </a:rPr>
              <a:t>Por conveniencia, el nombre de las constantes suele escribirse en mayúsculas en la mayoría de lenguajes.</a:t>
            </a:r>
            <a:endParaRPr dirty="0">
              <a:solidFill>
                <a:srgbClr val="3C78D8"/>
              </a:solidFill>
              <a:latin typeface="Georgia" panose="02040502050405020303" pitchFamily="18" charset="0"/>
              <a:ea typeface="Source Sans Pro"/>
              <a:cs typeface="Source Sans Pro"/>
              <a:sym typeface="Source Sans Pro"/>
            </a:endParaRPr>
          </a:p>
        </p:txBody>
      </p:sp>
      <p:pic>
        <p:nvPicPr>
          <p:cNvPr id="30724" name="Picture 4" descr="Resultado de imagen para constante programac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4336" y="2356733"/>
            <a:ext cx="2816711" cy="20342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80" name="Google Shape;480;p1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30</a:t>
            </a:fld>
            <a:endParaRPr/>
          </a:p>
        </p:txBody>
      </p:sp>
      <p:sp>
        <p:nvSpPr>
          <p:cNvPr id="5" name="Google Shape;469;p14"/>
          <p:cNvSpPr txBox="1">
            <a:spLocks/>
          </p:cNvSpPr>
          <p:nvPr/>
        </p:nvSpPr>
        <p:spPr>
          <a:xfrm>
            <a:off x="1047750" y="100725"/>
            <a:ext cx="6996600" cy="715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ES" sz="2000" b="1" dirty="0" smtClean="0">
                <a:solidFill>
                  <a:srgbClr val="00CEF6"/>
                </a:solidFill>
                <a:latin typeface="Oswald"/>
                <a:sym typeface="Oswald"/>
              </a:rPr>
              <a:t>Compiladores</a:t>
            </a:r>
            <a:endParaRPr lang="es-ES" dirty="0"/>
          </a:p>
        </p:txBody>
      </p:sp>
      <p:sp>
        <p:nvSpPr>
          <p:cNvPr id="9" name="Google Shape;470;p14"/>
          <p:cNvSpPr txBox="1"/>
          <p:nvPr/>
        </p:nvSpPr>
        <p:spPr>
          <a:xfrm>
            <a:off x="847353" y="537035"/>
            <a:ext cx="7397393" cy="3880853"/>
          </a:xfrm>
          <a:prstGeom prst="rect">
            <a:avLst/>
          </a:prstGeom>
          <a:noFill/>
          <a:ln>
            <a:noFill/>
          </a:ln>
        </p:spPr>
        <p:txBody>
          <a:bodyPr spcFirstLastPara="1" wrap="square" lIns="91425" tIns="91425" rIns="91425" bIns="91425" anchor="t" anchorCtr="0">
            <a:noAutofit/>
          </a:bodyPr>
          <a:lstStyle/>
          <a:p>
            <a:pPr lvl="0">
              <a:lnSpc>
                <a:spcPct val="150000"/>
              </a:lnSpc>
              <a:spcBef>
                <a:spcPts val="600"/>
              </a:spcBef>
            </a:pPr>
            <a:r>
              <a:rPr lang="es-ES" dirty="0">
                <a:solidFill>
                  <a:srgbClr val="3C78D8"/>
                </a:solidFill>
                <a:latin typeface="Georgia" panose="02040502050405020303" pitchFamily="18" charset="0"/>
                <a:ea typeface="Source Sans Pro"/>
                <a:cs typeface="Source Sans Pro"/>
                <a:sym typeface="Source Sans Pro"/>
              </a:rPr>
              <a:t>Un compilador es un programa informático que traduce un programa que ha sido escrito en un lenguaje de programación a un lenguaje común, </a:t>
            </a:r>
            <a:r>
              <a:rPr lang="es-ES" dirty="0" smtClean="0">
                <a:solidFill>
                  <a:srgbClr val="3C78D8"/>
                </a:solidFill>
                <a:latin typeface="Georgia" panose="02040502050405020303" pitchFamily="18" charset="0"/>
                <a:ea typeface="Source Sans Pro"/>
                <a:cs typeface="Source Sans Pro"/>
                <a:sym typeface="Source Sans Pro"/>
              </a:rPr>
              <a:t>​ </a:t>
            </a:r>
            <a:r>
              <a:rPr lang="es-ES" dirty="0">
                <a:solidFill>
                  <a:srgbClr val="3C78D8"/>
                </a:solidFill>
                <a:latin typeface="Georgia" panose="02040502050405020303" pitchFamily="18" charset="0"/>
                <a:ea typeface="Source Sans Pro"/>
                <a:cs typeface="Source Sans Pro"/>
                <a:sym typeface="Source Sans Pro"/>
              </a:rPr>
              <a:t>usualmente lenguaje de máquina, aunque también puede ser traducido a un código intermedio (</a:t>
            </a:r>
            <a:r>
              <a:rPr lang="es-ES" dirty="0" err="1">
                <a:solidFill>
                  <a:srgbClr val="3C78D8"/>
                </a:solidFill>
                <a:latin typeface="Georgia" panose="02040502050405020303" pitchFamily="18" charset="0"/>
                <a:ea typeface="Source Sans Pro"/>
                <a:cs typeface="Source Sans Pro"/>
                <a:sym typeface="Source Sans Pro"/>
              </a:rPr>
              <a:t>bytecode</a:t>
            </a:r>
            <a:r>
              <a:rPr lang="es-ES" dirty="0">
                <a:solidFill>
                  <a:srgbClr val="3C78D8"/>
                </a:solidFill>
                <a:latin typeface="Georgia" panose="02040502050405020303" pitchFamily="18" charset="0"/>
                <a:ea typeface="Source Sans Pro"/>
                <a:cs typeface="Source Sans Pro"/>
                <a:sym typeface="Source Sans Pro"/>
              </a:rPr>
              <a:t>) o a texto y que reúne diversos elementos o fragmentos en una misma unidad. Este proceso de traducción se conoce como compilación, compilar consiste en traducir un programa escrito en un cierto lenguaje a </a:t>
            </a:r>
            <a:r>
              <a:rPr lang="es-ES" dirty="0" smtClean="0">
                <a:solidFill>
                  <a:srgbClr val="3C78D8"/>
                </a:solidFill>
                <a:latin typeface="Georgia" panose="02040502050405020303" pitchFamily="18" charset="0"/>
                <a:ea typeface="Source Sans Pro"/>
                <a:cs typeface="Source Sans Pro"/>
                <a:sym typeface="Source Sans Pro"/>
              </a:rPr>
              <a:t>otro.</a:t>
            </a:r>
            <a:endParaRPr lang="es-ES" dirty="0">
              <a:solidFill>
                <a:srgbClr val="3C78D8"/>
              </a:solidFill>
              <a:latin typeface="Georgia" panose="02040502050405020303" pitchFamily="18" charset="0"/>
              <a:ea typeface="Source Sans Pro"/>
              <a:cs typeface="Source Sans Pro"/>
              <a:sym typeface="Source Sans Pro"/>
            </a:endParaRPr>
          </a:p>
        </p:txBody>
      </p:sp>
      <p:pic>
        <p:nvPicPr>
          <p:cNvPr id="12290" name="Picture 2" descr="Resultado de imagen para compilador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0040" y="2358482"/>
            <a:ext cx="4921179" cy="1968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7167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80" name="Google Shape;480;p1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31</a:t>
            </a:fld>
            <a:endParaRPr/>
          </a:p>
        </p:txBody>
      </p:sp>
      <p:sp>
        <p:nvSpPr>
          <p:cNvPr id="5" name="Google Shape;469;p14"/>
          <p:cNvSpPr txBox="1">
            <a:spLocks/>
          </p:cNvSpPr>
          <p:nvPr/>
        </p:nvSpPr>
        <p:spPr>
          <a:xfrm>
            <a:off x="1047750" y="100725"/>
            <a:ext cx="6996600" cy="715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ES" sz="2000" b="1" dirty="0" smtClean="0">
                <a:solidFill>
                  <a:srgbClr val="00CEF6"/>
                </a:solidFill>
                <a:latin typeface="Oswald"/>
                <a:sym typeface="Oswald"/>
              </a:rPr>
              <a:t>Interpretes</a:t>
            </a:r>
            <a:endParaRPr lang="es-ES" dirty="0"/>
          </a:p>
        </p:txBody>
      </p:sp>
      <p:sp>
        <p:nvSpPr>
          <p:cNvPr id="9" name="Google Shape;470;p14"/>
          <p:cNvSpPr txBox="1"/>
          <p:nvPr/>
        </p:nvSpPr>
        <p:spPr>
          <a:xfrm>
            <a:off x="847353" y="537035"/>
            <a:ext cx="7397393" cy="3880853"/>
          </a:xfrm>
          <a:prstGeom prst="rect">
            <a:avLst/>
          </a:prstGeom>
          <a:noFill/>
          <a:ln>
            <a:noFill/>
          </a:ln>
        </p:spPr>
        <p:txBody>
          <a:bodyPr spcFirstLastPara="1" wrap="square" lIns="91425" tIns="91425" rIns="91425" bIns="91425" anchor="t" anchorCtr="0">
            <a:noAutofit/>
          </a:bodyPr>
          <a:lstStyle/>
          <a:p>
            <a:pPr lvl="0">
              <a:lnSpc>
                <a:spcPct val="150000"/>
              </a:lnSpc>
              <a:spcBef>
                <a:spcPts val="600"/>
              </a:spcBef>
            </a:pPr>
            <a:r>
              <a:rPr lang="es-ES" dirty="0">
                <a:solidFill>
                  <a:srgbClr val="3C78D8"/>
                </a:solidFill>
                <a:latin typeface="Georgia" panose="02040502050405020303" pitchFamily="18" charset="0"/>
                <a:ea typeface="Source Sans Pro"/>
                <a:cs typeface="Source Sans Pro"/>
                <a:sym typeface="Source Sans Pro"/>
              </a:rPr>
              <a:t>En ciencias de la computación, intérprete o interpretador es un programa informático capaz de analizar y ejecutar otros programas. Los intérpretes se diferencian de los compiladores o de los ensambladores en que mientras estos traducen un programa desde su descripción en un lenguaje de programación al código de máquina del sistema, los intérpretes sólo realizan la traducción a medida que sea necesaria, típicamente, instrucción por instrucción, y normalmente no guardan el resultado de dicha traducción.</a:t>
            </a:r>
          </a:p>
        </p:txBody>
      </p:sp>
      <p:pic>
        <p:nvPicPr>
          <p:cNvPr id="13314" name="Picture 2" descr="Resultado de imagen para Cpyth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5524" y="2886513"/>
            <a:ext cx="3553752" cy="1310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3811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80" name="Google Shape;480;p1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32</a:t>
            </a:fld>
            <a:endParaRPr/>
          </a:p>
        </p:txBody>
      </p:sp>
      <p:sp>
        <p:nvSpPr>
          <p:cNvPr id="5" name="Google Shape;469;p14"/>
          <p:cNvSpPr txBox="1">
            <a:spLocks/>
          </p:cNvSpPr>
          <p:nvPr/>
        </p:nvSpPr>
        <p:spPr>
          <a:xfrm>
            <a:off x="1047750" y="100725"/>
            <a:ext cx="6996600" cy="715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ES" sz="2000" b="1" dirty="0" smtClean="0">
                <a:solidFill>
                  <a:srgbClr val="00CEF6"/>
                </a:solidFill>
                <a:latin typeface="Oswald"/>
                <a:sym typeface="Oswald"/>
              </a:rPr>
              <a:t>Código Fuente</a:t>
            </a:r>
            <a:endParaRPr lang="es-ES" dirty="0"/>
          </a:p>
        </p:txBody>
      </p:sp>
      <p:sp>
        <p:nvSpPr>
          <p:cNvPr id="9" name="Google Shape;470;p14"/>
          <p:cNvSpPr txBox="1"/>
          <p:nvPr/>
        </p:nvSpPr>
        <p:spPr>
          <a:xfrm>
            <a:off x="847353" y="537035"/>
            <a:ext cx="7397393" cy="3880853"/>
          </a:xfrm>
          <a:prstGeom prst="rect">
            <a:avLst/>
          </a:prstGeom>
          <a:noFill/>
          <a:ln>
            <a:noFill/>
          </a:ln>
        </p:spPr>
        <p:txBody>
          <a:bodyPr spcFirstLastPara="1" wrap="square" lIns="91425" tIns="91425" rIns="91425" bIns="91425" anchor="t" anchorCtr="0">
            <a:noAutofit/>
          </a:bodyPr>
          <a:lstStyle/>
          <a:p>
            <a:pPr lvl="0">
              <a:lnSpc>
                <a:spcPct val="150000"/>
              </a:lnSpc>
              <a:spcBef>
                <a:spcPts val="600"/>
              </a:spcBef>
            </a:pPr>
            <a:r>
              <a:rPr lang="es-ES" dirty="0">
                <a:solidFill>
                  <a:srgbClr val="3C78D8"/>
                </a:solidFill>
                <a:latin typeface="Georgia" panose="02040502050405020303" pitchFamily="18" charset="0"/>
                <a:ea typeface="Source Sans Pro"/>
                <a:cs typeface="Source Sans Pro"/>
                <a:sym typeface="Source Sans Pro"/>
              </a:rPr>
              <a:t>El código fuente de un programa informático (o software) es un conjunto de líneas de texto con los pasos que debe seguir la computadora para ejecutar un programa</a:t>
            </a:r>
            <a:r>
              <a:rPr lang="es-ES" dirty="0" smtClean="0">
                <a:solidFill>
                  <a:srgbClr val="3C78D8"/>
                </a:solidFill>
                <a:latin typeface="Georgia" panose="02040502050405020303" pitchFamily="18" charset="0"/>
                <a:ea typeface="Source Sans Pro"/>
                <a:cs typeface="Source Sans Pro"/>
                <a:sym typeface="Source Sans Pro"/>
              </a:rPr>
              <a:t>.</a:t>
            </a:r>
            <a:endParaRPr lang="es-ES" dirty="0">
              <a:solidFill>
                <a:srgbClr val="3C78D8"/>
              </a:solidFill>
              <a:latin typeface="Georgia" panose="02040502050405020303" pitchFamily="18" charset="0"/>
              <a:ea typeface="Source Sans Pro"/>
              <a:cs typeface="Source Sans Pro"/>
              <a:sym typeface="Source Sans Pro"/>
            </a:endParaRPr>
          </a:p>
          <a:p>
            <a:pPr lvl="0">
              <a:lnSpc>
                <a:spcPct val="150000"/>
              </a:lnSpc>
              <a:spcBef>
                <a:spcPts val="600"/>
              </a:spcBef>
            </a:pPr>
            <a:r>
              <a:rPr lang="es-ES" dirty="0">
                <a:solidFill>
                  <a:srgbClr val="3C78D8"/>
                </a:solidFill>
                <a:latin typeface="Georgia" panose="02040502050405020303" pitchFamily="18" charset="0"/>
                <a:ea typeface="Source Sans Pro"/>
                <a:cs typeface="Source Sans Pro"/>
                <a:sym typeface="Source Sans Pro"/>
              </a:rPr>
              <a:t>El código fuente de un programa está escrito por un programador en algún lenguaje de programación, pero en este primer estado no es directamente ejecutable por la computadora, sino que debe ser traducido a otro lenguaje o código </a:t>
            </a:r>
            <a:r>
              <a:rPr lang="es-ES" dirty="0" smtClean="0">
                <a:solidFill>
                  <a:srgbClr val="3C78D8"/>
                </a:solidFill>
                <a:latin typeface="Georgia" panose="02040502050405020303" pitchFamily="18" charset="0"/>
                <a:ea typeface="Source Sans Pro"/>
                <a:cs typeface="Source Sans Pro"/>
                <a:sym typeface="Source Sans Pro"/>
              </a:rPr>
              <a:t>binario.</a:t>
            </a:r>
            <a:endParaRPr lang="es-ES" dirty="0">
              <a:solidFill>
                <a:srgbClr val="3C78D8"/>
              </a:solidFill>
              <a:latin typeface="Georgia" panose="02040502050405020303" pitchFamily="18" charset="0"/>
              <a:ea typeface="Source Sans Pro"/>
              <a:cs typeface="Source Sans Pro"/>
              <a:sym typeface="Source Sans Pro"/>
            </a:endParaRPr>
          </a:p>
        </p:txBody>
      </p:sp>
      <p:pic>
        <p:nvPicPr>
          <p:cNvPr id="14338" name="Picture 2" descr="Resultado de imagen para codigo fuente programac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6072" y="2570313"/>
            <a:ext cx="3834672" cy="1636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32691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80" name="Google Shape;480;p1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33</a:t>
            </a:fld>
            <a:endParaRPr/>
          </a:p>
        </p:txBody>
      </p:sp>
      <p:sp>
        <p:nvSpPr>
          <p:cNvPr id="5" name="Google Shape;469;p14"/>
          <p:cNvSpPr txBox="1">
            <a:spLocks/>
          </p:cNvSpPr>
          <p:nvPr/>
        </p:nvSpPr>
        <p:spPr>
          <a:xfrm>
            <a:off x="1047750" y="100725"/>
            <a:ext cx="6996600" cy="715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ES" sz="2000" b="1" dirty="0" smtClean="0">
                <a:solidFill>
                  <a:srgbClr val="00CEF6"/>
                </a:solidFill>
                <a:latin typeface="Oswald"/>
                <a:sym typeface="Oswald"/>
              </a:rPr>
              <a:t>Objeto</a:t>
            </a:r>
            <a:endParaRPr lang="es-ES" dirty="0"/>
          </a:p>
        </p:txBody>
      </p:sp>
      <p:sp>
        <p:nvSpPr>
          <p:cNvPr id="9" name="Google Shape;470;p14"/>
          <p:cNvSpPr txBox="1"/>
          <p:nvPr/>
        </p:nvSpPr>
        <p:spPr>
          <a:xfrm>
            <a:off x="847353" y="537035"/>
            <a:ext cx="7397393" cy="3880853"/>
          </a:xfrm>
          <a:prstGeom prst="rect">
            <a:avLst/>
          </a:prstGeom>
          <a:noFill/>
          <a:ln>
            <a:noFill/>
          </a:ln>
        </p:spPr>
        <p:txBody>
          <a:bodyPr spcFirstLastPara="1" wrap="square" lIns="91425" tIns="91425" rIns="91425" bIns="91425" anchor="t" anchorCtr="0">
            <a:noAutofit/>
          </a:bodyPr>
          <a:lstStyle/>
          <a:p>
            <a:pPr lvl="0">
              <a:lnSpc>
                <a:spcPct val="150000"/>
              </a:lnSpc>
              <a:spcBef>
                <a:spcPts val="600"/>
              </a:spcBef>
            </a:pPr>
            <a:r>
              <a:rPr lang="es-ES" dirty="0">
                <a:solidFill>
                  <a:srgbClr val="3C78D8"/>
                </a:solidFill>
                <a:latin typeface="Georgia" panose="02040502050405020303" pitchFamily="18" charset="0"/>
                <a:ea typeface="Source Sans Pro"/>
                <a:cs typeface="Source Sans Pro"/>
                <a:sym typeface="Source Sans Pro"/>
              </a:rPr>
              <a:t>U</a:t>
            </a:r>
            <a:r>
              <a:rPr lang="es-ES" dirty="0" smtClean="0">
                <a:solidFill>
                  <a:srgbClr val="3C78D8"/>
                </a:solidFill>
                <a:latin typeface="Georgia" panose="02040502050405020303" pitchFamily="18" charset="0"/>
                <a:ea typeface="Source Sans Pro"/>
                <a:cs typeface="Source Sans Pro"/>
                <a:sym typeface="Source Sans Pro"/>
              </a:rPr>
              <a:t>n </a:t>
            </a:r>
            <a:r>
              <a:rPr lang="es-ES" dirty="0">
                <a:solidFill>
                  <a:srgbClr val="3C78D8"/>
                </a:solidFill>
                <a:latin typeface="Georgia" panose="02040502050405020303" pitchFamily="18" charset="0"/>
                <a:ea typeface="Source Sans Pro"/>
                <a:cs typeface="Source Sans Pro"/>
                <a:sym typeface="Source Sans Pro"/>
              </a:rPr>
              <a:t>objeto es una unidad dentro de un programa de computadores que consta de un estado y de un comportamiento, que a su vez constan respectivamente de datos almacenados y de tareas realizables durante el tiempo de ejecución. Un objeto puede ser creado instanciando una clase, como ocurre en la programación orientada a objetos, o mediante escritura directa de código y la replicación de otros objetos, como ocurre en la programación basada en prototipos.</a:t>
            </a:r>
          </a:p>
        </p:txBody>
      </p:sp>
      <p:pic>
        <p:nvPicPr>
          <p:cNvPr id="15364" name="Picture 4" descr="Imagen relacionad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7167" y="2338490"/>
            <a:ext cx="3698697" cy="2352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60142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80" name="Google Shape;480;p1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34</a:t>
            </a:fld>
            <a:endParaRPr/>
          </a:p>
        </p:txBody>
      </p:sp>
      <p:sp>
        <p:nvSpPr>
          <p:cNvPr id="5" name="Google Shape;469;p14"/>
          <p:cNvSpPr txBox="1">
            <a:spLocks/>
          </p:cNvSpPr>
          <p:nvPr/>
        </p:nvSpPr>
        <p:spPr>
          <a:xfrm>
            <a:off x="1047750" y="100725"/>
            <a:ext cx="6996600" cy="715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ES" sz="2000" b="1" dirty="0" smtClean="0">
                <a:solidFill>
                  <a:srgbClr val="00CEF6"/>
                </a:solidFill>
                <a:latin typeface="Oswald"/>
                <a:sym typeface="Oswald"/>
              </a:rPr>
              <a:t>Funciones</a:t>
            </a:r>
            <a:endParaRPr lang="es-ES" dirty="0"/>
          </a:p>
        </p:txBody>
      </p:sp>
      <p:sp>
        <p:nvSpPr>
          <p:cNvPr id="9" name="Google Shape;470;p14"/>
          <p:cNvSpPr txBox="1"/>
          <p:nvPr/>
        </p:nvSpPr>
        <p:spPr>
          <a:xfrm>
            <a:off x="847353" y="537035"/>
            <a:ext cx="7397393" cy="3880853"/>
          </a:xfrm>
          <a:prstGeom prst="rect">
            <a:avLst/>
          </a:prstGeom>
          <a:noFill/>
          <a:ln>
            <a:noFill/>
          </a:ln>
        </p:spPr>
        <p:txBody>
          <a:bodyPr spcFirstLastPara="1" wrap="square" lIns="91425" tIns="91425" rIns="91425" bIns="91425" anchor="t" anchorCtr="0">
            <a:noAutofit/>
          </a:bodyPr>
          <a:lstStyle/>
          <a:p>
            <a:pPr lvl="0">
              <a:lnSpc>
                <a:spcPct val="150000"/>
              </a:lnSpc>
              <a:spcBef>
                <a:spcPts val="600"/>
              </a:spcBef>
            </a:pPr>
            <a:r>
              <a:rPr lang="es-ES" dirty="0" smtClean="0">
                <a:solidFill>
                  <a:srgbClr val="3C78D8"/>
                </a:solidFill>
                <a:latin typeface="Georgia" panose="02040502050405020303" pitchFamily="18" charset="0"/>
                <a:ea typeface="Source Sans Pro"/>
                <a:cs typeface="Source Sans Pro"/>
                <a:sym typeface="Source Sans Pro"/>
              </a:rPr>
              <a:t>Una </a:t>
            </a:r>
            <a:r>
              <a:rPr lang="es-ES" dirty="0">
                <a:solidFill>
                  <a:srgbClr val="3C78D8"/>
                </a:solidFill>
                <a:latin typeface="Georgia" panose="02040502050405020303" pitchFamily="18" charset="0"/>
                <a:ea typeface="Source Sans Pro"/>
                <a:cs typeface="Source Sans Pro"/>
                <a:sym typeface="Source Sans Pro"/>
              </a:rPr>
              <a:t>pequeña parte de un programa o software que realiza una tarea particular, bien independientemente, o bien en el contexto de un programa mayor, devolviendo un resultado. Una función puede, pues, ser muy compleja o extremadamente simple.</a:t>
            </a:r>
          </a:p>
          <a:p>
            <a:pPr lvl="0">
              <a:lnSpc>
                <a:spcPct val="150000"/>
              </a:lnSpc>
              <a:spcBef>
                <a:spcPts val="600"/>
              </a:spcBef>
            </a:pPr>
            <a:endParaRPr lang="es-ES" dirty="0">
              <a:solidFill>
                <a:srgbClr val="3C78D8"/>
              </a:solidFill>
              <a:latin typeface="Georgia" panose="02040502050405020303" pitchFamily="18" charset="0"/>
              <a:ea typeface="Source Sans Pro"/>
              <a:cs typeface="Source Sans Pro"/>
              <a:sym typeface="Source Sans Pro"/>
            </a:endParaRPr>
          </a:p>
        </p:txBody>
      </p:sp>
      <p:pic>
        <p:nvPicPr>
          <p:cNvPr id="16386" name="Picture 2" descr="Resultado de imagen para funciones  programac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7260" y="1843888"/>
            <a:ext cx="38100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84210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80" name="Google Shape;480;p1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35</a:t>
            </a:fld>
            <a:endParaRPr/>
          </a:p>
        </p:txBody>
      </p:sp>
      <p:sp>
        <p:nvSpPr>
          <p:cNvPr id="5" name="Google Shape;469;p14"/>
          <p:cNvSpPr txBox="1">
            <a:spLocks/>
          </p:cNvSpPr>
          <p:nvPr/>
        </p:nvSpPr>
        <p:spPr>
          <a:xfrm>
            <a:off x="1047750" y="100725"/>
            <a:ext cx="6996600" cy="715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ES" sz="2000" b="1" dirty="0" smtClean="0">
                <a:solidFill>
                  <a:srgbClr val="00CEF6"/>
                </a:solidFill>
                <a:latin typeface="Oswald"/>
                <a:sym typeface="Oswald"/>
              </a:rPr>
              <a:t>Procedimientos</a:t>
            </a:r>
            <a:endParaRPr lang="es-ES" dirty="0"/>
          </a:p>
        </p:txBody>
      </p:sp>
      <p:sp>
        <p:nvSpPr>
          <p:cNvPr id="9" name="Google Shape;470;p14"/>
          <p:cNvSpPr txBox="1"/>
          <p:nvPr/>
        </p:nvSpPr>
        <p:spPr>
          <a:xfrm>
            <a:off x="847353" y="537035"/>
            <a:ext cx="7397393" cy="3880853"/>
          </a:xfrm>
          <a:prstGeom prst="rect">
            <a:avLst/>
          </a:prstGeom>
          <a:noFill/>
          <a:ln>
            <a:noFill/>
          </a:ln>
        </p:spPr>
        <p:txBody>
          <a:bodyPr spcFirstLastPara="1" wrap="square" lIns="91425" tIns="91425" rIns="91425" bIns="91425" anchor="t" anchorCtr="0">
            <a:noAutofit/>
          </a:bodyPr>
          <a:lstStyle/>
          <a:p>
            <a:pPr lvl="0">
              <a:lnSpc>
                <a:spcPct val="150000"/>
              </a:lnSpc>
              <a:spcBef>
                <a:spcPts val="600"/>
              </a:spcBef>
            </a:pPr>
            <a:r>
              <a:rPr lang="es-ES" dirty="0" smtClean="0">
                <a:solidFill>
                  <a:srgbClr val="3C78D8"/>
                </a:solidFill>
                <a:latin typeface="Georgia" panose="02040502050405020303" pitchFamily="18" charset="0"/>
                <a:ea typeface="Source Sans Pro"/>
                <a:cs typeface="Source Sans Pro"/>
                <a:sym typeface="Source Sans Pro"/>
              </a:rPr>
              <a:t>Se </a:t>
            </a:r>
            <a:r>
              <a:rPr lang="es-ES" dirty="0">
                <a:solidFill>
                  <a:srgbClr val="3C78D8"/>
                </a:solidFill>
                <a:latin typeface="Georgia" panose="02040502050405020303" pitchFamily="18" charset="0"/>
                <a:ea typeface="Source Sans Pro"/>
                <a:cs typeface="Source Sans Pro"/>
                <a:sym typeface="Source Sans Pro"/>
              </a:rPr>
              <a:t>presenta como un </a:t>
            </a:r>
            <a:r>
              <a:rPr lang="es-ES" dirty="0" err="1">
                <a:solidFill>
                  <a:srgbClr val="3C78D8"/>
                </a:solidFill>
                <a:latin typeface="Georgia" panose="02040502050405020303" pitchFamily="18" charset="0"/>
                <a:ea typeface="Source Sans Pro"/>
                <a:cs typeface="Source Sans Pro"/>
                <a:sym typeface="Source Sans Pro"/>
              </a:rPr>
              <a:t>subalgoritmo</a:t>
            </a:r>
            <a:r>
              <a:rPr lang="es-ES" dirty="0">
                <a:solidFill>
                  <a:srgbClr val="3C78D8"/>
                </a:solidFill>
                <a:latin typeface="Georgia" panose="02040502050405020303" pitchFamily="18" charset="0"/>
                <a:ea typeface="Source Sans Pro"/>
                <a:cs typeface="Source Sans Pro"/>
                <a:sym typeface="Source Sans Pro"/>
              </a:rPr>
              <a:t> que forma parte del algoritmo principal, el cual permite resolver una tarea específica. Algunos lenguajes de programación, como Visual Basic .NET o Fortran, utilizan el nombre función para referirse a subrutinas que devuelven un valor.</a:t>
            </a:r>
          </a:p>
        </p:txBody>
      </p:sp>
      <p:pic>
        <p:nvPicPr>
          <p:cNvPr id="17410" name="Picture 2" descr="Resultado de imagen para procedimientos programac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3032" y="1874713"/>
            <a:ext cx="2990850"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9051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80" name="Google Shape;480;p1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36</a:t>
            </a:fld>
            <a:endParaRPr/>
          </a:p>
        </p:txBody>
      </p:sp>
      <p:sp>
        <p:nvSpPr>
          <p:cNvPr id="5" name="Google Shape;469;p14"/>
          <p:cNvSpPr txBox="1">
            <a:spLocks/>
          </p:cNvSpPr>
          <p:nvPr/>
        </p:nvSpPr>
        <p:spPr>
          <a:xfrm>
            <a:off x="1047750" y="100725"/>
            <a:ext cx="6996600" cy="715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ES" sz="2000" b="1" dirty="0" smtClean="0">
                <a:solidFill>
                  <a:srgbClr val="00CEF6"/>
                </a:solidFill>
                <a:latin typeface="Oswald"/>
                <a:sym typeface="Oswald"/>
              </a:rPr>
              <a:t>Parámetros</a:t>
            </a:r>
            <a:endParaRPr lang="es-ES" dirty="0"/>
          </a:p>
        </p:txBody>
      </p:sp>
      <p:sp>
        <p:nvSpPr>
          <p:cNvPr id="9" name="Google Shape;470;p14"/>
          <p:cNvSpPr txBox="1"/>
          <p:nvPr/>
        </p:nvSpPr>
        <p:spPr>
          <a:xfrm>
            <a:off x="847353" y="537035"/>
            <a:ext cx="7397393" cy="3880853"/>
          </a:xfrm>
          <a:prstGeom prst="rect">
            <a:avLst/>
          </a:prstGeom>
          <a:noFill/>
          <a:ln>
            <a:noFill/>
          </a:ln>
        </p:spPr>
        <p:txBody>
          <a:bodyPr spcFirstLastPara="1" wrap="square" lIns="91425" tIns="91425" rIns="91425" bIns="91425" anchor="t" anchorCtr="0">
            <a:noAutofit/>
          </a:bodyPr>
          <a:lstStyle/>
          <a:p>
            <a:pPr lvl="0">
              <a:lnSpc>
                <a:spcPct val="150000"/>
              </a:lnSpc>
              <a:spcBef>
                <a:spcPts val="600"/>
              </a:spcBef>
            </a:pPr>
            <a:r>
              <a:rPr lang="es-ES" dirty="0">
                <a:solidFill>
                  <a:srgbClr val="3C78D8"/>
                </a:solidFill>
                <a:latin typeface="Georgia" panose="02040502050405020303" pitchFamily="18" charset="0"/>
                <a:ea typeface="Source Sans Pro"/>
                <a:cs typeface="Source Sans Pro"/>
                <a:sym typeface="Source Sans Pro"/>
              </a:rPr>
              <a:t>En ciencias de la computación, un parámetro es una variable utilizada para recibir valores de entrada en una rutina, subrutina o método. Dichos valores, que serán enviados desde la rutina invocante, son llamados argumentos. La subrutina usa los valores asignados a sus parámetros para alterar su comportamiento en tiempo de ejecución. La mayor parte de los lenguajes de programación pueden definir subrutinas que aceptan cero o más argumentos</a:t>
            </a:r>
            <a:r>
              <a:rPr lang="es-ES" dirty="0" smtClean="0">
                <a:solidFill>
                  <a:srgbClr val="3C78D8"/>
                </a:solidFill>
                <a:latin typeface="Georgia" panose="02040502050405020303" pitchFamily="18" charset="0"/>
                <a:ea typeface="Source Sans Pro"/>
                <a:cs typeface="Source Sans Pro"/>
                <a:sym typeface="Source Sans Pro"/>
              </a:rPr>
              <a:t>.</a:t>
            </a:r>
          </a:p>
          <a:p>
            <a:pPr lvl="0">
              <a:lnSpc>
                <a:spcPct val="150000"/>
              </a:lnSpc>
              <a:spcBef>
                <a:spcPts val="600"/>
              </a:spcBef>
            </a:pPr>
            <a:r>
              <a:rPr lang="es-ES" dirty="0" smtClean="0">
                <a:solidFill>
                  <a:srgbClr val="3C78D8"/>
                </a:solidFill>
                <a:latin typeface="Georgia" panose="02040502050405020303" pitchFamily="18" charset="0"/>
                <a:ea typeface="Source Sans Pro"/>
                <a:cs typeface="Source Sans Pro"/>
                <a:sym typeface="Source Sans Pro"/>
              </a:rPr>
              <a:t>.</a:t>
            </a:r>
            <a:endParaRPr lang="es-ES" dirty="0">
              <a:solidFill>
                <a:srgbClr val="3C78D8"/>
              </a:solidFill>
              <a:latin typeface="Georgia" panose="02040502050405020303" pitchFamily="18" charset="0"/>
              <a:ea typeface="Source Sans Pro"/>
              <a:cs typeface="Source Sans Pro"/>
              <a:sym typeface="Source Sans Pro"/>
            </a:endParaRPr>
          </a:p>
        </p:txBody>
      </p:sp>
      <p:pic>
        <p:nvPicPr>
          <p:cNvPr id="18434" name="Picture 2" descr="Resultado de imagen para parametros programac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3899" y="2307439"/>
            <a:ext cx="39243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806987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80" name="Google Shape;480;p1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37</a:t>
            </a:fld>
            <a:endParaRPr/>
          </a:p>
        </p:txBody>
      </p:sp>
      <p:sp>
        <p:nvSpPr>
          <p:cNvPr id="5" name="Google Shape;469;p14"/>
          <p:cNvSpPr txBox="1">
            <a:spLocks/>
          </p:cNvSpPr>
          <p:nvPr/>
        </p:nvSpPr>
        <p:spPr>
          <a:xfrm>
            <a:off x="1047750" y="100725"/>
            <a:ext cx="6996600" cy="715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ES" sz="2000" b="1" dirty="0" smtClean="0">
                <a:solidFill>
                  <a:srgbClr val="00CEF6"/>
                </a:solidFill>
                <a:latin typeface="Oswald"/>
                <a:sym typeface="Oswald"/>
              </a:rPr>
              <a:t>Parámetros</a:t>
            </a:r>
            <a:endParaRPr lang="es-ES" dirty="0"/>
          </a:p>
        </p:txBody>
      </p:sp>
      <p:sp>
        <p:nvSpPr>
          <p:cNvPr id="9" name="Google Shape;470;p14"/>
          <p:cNvSpPr txBox="1"/>
          <p:nvPr/>
        </p:nvSpPr>
        <p:spPr>
          <a:xfrm>
            <a:off x="847353" y="537035"/>
            <a:ext cx="7397393" cy="3880853"/>
          </a:xfrm>
          <a:prstGeom prst="rect">
            <a:avLst/>
          </a:prstGeom>
          <a:noFill/>
          <a:ln>
            <a:noFill/>
          </a:ln>
        </p:spPr>
        <p:txBody>
          <a:bodyPr spcFirstLastPara="1" wrap="square" lIns="91425" tIns="91425" rIns="91425" bIns="91425" anchor="t" anchorCtr="0">
            <a:noAutofit/>
          </a:bodyPr>
          <a:lstStyle/>
          <a:p>
            <a:pPr lvl="0">
              <a:lnSpc>
                <a:spcPct val="150000"/>
              </a:lnSpc>
              <a:spcBef>
                <a:spcPts val="600"/>
              </a:spcBef>
            </a:pPr>
            <a:r>
              <a:rPr lang="es-ES" b="1" dirty="0">
                <a:solidFill>
                  <a:srgbClr val="3C78D8"/>
                </a:solidFill>
                <a:latin typeface="Georgia" panose="02040502050405020303" pitchFamily="18" charset="0"/>
                <a:ea typeface="Source Sans Pro"/>
                <a:cs typeface="Source Sans Pro"/>
                <a:sym typeface="Source Sans Pro"/>
              </a:rPr>
              <a:t>Paso por valor</a:t>
            </a:r>
          </a:p>
          <a:p>
            <a:pPr lvl="0">
              <a:lnSpc>
                <a:spcPct val="150000"/>
              </a:lnSpc>
              <a:spcBef>
                <a:spcPts val="600"/>
              </a:spcBef>
            </a:pPr>
            <a:r>
              <a:rPr lang="es-ES" dirty="0">
                <a:solidFill>
                  <a:srgbClr val="3C78D8"/>
                </a:solidFill>
                <a:latin typeface="Georgia" panose="02040502050405020303" pitchFamily="18" charset="0"/>
                <a:ea typeface="Source Sans Pro"/>
                <a:cs typeface="Source Sans Pro"/>
                <a:sym typeface="Source Sans Pro"/>
              </a:rPr>
              <a:t>El paso de parámetros por valor consiste en copiar el contenido de la variable que queremos pasar en otra dentro del ámbito local de la subrutina, consiste pues en copiar el contenido de la memoria del argumento que se quiere pasar a otra dirección de memoria, correspondiente al argumento dentro del ámbito de dicha subrutina. Se tendrán dos valores duplicados e independientes, con lo que la modificación de uno no afecta al otro</a:t>
            </a:r>
            <a:r>
              <a:rPr lang="es-ES" dirty="0" smtClean="0">
                <a:solidFill>
                  <a:srgbClr val="3C78D8"/>
                </a:solidFill>
                <a:latin typeface="Georgia" panose="02040502050405020303" pitchFamily="18" charset="0"/>
                <a:ea typeface="Source Sans Pro"/>
                <a:cs typeface="Source Sans Pro"/>
                <a:sym typeface="Source Sans Pro"/>
              </a:rPr>
              <a:t>..</a:t>
            </a:r>
            <a:endParaRPr lang="es-ES" dirty="0">
              <a:solidFill>
                <a:srgbClr val="3C78D8"/>
              </a:solidFill>
              <a:latin typeface="Georgia" panose="02040502050405020303" pitchFamily="18" charset="0"/>
              <a:ea typeface="Source Sans Pro"/>
              <a:cs typeface="Source Sans Pro"/>
              <a:sym typeface="Source Sans Pro"/>
            </a:endParaRPr>
          </a:p>
        </p:txBody>
      </p:sp>
      <p:pic>
        <p:nvPicPr>
          <p:cNvPr id="1026" name="Picture 2" descr="Resultado de imagen para copiar variable programac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6566" y="2785222"/>
            <a:ext cx="3539906" cy="2040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285463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80" name="Google Shape;480;p1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38</a:t>
            </a:fld>
            <a:endParaRPr/>
          </a:p>
        </p:txBody>
      </p:sp>
      <p:sp>
        <p:nvSpPr>
          <p:cNvPr id="5" name="Google Shape;469;p14"/>
          <p:cNvSpPr txBox="1">
            <a:spLocks/>
          </p:cNvSpPr>
          <p:nvPr/>
        </p:nvSpPr>
        <p:spPr>
          <a:xfrm>
            <a:off x="1047750" y="100725"/>
            <a:ext cx="6996600" cy="715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ES" sz="2000" b="1" dirty="0" smtClean="0">
                <a:solidFill>
                  <a:srgbClr val="00CEF6"/>
                </a:solidFill>
                <a:latin typeface="Oswald"/>
                <a:sym typeface="Oswald"/>
              </a:rPr>
              <a:t>Parámetros</a:t>
            </a:r>
            <a:endParaRPr lang="es-ES" dirty="0"/>
          </a:p>
        </p:txBody>
      </p:sp>
      <p:sp>
        <p:nvSpPr>
          <p:cNvPr id="6" name="Google Shape;470;p14"/>
          <p:cNvSpPr txBox="1"/>
          <p:nvPr/>
        </p:nvSpPr>
        <p:spPr>
          <a:xfrm>
            <a:off x="847353" y="537035"/>
            <a:ext cx="7397393" cy="3880853"/>
          </a:xfrm>
          <a:prstGeom prst="rect">
            <a:avLst/>
          </a:prstGeom>
          <a:noFill/>
          <a:ln>
            <a:noFill/>
          </a:ln>
        </p:spPr>
        <p:txBody>
          <a:bodyPr spcFirstLastPara="1" wrap="square" lIns="91425" tIns="91425" rIns="91425" bIns="91425" anchor="t" anchorCtr="0">
            <a:noAutofit/>
          </a:bodyPr>
          <a:lstStyle/>
          <a:p>
            <a:pPr lvl="0">
              <a:lnSpc>
                <a:spcPct val="150000"/>
              </a:lnSpc>
              <a:spcBef>
                <a:spcPts val="600"/>
              </a:spcBef>
            </a:pPr>
            <a:r>
              <a:rPr lang="es-ES" b="1" dirty="0">
                <a:solidFill>
                  <a:srgbClr val="3C78D8"/>
                </a:solidFill>
                <a:latin typeface="Georgia" panose="02040502050405020303" pitchFamily="18" charset="0"/>
                <a:ea typeface="Source Sans Pro"/>
                <a:cs typeface="Source Sans Pro"/>
                <a:sym typeface="Source Sans Pro"/>
              </a:rPr>
              <a:t>Paso por referencia</a:t>
            </a:r>
          </a:p>
          <a:p>
            <a:pPr lvl="0">
              <a:lnSpc>
                <a:spcPct val="150000"/>
              </a:lnSpc>
              <a:spcBef>
                <a:spcPts val="600"/>
              </a:spcBef>
            </a:pPr>
            <a:r>
              <a:rPr lang="es-ES" dirty="0">
                <a:solidFill>
                  <a:srgbClr val="3C78D8"/>
                </a:solidFill>
                <a:latin typeface="Georgia" panose="02040502050405020303" pitchFamily="18" charset="0"/>
                <a:ea typeface="Source Sans Pro"/>
                <a:cs typeface="Source Sans Pro"/>
                <a:sym typeface="Source Sans Pro"/>
              </a:rPr>
              <a:t>El paso de parámetros por referencia consiste en proporcionar a la subrutina a la que se le quiere pasar el argumento la dirección de memoria del dato. En este caso se tiene un único valor referenciado (o apuntado) desde dos puntos diferentes, el programa principal y la subrutina a la que se le pasa el argumento, por lo que cualquier acción sobre el parámetro se realiza sobre la misma posición de memoria</a:t>
            </a:r>
            <a:r>
              <a:rPr lang="es-ES" dirty="0" smtClean="0">
                <a:solidFill>
                  <a:srgbClr val="3C78D8"/>
                </a:solidFill>
                <a:latin typeface="Georgia" panose="02040502050405020303" pitchFamily="18" charset="0"/>
                <a:ea typeface="Source Sans Pro"/>
                <a:cs typeface="Source Sans Pro"/>
                <a:sym typeface="Source Sans Pro"/>
              </a:rPr>
              <a:t>.</a:t>
            </a:r>
            <a:endParaRPr lang="es-ES" dirty="0">
              <a:solidFill>
                <a:srgbClr val="3C78D8"/>
              </a:solidFill>
              <a:latin typeface="Georgia" panose="02040502050405020303" pitchFamily="18" charset="0"/>
              <a:ea typeface="Source Sans Pro"/>
              <a:cs typeface="Source Sans Pro"/>
              <a:sym typeface="Source Sans Pro"/>
            </a:endParaRPr>
          </a:p>
          <a:p>
            <a:pPr lvl="0">
              <a:lnSpc>
                <a:spcPct val="150000"/>
              </a:lnSpc>
              <a:spcBef>
                <a:spcPts val="600"/>
              </a:spcBef>
            </a:pPr>
            <a:r>
              <a:rPr lang="es-ES" dirty="0">
                <a:solidFill>
                  <a:srgbClr val="3C78D8"/>
                </a:solidFill>
                <a:latin typeface="Georgia" panose="02040502050405020303" pitchFamily="18" charset="0"/>
                <a:ea typeface="Source Sans Pro"/>
                <a:cs typeface="Source Sans Pro"/>
                <a:sym typeface="Source Sans Pro"/>
              </a:rPr>
              <a:t>El paso </a:t>
            </a:r>
            <a:r>
              <a:rPr lang="es-ES" dirty="0" smtClean="0">
                <a:solidFill>
                  <a:srgbClr val="3C78D8"/>
                </a:solidFill>
                <a:latin typeface="Georgia" panose="02040502050405020303" pitchFamily="18" charset="0"/>
                <a:ea typeface="Source Sans Pro"/>
                <a:cs typeface="Source Sans Pro"/>
                <a:sym typeface="Source Sans Pro"/>
              </a:rPr>
              <a:t>de la </a:t>
            </a:r>
            <a:r>
              <a:rPr lang="es-ES" dirty="0">
                <a:solidFill>
                  <a:srgbClr val="3C78D8"/>
                </a:solidFill>
                <a:latin typeface="Georgia" panose="02040502050405020303" pitchFamily="18" charset="0"/>
                <a:ea typeface="Source Sans Pro"/>
                <a:cs typeface="Source Sans Pro"/>
                <a:sym typeface="Source Sans Pro"/>
              </a:rPr>
              <a:t>dirección de memoria debe ser transparente al programador. Los lenguajes que permiten tratar con direcciones de memoria, como C, permiten simular el paso de argumentos por referencia, sin disponer realmente de esta característica.</a:t>
            </a:r>
          </a:p>
        </p:txBody>
      </p:sp>
      <p:pic>
        <p:nvPicPr>
          <p:cNvPr id="20482" name="Picture 2" descr="Resultado de imagen para procedimiento por valor y referencia"/>
          <p:cNvPicPr>
            <a:picLocks noChangeAspect="1" noChangeArrowheads="1"/>
          </p:cNvPicPr>
          <p:nvPr/>
        </p:nvPicPr>
        <p:blipFill rotWithShape="1">
          <a:blip r:embed="rId3">
            <a:extLst>
              <a:ext uri="{28A0092B-C50C-407E-A947-70E740481C1C}">
                <a14:useLocalDpi xmlns:a14="http://schemas.microsoft.com/office/drawing/2010/main" val="0"/>
              </a:ext>
            </a:extLst>
          </a:blip>
          <a:srcRect t="45852"/>
          <a:stretch/>
        </p:blipFill>
        <p:spPr bwMode="auto">
          <a:xfrm>
            <a:off x="2377152" y="3780286"/>
            <a:ext cx="3140071" cy="12752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869752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13"/>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smtClean="0"/>
              <a:t>Fundamentos de la programación</a:t>
            </a:r>
            <a:endParaRPr dirty="0"/>
          </a:p>
        </p:txBody>
      </p:sp>
      <p:sp>
        <p:nvSpPr>
          <p:cNvPr id="4" name="Google Shape;464;p13"/>
          <p:cNvSpPr txBox="1">
            <a:spLocks/>
          </p:cNvSpPr>
          <p:nvPr/>
        </p:nvSpPr>
        <p:spPr>
          <a:xfrm>
            <a:off x="71920" y="0"/>
            <a:ext cx="2088018"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FFFFFF"/>
              </a:buClr>
              <a:buSzPts val="4800"/>
              <a:buFont typeface="Oswald"/>
              <a:buNone/>
              <a:defRPr sz="4800" b="1" i="0" u="none" strike="noStrike" cap="none">
                <a:solidFill>
                  <a:srgbClr val="FFFFFF"/>
                </a:solidFill>
                <a:latin typeface="Oswald"/>
                <a:ea typeface="Oswald"/>
                <a:cs typeface="Oswald"/>
                <a:sym typeface="Oswald"/>
              </a:defRPr>
            </a:lvl1pPr>
            <a:lvl2pPr marR="0" lvl="1" algn="r" rtl="0">
              <a:lnSpc>
                <a:spcPct val="100000"/>
              </a:lnSpc>
              <a:spcBef>
                <a:spcPts val="0"/>
              </a:spcBef>
              <a:spcAft>
                <a:spcPts val="0"/>
              </a:spcAft>
              <a:buClr>
                <a:srgbClr val="FFFFFF"/>
              </a:buClr>
              <a:buSzPts val="4800"/>
              <a:buFont typeface="Oswald"/>
              <a:buNone/>
              <a:defRPr sz="4800" b="1" i="0" u="none" strike="noStrike" cap="none">
                <a:solidFill>
                  <a:srgbClr val="FFFFFF"/>
                </a:solidFill>
                <a:latin typeface="Oswald"/>
                <a:ea typeface="Oswald"/>
                <a:cs typeface="Oswald"/>
                <a:sym typeface="Oswald"/>
              </a:defRPr>
            </a:lvl2pPr>
            <a:lvl3pPr marR="0" lvl="2" algn="r" rtl="0">
              <a:lnSpc>
                <a:spcPct val="100000"/>
              </a:lnSpc>
              <a:spcBef>
                <a:spcPts val="0"/>
              </a:spcBef>
              <a:spcAft>
                <a:spcPts val="0"/>
              </a:spcAft>
              <a:buClr>
                <a:srgbClr val="FFFFFF"/>
              </a:buClr>
              <a:buSzPts val="4800"/>
              <a:buFont typeface="Oswald"/>
              <a:buNone/>
              <a:defRPr sz="4800" b="1" i="0" u="none" strike="noStrike" cap="none">
                <a:solidFill>
                  <a:srgbClr val="FFFFFF"/>
                </a:solidFill>
                <a:latin typeface="Oswald"/>
                <a:ea typeface="Oswald"/>
                <a:cs typeface="Oswald"/>
                <a:sym typeface="Oswald"/>
              </a:defRPr>
            </a:lvl3pPr>
            <a:lvl4pPr marR="0" lvl="3" algn="r" rtl="0">
              <a:lnSpc>
                <a:spcPct val="100000"/>
              </a:lnSpc>
              <a:spcBef>
                <a:spcPts val="0"/>
              </a:spcBef>
              <a:spcAft>
                <a:spcPts val="0"/>
              </a:spcAft>
              <a:buClr>
                <a:srgbClr val="FFFFFF"/>
              </a:buClr>
              <a:buSzPts val="4800"/>
              <a:buFont typeface="Oswald"/>
              <a:buNone/>
              <a:defRPr sz="4800" b="1" i="0" u="none" strike="noStrike" cap="none">
                <a:solidFill>
                  <a:srgbClr val="FFFFFF"/>
                </a:solidFill>
                <a:latin typeface="Oswald"/>
                <a:ea typeface="Oswald"/>
                <a:cs typeface="Oswald"/>
                <a:sym typeface="Oswald"/>
              </a:defRPr>
            </a:lvl4pPr>
            <a:lvl5pPr marR="0" lvl="4" algn="r" rtl="0">
              <a:lnSpc>
                <a:spcPct val="100000"/>
              </a:lnSpc>
              <a:spcBef>
                <a:spcPts val="0"/>
              </a:spcBef>
              <a:spcAft>
                <a:spcPts val="0"/>
              </a:spcAft>
              <a:buClr>
                <a:srgbClr val="FFFFFF"/>
              </a:buClr>
              <a:buSzPts val="4800"/>
              <a:buFont typeface="Oswald"/>
              <a:buNone/>
              <a:defRPr sz="4800" b="1" i="0" u="none" strike="noStrike" cap="none">
                <a:solidFill>
                  <a:srgbClr val="FFFFFF"/>
                </a:solidFill>
                <a:latin typeface="Oswald"/>
                <a:ea typeface="Oswald"/>
                <a:cs typeface="Oswald"/>
                <a:sym typeface="Oswald"/>
              </a:defRPr>
            </a:lvl5pPr>
            <a:lvl6pPr marR="0" lvl="5" algn="r" rtl="0">
              <a:lnSpc>
                <a:spcPct val="100000"/>
              </a:lnSpc>
              <a:spcBef>
                <a:spcPts val="0"/>
              </a:spcBef>
              <a:spcAft>
                <a:spcPts val="0"/>
              </a:spcAft>
              <a:buClr>
                <a:srgbClr val="FFFFFF"/>
              </a:buClr>
              <a:buSzPts val="4800"/>
              <a:buFont typeface="Oswald"/>
              <a:buNone/>
              <a:defRPr sz="4800" b="1" i="0" u="none" strike="noStrike" cap="none">
                <a:solidFill>
                  <a:srgbClr val="FFFFFF"/>
                </a:solidFill>
                <a:latin typeface="Oswald"/>
                <a:ea typeface="Oswald"/>
                <a:cs typeface="Oswald"/>
                <a:sym typeface="Oswald"/>
              </a:defRPr>
            </a:lvl6pPr>
            <a:lvl7pPr marR="0" lvl="6" algn="r" rtl="0">
              <a:lnSpc>
                <a:spcPct val="100000"/>
              </a:lnSpc>
              <a:spcBef>
                <a:spcPts val="0"/>
              </a:spcBef>
              <a:spcAft>
                <a:spcPts val="0"/>
              </a:spcAft>
              <a:buClr>
                <a:srgbClr val="FFFFFF"/>
              </a:buClr>
              <a:buSzPts val="4800"/>
              <a:buFont typeface="Oswald"/>
              <a:buNone/>
              <a:defRPr sz="4800" b="1" i="0" u="none" strike="noStrike" cap="none">
                <a:solidFill>
                  <a:srgbClr val="FFFFFF"/>
                </a:solidFill>
                <a:latin typeface="Oswald"/>
                <a:ea typeface="Oswald"/>
                <a:cs typeface="Oswald"/>
                <a:sym typeface="Oswald"/>
              </a:defRPr>
            </a:lvl7pPr>
            <a:lvl8pPr marR="0" lvl="7" algn="r" rtl="0">
              <a:lnSpc>
                <a:spcPct val="100000"/>
              </a:lnSpc>
              <a:spcBef>
                <a:spcPts val="0"/>
              </a:spcBef>
              <a:spcAft>
                <a:spcPts val="0"/>
              </a:spcAft>
              <a:buClr>
                <a:srgbClr val="FFFFFF"/>
              </a:buClr>
              <a:buSzPts val="4800"/>
              <a:buFont typeface="Oswald"/>
              <a:buNone/>
              <a:defRPr sz="4800" b="1" i="0" u="none" strike="noStrike" cap="none">
                <a:solidFill>
                  <a:srgbClr val="FFFFFF"/>
                </a:solidFill>
                <a:latin typeface="Oswald"/>
                <a:ea typeface="Oswald"/>
                <a:cs typeface="Oswald"/>
                <a:sym typeface="Oswald"/>
              </a:defRPr>
            </a:lvl8pPr>
            <a:lvl9pPr marR="0" lvl="8" algn="r" rtl="0">
              <a:lnSpc>
                <a:spcPct val="100000"/>
              </a:lnSpc>
              <a:spcBef>
                <a:spcPts val="0"/>
              </a:spcBef>
              <a:spcAft>
                <a:spcPts val="0"/>
              </a:spcAft>
              <a:buClr>
                <a:srgbClr val="FFFFFF"/>
              </a:buClr>
              <a:buSzPts val="4800"/>
              <a:buFont typeface="Oswald"/>
              <a:buNone/>
              <a:defRPr sz="4800" b="1" i="0" u="none" strike="noStrike" cap="none">
                <a:solidFill>
                  <a:srgbClr val="FFFFFF"/>
                </a:solidFill>
                <a:latin typeface="Oswald"/>
                <a:ea typeface="Oswald"/>
                <a:cs typeface="Oswald"/>
                <a:sym typeface="Oswald"/>
              </a:defRPr>
            </a:lvl9pPr>
          </a:lstStyle>
          <a:p>
            <a:r>
              <a:rPr lang="es-ES" sz="1800" dirty="0" smtClean="0">
                <a:solidFill>
                  <a:srgbClr val="32D8C0"/>
                </a:solidFill>
              </a:rPr>
              <a:t>Johan Calvo Vargas</a:t>
            </a:r>
          </a:p>
          <a:p>
            <a:r>
              <a:rPr lang="es-ES" sz="1800" dirty="0" smtClean="0">
                <a:solidFill>
                  <a:srgbClr val="32D8C0"/>
                </a:solidFill>
              </a:rPr>
              <a:t>12-F</a:t>
            </a:r>
            <a:endParaRPr lang="es-ES" sz="1800" dirty="0">
              <a:solidFill>
                <a:srgbClr val="32D8C0"/>
              </a:solidFill>
            </a:endParaRPr>
          </a:p>
        </p:txBody>
      </p:sp>
    </p:spTree>
    <p:extLst>
      <p:ext uri="{BB962C8B-B14F-4D97-AF65-F5344CB8AC3E}">
        <p14:creationId xmlns:p14="http://schemas.microsoft.com/office/powerpoint/2010/main" val="9665131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80" name="Google Shape;480;p1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5" name="Google Shape;469;p14"/>
          <p:cNvSpPr txBox="1">
            <a:spLocks/>
          </p:cNvSpPr>
          <p:nvPr/>
        </p:nvSpPr>
        <p:spPr>
          <a:xfrm>
            <a:off x="1047750" y="100725"/>
            <a:ext cx="6996600" cy="715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ES" sz="2000" b="1" dirty="0" smtClean="0">
                <a:solidFill>
                  <a:srgbClr val="00CEF6"/>
                </a:solidFill>
                <a:latin typeface="Oswald"/>
                <a:sym typeface="Oswald"/>
              </a:rPr>
              <a:t>Contadores</a:t>
            </a:r>
            <a:endParaRPr lang="es-ES" dirty="0"/>
          </a:p>
        </p:txBody>
      </p:sp>
      <p:sp>
        <p:nvSpPr>
          <p:cNvPr id="9" name="Google Shape;470;p14"/>
          <p:cNvSpPr txBox="1"/>
          <p:nvPr/>
        </p:nvSpPr>
        <p:spPr>
          <a:xfrm>
            <a:off x="811659" y="742519"/>
            <a:ext cx="7397393" cy="2207100"/>
          </a:xfrm>
          <a:prstGeom prst="rect">
            <a:avLst/>
          </a:prstGeom>
          <a:noFill/>
          <a:ln>
            <a:noFill/>
          </a:ln>
        </p:spPr>
        <p:txBody>
          <a:bodyPr spcFirstLastPara="1" wrap="square" lIns="91425" tIns="91425" rIns="91425" bIns="91425" anchor="t" anchorCtr="0">
            <a:noAutofit/>
          </a:bodyPr>
          <a:lstStyle/>
          <a:p>
            <a:pPr lvl="0">
              <a:lnSpc>
                <a:spcPct val="150000"/>
              </a:lnSpc>
              <a:spcBef>
                <a:spcPts val="600"/>
              </a:spcBef>
            </a:pPr>
            <a:r>
              <a:rPr lang="es-ES" dirty="0">
                <a:solidFill>
                  <a:srgbClr val="3C78D8"/>
                </a:solidFill>
                <a:latin typeface="Georgia" panose="02040502050405020303" pitchFamily="18" charset="0"/>
                <a:ea typeface="Source Sans Pro"/>
                <a:cs typeface="Source Sans Pro"/>
                <a:sym typeface="Source Sans Pro"/>
              </a:rPr>
              <a:t>Es una variable en la memoria que se incrementará en una unidad cada vez que se ejecute el </a:t>
            </a:r>
            <a:r>
              <a:rPr lang="es-ES" dirty="0" smtClean="0">
                <a:solidFill>
                  <a:srgbClr val="3C78D8"/>
                </a:solidFill>
                <a:latin typeface="Georgia" panose="02040502050405020303" pitchFamily="18" charset="0"/>
                <a:ea typeface="Source Sans Pro"/>
                <a:cs typeface="Source Sans Pro"/>
                <a:sym typeface="Source Sans Pro"/>
              </a:rPr>
              <a:t>proceso. El </a:t>
            </a:r>
            <a:r>
              <a:rPr lang="es-ES" dirty="0">
                <a:solidFill>
                  <a:srgbClr val="3C78D8"/>
                </a:solidFill>
                <a:latin typeface="Georgia" panose="02040502050405020303" pitchFamily="18" charset="0"/>
                <a:ea typeface="Source Sans Pro"/>
                <a:cs typeface="Source Sans Pro"/>
                <a:sym typeface="Source Sans Pro"/>
              </a:rPr>
              <a:t>contador se utiliza para llevar la cuenta de determinadas acciones que se pueden solicitar durante la resolución de un problema.</a:t>
            </a:r>
            <a:endParaRPr dirty="0">
              <a:solidFill>
                <a:srgbClr val="3C78D8"/>
              </a:solidFill>
              <a:latin typeface="Georgia" panose="02040502050405020303" pitchFamily="18" charset="0"/>
              <a:ea typeface="Source Sans Pro"/>
              <a:cs typeface="Source Sans Pro"/>
              <a:sym typeface="Source Sans Pro"/>
            </a:endParaRPr>
          </a:p>
        </p:txBody>
      </p:sp>
      <p:pic>
        <p:nvPicPr>
          <p:cNvPr id="31746" name="Picture 2" descr="Resultado de imagen para contadoras programac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5674" y="1931097"/>
            <a:ext cx="2105026" cy="24186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79846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80" name="Google Shape;480;p1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5" name="Google Shape;469;p14"/>
          <p:cNvSpPr txBox="1">
            <a:spLocks/>
          </p:cNvSpPr>
          <p:nvPr/>
        </p:nvSpPr>
        <p:spPr>
          <a:xfrm>
            <a:off x="1047750" y="100725"/>
            <a:ext cx="6996600" cy="715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ES" sz="2000" b="1" dirty="0" smtClean="0">
                <a:solidFill>
                  <a:srgbClr val="00CEF6"/>
                </a:solidFill>
                <a:latin typeface="Oswald"/>
                <a:sym typeface="Oswald"/>
              </a:rPr>
              <a:t>Acumuladores</a:t>
            </a:r>
            <a:endParaRPr lang="es-ES" dirty="0"/>
          </a:p>
        </p:txBody>
      </p:sp>
      <p:sp>
        <p:nvSpPr>
          <p:cNvPr id="9" name="Google Shape;470;p14"/>
          <p:cNvSpPr txBox="1"/>
          <p:nvPr/>
        </p:nvSpPr>
        <p:spPr>
          <a:xfrm>
            <a:off x="811659" y="742519"/>
            <a:ext cx="7397393" cy="2207100"/>
          </a:xfrm>
          <a:prstGeom prst="rect">
            <a:avLst/>
          </a:prstGeom>
          <a:noFill/>
          <a:ln>
            <a:noFill/>
          </a:ln>
        </p:spPr>
        <p:txBody>
          <a:bodyPr spcFirstLastPara="1" wrap="square" lIns="91425" tIns="91425" rIns="91425" bIns="91425" anchor="t" anchorCtr="0">
            <a:noAutofit/>
          </a:bodyPr>
          <a:lstStyle/>
          <a:p>
            <a:pPr lvl="0">
              <a:lnSpc>
                <a:spcPct val="150000"/>
              </a:lnSpc>
              <a:spcBef>
                <a:spcPts val="600"/>
              </a:spcBef>
            </a:pPr>
            <a:r>
              <a:rPr lang="es-ES" dirty="0">
                <a:solidFill>
                  <a:srgbClr val="3C78D8"/>
                </a:solidFill>
                <a:latin typeface="Georgia" panose="02040502050405020303" pitchFamily="18" charset="0"/>
                <a:ea typeface="Source Sans Pro"/>
                <a:cs typeface="Source Sans Pro"/>
                <a:sym typeface="Source Sans Pro"/>
              </a:rPr>
              <a:t>Un acumulador  es una variable en la memoria cuya misión es almacenar cantidades variables. </a:t>
            </a:r>
            <a:r>
              <a:rPr lang="es-ES" dirty="0" smtClean="0">
                <a:solidFill>
                  <a:srgbClr val="3C78D8"/>
                </a:solidFill>
                <a:latin typeface="Georgia" panose="02040502050405020303" pitchFamily="18" charset="0"/>
                <a:ea typeface="Source Sans Pro"/>
                <a:cs typeface="Source Sans Pro"/>
                <a:sym typeface="Source Sans Pro"/>
              </a:rPr>
              <a:t>Se </a:t>
            </a:r>
            <a:r>
              <a:rPr lang="es-ES" dirty="0">
                <a:solidFill>
                  <a:srgbClr val="3C78D8"/>
                </a:solidFill>
                <a:latin typeface="Georgia" panose="02040502050405020303" pitchFamily="18" charset="0"/>
                <a:ea typeface="Source Sans Pro"/>
                <a:cs typeface="Source Sans Pro"/>
                <a:sym typeface="Source Sans Pro"/>
              </a:rPr>
              <a:t>utiliza para efectuar sumas sucesivas. La principal diferencia con el contador es que el incremento o decremento de cada suma es variable en lugar de constante como en el caso del contador.</a:t>
            </a:r>
            <a:endParaRPr dirty="0">
              <a:solidFill>
                <a:srgbClr val="3C78D8"/>
              </a:solidFill>
              <a:latin typeface="Georgia" panose="02040502050405020303" pitchFamily="18" charset="0"/>
              <a:ea typeface="Source Sans Pro"/>
              <a:cs typeface="Source Sans Pro"/>
              <a:sym typeface="Source Sans Pro"/>
            </a:endParaRPr>
          </a:p>
        </p:txBody>
      </p:sp>
      <p:pic>
        <p:nvPicPr>
          <p:cNvPr id="32770" name="Picture 2" descr="Resultado de imagen para acumuladoras programac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7550" y="1927709"/>
            <a:ext cx="2669230" cy="2043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90142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80" name="Google Shape;480;p1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5" name="Google Shape;469;p14"/>
          <p:cNvSpPr txBox="1">
            <a:spLocks/>
          </p:cNvSpPr>
          <p:nvPr/>
        </p:nvSpPr>
        <p:spPr>
          <a:xfrm>
            <a:off x="1047750" y="100725"/>
            <a:ext cx="6996600" cy="715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ES" sz="2000" b="1" dirty="0" smtClean="0">
                <a:solidFill>
                  <a:srgbClr val="00CEF6"/>
                </a:solidFill>
                <a:latin typeface="Oswald"/>
                <a:sym typeface="Oswald"/>
              </a:rPr>
              <a:t>Expresiones</a:t>
            </a:r>
            <a:endParaRPr lang="es-ES" dirty="0"/>
          </a:p>
        </p:txBody>
      </p:sp>
      <p:sp>
        <p:nvSpPr>
          <p:cNvPr id="9" name="Google Shape;470;p14"/>
          <p:cNvSpPr txBox="1"/>
          <p:nvPr/>
        </p:nvSpPr>
        <p:spPr>
          <a:xfrm>
            <a:off x="811659" y="742519"/>
            <a:ext cx="7397393" cy="2207100"/>
          </a:xfrm>
          <a:prstGeom prst="rect">
            <a:avLst/>
          </a:prstGeom>
          <a:noFill/>
          <a:ln>
            <a:noFill/>
          </a:ln>
        </p:spPr>
        <p:txBody>
          <a:bodyPr spcFirstLastPara="1" wrap="square" lIns="91425" tIns="91425" rIns="91425" bIns="91425" anchor="t" anchorCtr="0">
            <a:noAutofit/>
          </a:bodyPr>
          <a:lstStyle/>
          <a:p>
            <a:pPr lvl="0">
              <a:lnSpc>
                <a:spcPct val="150000"/>
              </a:lnSpc>
              <a:spcBef>
                <a:spcPts val="600"/>
              </a:spcBef>
            </a:pPr>
            <a:r>
              <a:rPr lang="es-ES" dirty="0">
                <a:solidFill>
                  <a:srgbClr val="3C78D8"/>
                </a:solidFill>
                <a:latin typeface="Georgia" panose="02040502050405020303" pitchFamily="18" charset="0"/>
                <a:ea typeface="Source Sans Pro"/>
                <a:cs typeface="Source Sans Pro"/>
                <a:sym typeface="Source Sans Pro"/>
              </a:rPr>
              <a:t>En programación, una expresión es una combinación de constantes, variables o funciones, que es interpretada de acuerdo a las normas particulares de precedencia y asociación para un lenguaje de programación en particular. Como en matemáticas, la expresión es su valor evaluado, es decir, la expresión es una representación de ese valor.</a:t>
            </a:r>
            <a:endParaRPr dirty="0">
              <a:solidFill>
                <a:srgbClr val="3C78D8"/>
              </a:solidFill>
              <a:latin typeface="Georgia" panose="02040502050405020303" pitchFamily="18" charset="0"/>
              <a:ea typeface="Source Sans Pro"/>
              <a:cs typeface="Source Sans Pro"/>
              <a:sym typeface="Source Sans Pro"/>
            </a:endParaRPr>
          </a:p>
        </p:txBody>
      </p:sp>
      <p:pic>
        <p:nvPicPr>
          <p:cNvPr id="33794" name="Picture 2" descr="Resultado de imagen para expresion programac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6150" y="2187963"/>
            <a:ext cx="1819275" cy="2254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27006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80" name="Google Shape;480;p1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5" name="Google Shape;469;p14"/>
          <p:cNvSpPr txBox="1">
            <a:spLocks/>
          </p:cNvSpPr>
          <p:nvPr/>
        </p:nvSpPr>
        <p:spPr>
          <a:xfrm>
            <a:off x="1047750" y="100725"/>
            <a:ext cx="6996600" cy="715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ES" sz="2000" b="1" dirty="0" smtClean="0">
                <a:solidFill>
                  <a:srgbClr val="00CEF6"/>
                </a:solidFill>
                <a:latin typeface="Oswald"/>
                <a:sym typeface="Oswald"/>
              </a:rPr>
              <a:t>Condiciones</a:t>
            </a:r>
            <a:endParaRPr lang="es-ES" dirty="0"/>
          </a:p>
        </p:txBody>
      </p:sp>
      <p:sp>
        <p:nvSpPr>
          <p:cNvPr id="9" name="Google Shape;470;p14"/>
          <p:cNvSpPr txBox="1"/>
          <p:nvPr/>
        </p:nvSpPr>
        <p:spPr>
          <a:xfrm>
            <a:off x="811659" y="742519"/>
            <a:ext cx="7397393" cy="2207100"/>
          </a:xfrm>
          <a:prstGeom prst="rect">
            <a:avLst/>
          </a:prstGeom>
          <a:noFill/>
          <a:ln>
            <a:noFill/>
          </a:ln>
        </p:spPr>
        <p:txBody>
          <a:bodyPr spcFirstLastPara="1" wrap="square" lIns="91425" tIns="91425" rIns="91425" bIns="91425" anchor="t" anchorCtr="0">
            <a:noAutofit/>
          </a:bodyPr>
          <a:lstStyle/>
          <a:p>
            <a:pPr lvl="0">
              <a:lnSpc>
                <a:spcPct val="150000"/>
              </a:lnSpc>
              <a:spcBef>
                <a:spcPts val="600"/>
              </a:spcBef>
            </a:pPr>
            <a:r>
              <a:rPr lang="es-ES" dirty="0">
                <a:solidFill>
                  <a:srgbClr val="3C78D8"/>
                </a:solidFill>
                <a:latin typeface="Georgia" panose="02040502050405020303" pitchFamily="18" charset="0"/>
                <a:ea typeface="Source Sans Pro"/>
                <a:cs typeface="Source Sans Pro"/>
                <a:sym typeface="Source Sans Pro"/>
              </a:rPr>
              <a:t>En programación, una sentencia condicional es una instrucción o grupo de instrucciones que se pueden ejecutar o no en función del valor de una condición</a:t>
            </a:r>
            <a:r>
              <a:rPr lang="es-ES" dirty="0" smtClean="0">
                <a:solidFill>
                  <a:srgbClr val="3C78D8"/>
                </a:solidFill>
                <a:latin typeface="Georgia" panose="02040502050405020303" pitchFamily="18" charset="0"/>
                <a:ea typeface="Source Sans Pro"/>
                <a:cs typeface="Source Sans Pro"/>
                <a:sym typeface="Source Sans Pro"/>
              </a:rPr>
              <a:t>.</a:t>
            </a:r>
            <a:endParaRPr lang="es-ES" dirty="0">
              <a:solidFill>
                <a:srgbClr val="3C78D8"/>
              </a:solidFill>
              <a:latin typeface="Georgia" panose="02040502050405020303" pitchFamily="18" charset="0"/>
              <a:ea typeface="Source Sans Pro"/>
              <a:cs typeface="Source Sans Pro"/>
              <a:sym typeface="Source Sans Pro"/>
            </a:endParaRPr>
          </a:p>
          <a:p>
            <a:pPr lvl="0">
              <a:lnSpc>
                <a:spcPct val="150000"/>
              </a:lnSpc>
              <a:spcBef>
                <a:spcPts val="600"/>
              </a:spcBef>
            </a:pPr>
            <a:r>
              <a:rPr lang="es-ES" dirty="0">
                <a:solidFill>
                  <a:srgbClr val="3C78D8"/>
                </a:solidFill>
                <a:latin typeface="Georgia" panose="02040502050405020303" pitchFamily="18" charset="0"/>
                <a:ea typeface="Source Sans Pro"/>
                <a:cs typeface="Source Sans Pro"/>
                <a:sym typeface="Source Sans Pro"/>
              </a:rPr>
              <a:t>Los tipos más conocidos de sentencias condicionales son el SI..ENTONCES (</a:t>
            </a:r>
            <a:r>
              <a:rPr lang="es-ES" dirty="0" err="1">
                <a:solidFill>
                  <a:srgbClr val="3C78D8"/>
                </a:solidFill>
                <a:latin typeface="Georgia" panose="02040502050405020303" pitchFamily="18" charset="0"/>
                <a:ea typeface="Source Sans Pro"/>
                <a:cs typeface="Source Sans Pro"/>
                <a:sym typeface="Source Sans Pro"/>
              </a:rPr>
              <a:t>if</a:t>
            </a:r>
            <a:r>
              <a:rPr lang="es-ES" dirty="0">
                <a:solidFill>
                  <a:srgbClr val="3C78D8"/>
                </a:solidFill>
                <a:latin typeface="Georgia" panose="02040502050405020303" pitchFamily="18" charset="0"/>
                <a:ea typeface="Source Sans Pro"/>
                <a:cs typeface="Source Sans Pro"/>
                <a:sym typeface="Source Sans Pro"/>
              </a:rPr>
              <a:t>..</a:t>
            </a:r>
            <a:r>
              <a:rPr lang="es-ES" dirty="0" err="1">
                <a:solidFill>
                  <a:srgbClr val="3C78D8"/>
                </a:solidFill>
                <a:latin typeface="Georgia" panose="02040502050405020303" pitchFamily="18" charset="0"/>
                <a:ea typeface="Source Sans Pro"/>
                <a:cs typeface="Source Sans Pro"/>
                <a:sym typeface="Source Sans Pro"/>
              </a:rPr>
              <a:t>then</a:t>
            </a:r>
            <a:r>
              <a:rPr lang="es-ES" dirty="0">
                <a:solidFill>
                  <a:srgbClr val="3C78D8"/>
                </a:solidFill>
                <a:latin typeface="Georgia" panose="02040502050405020303" pitchFamily="18" charset="0"/>
                <a:ea typeface="Source Sans Pro"/>
                <a:cs typeface="Source Sans Pro"/>
                <a:sym typeface="Source Sans Pro"/>
              </a:rPr>
              <a:t>), el SI..ENTONCES..SI NO (</a:t>
            </a:r>
            <a:r>
              <a:rPr lang="es-ES" dirty="0" err="1">
                <a:solidFill>
                  <a:srgbClr val="3C78D8"/>
                </a:solidFill>
                <a:latin typeface="Georgia" panose="02040502050405020303" pitchFamily="18" charset="0"/>
                <a:ea typeface="Source Sans Pro"/>
                <a:cs typeface="Source Sans Pro"/>
                <a:sym typeface="Source Sans Pro"/>
              </a:rPr>
              <a:t>if</a:t>
            </a:r>
            <a:r>
              <a:rPr lang="es-ES" dirty="0">
                <a:solidFill>
                  <a:srgbClr val="3C78D8"/>
                </a:solidFill>
                <a:latin typeface="Georgia" panose="02040502050405020303" pitchFamily="18" charset="0"/>
                <a:ea typeface="Source Sans Pro"/>
                <a:cs typeface="Source Sans Pro"/>
                <a:sym typeface="Source Sans Pro"/>
              </a:rPr>
              <a:t>..</a:t>
            </a:r>
            <a:r>
              <a:rPr lang="es-ES" dirty="0" err="1">
                <a:solidFill>
                  <a:srgbClr val="3C78D8"/>
                </a:solidFill>
                <a:latin typeface="Georgia" panose="02040502050405020303" pitchFamily="18" charset="0"/>
                <a:ea typeface="Source Sans Pro"/>
                <a:cs typeface="Source Sans Pro"/>
                <a:sym typeface="Source Sans Pro"/>
              </a:rPr>
              <a:t>then</a:t>
            </a:r>
            <a:r>
              <a:rPr lang="es-ES" dirty="0">
                <a:solidFill>
                  <a:srgbClr val="3C78D8"/>
                </a:solidFill>
                <a:latin typeface="Georgia" panose="02040502050405020303" pitchFamily="18" charset="0"/>
                <a:ea typeface="Source Sans Pro"/>
                <a:cs typeface="Source Sans Pro"/>
                <a:sym typeface="Source Sans Pro"/>
              </a:rPr>
              <a:t>..</a:t>
            </a:r>
            <a:r>
              <a:rPr lang="es-ES" dirty="0" err="1">
                <a:solidFill>
                  <a:srgbClr val="3C78D8"/>
                </a:solidFill>
                <a:latin typeface="Georgia" panose="02040502050405020303" pitchFamily="18" charset="0"/>
                <a:ea typeface="Source Sans Pro"/>
                <a:cs typeface="Source Sans Pro"/>
                <a:sym typeface="Source Sans Pro"/>
              </a:rPr>
              <a:t>else</a:t>
            </a:r>
            <a:r>
              <a:rPr lang="es-ES" dirty="0">
                <a:solidFill>
                  <a:srgbClr val="3C78D8"/>
                </a:solidFill>
                <a:latin typeface="Georgia" panose="02040502050405020303" pitchFamily="18" charset="0"/>
                <a:ea typeface="Source Sans Pro"/>
                <a:cs typeface="Source Sans Pro"/>
                <a:sym typeface="Source Sans Pro"/>
              </a:rPr>
              <a:t>) y el SEGÚN (case o </a:t>
            </a:r>
            <a:r>
              <a:rPr lang="es-ES" dirty="0" err="1">
                <a:solidFill>
                  <a:srgbClr val="3C78D8"/>
                </a:solidFill>
                <a:latin typeface="Georgia" panose="02040502050405020303" pitchFamily="18" charset="0"/>
                <a:ea typeface="Source Sans Pro"/>
                <a:cs typeface="Source Sans Pro"/>
                <a:sym typeface="Source Sans Pro"/>
              </a:rPr>
              <a:t>switch</a:t>
            </a:r>
            <a:r>
              <a:rPr lang="es-ES" dirty="0">
                <a:solidFill>
                  <a:srgbClr val="3C78D8"/>
                </a:solidFill>
                <a:latin typeface="Georgia" panose="02040502050405020303" pitchFamily="18" charset="0"/>
                <a:ea typeface="Source Sans Pro"/>
                <a:cs typeface="Source Sans Pro"/>
                <a:sym typeface="Source Sans Pro"/>
              </a:rPr>
              <a:t>), aunque también podríamos mencionar al manejo de excepciones como una alternativa más moderna para evitar el "anidamiento" de sentencias condicionales.</a:t>
            </a:r>
            <a:endParaRPr dirty="0">
              <a:solidFill>
                <a:srgbClr val="3C78D8"/>
              </a:solidFill>
              <a:latin typeface="Georgia" panose="02040502050405020303" pitchFamily="18" charset="0"/>
              <a:ea typeface="Source Sans Pro"/>
              <a:cs typeface="Source Sans Pro"/>
              <a:sym typeface="Source Sans Pro"/>
            </a:endParaRPr>
          </a:p>
        </p:txBody>
      </p:sp>
      <p:pic>
        <p:nvPicPr>
          <p:cNvPr id="34818" name="Picture 2" descr="Resultado de imagen para condicionales programac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5039" y="2871577"/>
            <a:ext cx="2258512" cy="2113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73368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80" name="Google Shape;480;p1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5" name="Google Shape;469;p14"/>
          <p:cNvSpPr txBox="1">
            <a:spLocks/>
          </p:cNvSpPr>
          <p:nvPr/>
        </p:nvSpPr>
        <p:spPr>
          <a:xfrm>
            <a:off x="1047750" y="100725"/>
            <a:ext cx="6996600" cy="715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ES" sz="2000" b="1" dirty="0" smtClean="0">
                <a:solidFill>
                  <a:srgbClr val="00CEF6"/>
                </a:solidFill>
                <a:latin typeface="Oswald"/>
                <a:sym typeface="Oswald"/>
              </a:rPr>
              <a:t>Operadores</a:t>
            </a:r>
            <a:endParaRPr lang="es-ES" dirty="0"/>
          </a:p>
        </p:txBody>
      </p:sp>
      <p:sp>
        <p:nvSpPr>
          <p:cNvPr id="9" name="Google Shape;470;p14"/>
          <p:cNvSpPr txBox="1"/>
          <p:nvPr/>
        </p:nvSpPr>
        <p:spPr>
          <a:xfrm>
            <a:off x="811659" y="742519"/>
            <a:ext cx="7397393" cy="2207100"/>
          </a:xfrm>
          <a:prstGeom prst="rect">
            <a:avLst/>
          </a:prstGeom>
          <a:noFill/>
          <a:ln>
            <a:noFill/>
          </a:ln>
        </p:spPr>
        <p:txBody>
          <a:bodyPr spcFirstLastPara="1" wrap="square" lIns="91425" tIns="91425" rIns="91425" bIns="91425" anchor="t" anchorCtr="0">
            <a:noAutofit/>
          </a:bodyPr>
          <a:lstStyle/>
          <a:p>
            <a:pPr lvl="0">
              <a:lnSpc>
                <a:spcPct val="150000"/>
              </a:lnSpc>
              <a:spcBef>
                <a:spcPts val="600"/>
              </a:spcBef>
            </a:pPr>
            <a:r>
              <a:rPr lang="es-ES" dirty="0">
                <a:solidFill>
                  <a:srgbClr val="3C78D8"/>
                </a:solidFill>
                <a:latin typeface="Georgia" panose="02040502050405020303" pitchFamily="18" charset="0"/>
                <a:ea typeface="Source Sans Pro"/>
                <a:cs typeface="Source Sans Pro"/>
                <a:sym typeface="Source Sans Pro"/>
              </a:rPr>
              <a:t> Los operadores son símbolos que indican cómo se deben manipular los </a:t>
            </a:r>
            <a:r>
              <a:rPr lang="es-ES" dirty="0" smtClean="0">
                <a:solidFill>
                  <a:srgbClr val="3C78D8"/>
                </a:solidFill>
                <a:latin typeface="Georgia" panose="02040502050405020303" pitchFamily="18" charset="0"/>
                <a:ea typeface="Source Sans Pro"/>
                <a:cs typeface="Source Sans Pro"/>
                <a:sym typeface="Source Sans Pro"/>
              </a:rPr>
              <a:t>operando. </a:t>
            </a:r>
            <a:r>
              <a:rPr lang="es-ES" dirty="0">
                <a:solidFill>
                  <a:srgbClr val="3C78D8"/>
                </a:solidFill>
                <a:latin typeface="Georgia" panose="02040502050405020303" pitchFamily="18" charset="0"/>
                <a:ea typeface="Source Sans Pro"/>
                <a:cs typeface="Source Sans Pro"/>
                <a:sym typeface="Source Sans Pro"/>
              </a:rPr>
              <a:t>Los operadores junto con los </a:t>
            </a:r>
            <a:r>
              <a:rPr lang="es-ES" dirty="0" smtClean="0">
                <a:solidFill>
                  <a:srgbClr val="3C78D8"/>
                </a:solidFill>
                <a:latin typeface="Georgia" panose="02040502050405020303" pitchFamily="18" charset="0"/>
                <a:ea typeface="Source Sans Pro"/>
                <a:cs typeface="Source Sans Pro"/>
                <a:sym typeface="Source Sans Pro"/>
              </a:rPr>
              <a:t>operando </a:t>
            </a:r>
            <a:r>
              <a:rPr lang="es-ES" dirty="0">
                <a:solidFill>
                  <a:srgbClr val="3C78D8"/>
                </a:solidFill>
                <a:latin typeface="Georgia" panose="02040502050405020303" pitchFamily="18" charset="0"/>
                <a:ea typeface="Source Sans Pro"/>
                <a:cs typeface="Source Sans Pro"/>
                <a:sym typeface="Source Sans Pro"/>
              </a:rPr>
              <a:t>forman una expresión, que es una fórmula que define el cálculo de un valor. Los </a:t>
            </a:r>
            <a:r>
              <a:rPr lang="es-ES" dirty="0" smtClean="0">
                <a:solidFill>
                  <a:srgbClr val="3C78D8"/>
                </a:solidFill>
                <a:latin typeface="Georgia" panose="02040502050405020303" pitchFamily="18" charset="0"/>
                <a:ea typeface="Source Sans Pro"/>
                <a:cs typeface="Source Sans Pro"/>
                <a:sym typeface="Source Sans Pro"/>
              </a:rPr>
              <a:t>operando </a:t>
            </a:r>
            <a:r>
              <a:rPr lang="es-ES" dirty="0">
                <a:solidFill>
                  <a:srgbClr val="3C78D8"/>
                </a:solidFill>
                <a:latin typeface="Georgia" panose="02040502050405020303" pitchFamily="18" charset="0"/>
                <a:ea typeface="Source Sans Pro"/>
                <a:cs typeface="Source Sans Pro"/>
                <a:sym typeface="Source Sans Pro"/>
              </a:rPr>
              <a:t>pueden ser constantes, variables o llamadas a funciones, siempre que éstas devuelvan algún valor. </a:t>
            </a:r>
            <a:endParaRPr lang="es-ES" dirty="0" smtClean="0">
              <a:solidFill>
                <a:srgbClr val="3C78D8"/>
              </a:solidFill>
              <a:latin typeface="Georgia" panose="02040502050405020303" pitchFamily="18" charset="0"/>
              <a:ea typeface="Source Sans Pro"/>
              <a:cs typeface="Source Sans Pro"/>
              <a:sym typeface="Source Sans Pro"/>
            </a:endParaRPr>
          </a:p>
          <a:p>
            <a:pPr lvl="0">
              <a:lnSpc>
                <a:spcPct val="150000"/>
              </a:lnSpc>
              <a:spcBef>
                <a:spcPts val="600"/>
              </a:spcBef>
            </a:pPr>
            <a:r>
              <a:rPr lang="es-ES" dirty="0" smtClean="0">
                <a:solidFill>
                  <a:srgbClr val="3C78D8"/>
                </a:solidFill>
                <a:latin typeface="Georgia" panose="02040502050405020303" pitchFamily="18" charset="0"/>
                <a:ea typeface="Source Sans Pro"/>
                <a:cs typeface="Source Sans Pro"/>
                <a:sym typeface="Source Sans Pro"/>
              </a:rPr>
              <a:t>El </a:t>
            </a:r>
            <a:r>
              <a:rPr lang="es-ES" dirty="0">
                <a:solidFill>
                  <a:srgbClr val="3C78D8"/>
                </a:solidFill>
                <a:latin typeface="Georgia" panose="02040502050405020303" pitchFamily="18" charset="0"/>
                <a:ea typeface="Source Sans Pro"/>
                <a:cs typeface="Source Sans Pro"/>
                <a:sym typeface="Source Sans Pro"/>
              </a:rPr>
              <a:t>compilador evalúa los operadores, algunos de izquierda a derecha, otros de derecha a izquierda, siguiendo un orden de precedencia. Este orden se puede alterar utilizando paréntesis para forzar al compilador a evaluar primero las partes que se deseen. </a:t>
            </a:r>
            <a:endParaRPr dirty="0">
              <a:solidFill>
                <a:srgbClr val="3C78D8"/>
              </a:solidFill>
              <a:latin typeface="Georgia" panose="02040502050405020303" pitchFamily="18" charset="0"/>
              <a:ea typeface="Source Sans Pro"/>
              <a:cs typeface="Source Sans Pro"/>
              <a:sym typeface="Source Sans Pro"/>
            </a:endParaRPr>
          </a:p>
        </p:txBody>
      </p:sp>
    </p:spTree>
    <p:extLst>
      <p:ext uri="{BB962C8B-B14F-4D97-AF65-F5344CB8AC3E}">
        <p14:creationId xmlns:p14="http://schemas.microsoft.com/office/powerpoint/2010/main" val="26961683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80" name="Google Shape;480;p1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5" name="Google Shape;469;p14"/>
          <p:cNvSpPr txBox="1">
            <a:spLocks/>
          </p:cNvSpPr>
          <p:nvPr/>
        </p:nvSpPr>
        <p:spPr>
          <a:xfrm>
            <a:off x="1047750" y="100725"/>
            <a:ext cx="6996600" cy="715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ES" sz="2000" b="1" dirty="0" smtClean="0">
                <a:solidFill>
                  <a:srgbClr val="00CEF6"/>
                </a:solidFill>
                <a:latin typeface="Oswald"/>
                <a:sym typeface="Oswald"/>
              </a:rPr>
              <a:t>Tipos de Operadores</a:t>
            </a:r>
            <a:endParaRPr lang="es-ES" dirty="0"/>
          </a:p>
        </p:txBody>
      </p:sp>
      <p:sp>
        <p:nvSpPr>
          <p:cNvPr id="9" name="Google Shape;470;p14"/>
          <p:cNvSpPr txBox="1"/>
          <p:nvPr/>
        </p:nvSpPr>
        <p:spPr>
          <a:xfrm>
            <a:off x="811659" y="742518"/>
            <a:ext cx="7397393" cy="2545211"/>
          </a:xfrm>
          <a:prstGeom prst="rect">
            <a:avLst/>
          </a:prstGeom>
          <a:noFill/>
          <a:ln>
            <a:noFill/>
          </a:ln>
        </p:spPr>
        <p:txBody>
          <a:bodyPr spcFirstLastPara="1" wrap="square" lIns="91425" tIns="91425" rIns="91425" bIns="91425" anchor="t" anchorCtr="0">
            <a:noAutofit/>
          </a:bodyPr>
          <a:lstStyle/>
          <a:p>
            <a:pPr lvl="0">
              <a:lnSpc>
                <a:spcPct val="150000"/>
              </a:lnSpc>
              <a:spcBef>
                <a:spcPts val="600"/>
              </a:spcBef>
            </a:pPr>
            <a:r>
              <a:rPr lang="es-ES" b="1" dirty="0" smtClean="0">
                <a:solidFill>
                  <a:srgbClr val="3C78D8"/>
                </a:solidFill>
                <a:latin typeface="Georgia" panose="02040502050405020303" pitchFamily="18" charset="0"/>
                <a:ea typeface="Source Sans Pro"/>
                <a:cs typeface="Source Sans Pro"/>
                <a:sym typeface="Source Sans Pro"/>
              </a:rPr>
              <a:t>Operadores aritméticos</a:t>
            </a:r>
            <a:endParaRPr lang="es-ES" b="1" dirty="0">
              <a:solidFill>
                <a:srgbClr val="3C78D8"/>
              </a:solidFill>
              <a:latin typeface="Georgia" panose="02040502050405020303" pitchFamily="18" charset="0"/>
              <a:ea typeface="Source Sans Pro"/>
              <a:cs typeface="Source Sans Pro"/>
              <a:sym typeface="Source Sans Pro"/>
            </a:endParaRPr>
          </a:p>
          <a:p>
            <a:pPr lvl="0">
              <a:lnSpc>
                <a:spcPct val="150000"/>
              </a:lnSpc>
              <a:spcBef>
                <a:spcPts val="600"/>
              </a:spcBef>
            </a:pPr>
            <a:r>
              <a:rPr lang="es-ES" dirty="0">
                <a:solidFill>
                  <a:srgbClr val="3C78D8"/>
                </a:solidFill>
                <a:latin typeface="Georgia" panose="02040502050405020303" pitchFamily="18" charset="0"/>
                <a:ea typeface="Source Sans Pro"/>
                <a:cs typeface="Source Sans Pro"/>
                <a:sym typeface="Source Sans Pro"/>
              </a:rPr>
              <a:t> Los operadores aritméticos nos permiten, básicamente, hacer cualquier operación aritmética, que necesitemos (ejemplo: suma, resta, multiplicación, </a:t>
            </a:r>
            <a:r>
              <a:rPr lang="es-ES" dirty="0" err="1">
                <a:solidFill>
                  <a:srgbClr val="3C78D8"/>
                </a:solidFill>
                <a:latin typeface="Georgia" panose="02040502050405020303" pitchFamily="18" charset="0"/>
                <a:ea typeface="Source Sans Pro"/>
                <a:cs typeface="Source Sans Pro"/>
                <a:sym typeface="Source Sans Pro"/>
              </a:rPr>
              <a:t>etc</a:t>
            </a:r>
            <a:r>
              <a:rPr lang="es-ES" dirty="0">
                <a:solidFill>
                  <a:srgbClr val="3C78D8"/>
                </a:solidFill>
                <a:latin typeface="Georgia" panose="02040502050405020303" pitchFamily="18" charset="0"/>
                <a:ea typeface="Source Sans Pro"/>
                <a:cs typeface="Source Sans Pro"/>
                <a:sym typeface="Source Sans Pro"/>
              </a:rPr>
              <a:t>). En la siguiente tabla se muestran los operadores de los que disponemos en C y su función asociada</a:t>
            </a:r>
            <a:r>
              <a:rPr lang="es-ES" dirty="0" smtClean="0">
                <a:solidFill>
                  <a:srgbClr val="3C78D8"/>
                </a:solidFill>
                <a:latin typeface="Georgia" panose="02040502050405020303" pitchFamily="18" charset="0"/>
                <a:ea typeface="Source Sans Pro"/>
                <a:cs typeface="Source Sans Pro"/>
                <a:sym typeface="Source Sans Pro"/>
              </a:rPr>
              <a:t>.</a:t>
            </a:r>
            <a:endParaRPr dirty="0">
              <a:solidFill>
                <a:srgbClr val="3C78D8"/>
              </a:solidFill>
              <a:latin typeface="Georgia" panose="02040502050405020303" pitchFamily="18" charset="0"/>
              <a:ea typeface="Source Sans Pro"/>
              <a:cs typeface="Source Sans Pro"/>
              <a:sym typeface="Source Sans Pro"/>
            </a:endParaRPr>
          </a:p>
        </p:txBody>
      </p:sp>
      <p:pic>
        <p:nvPicPr>
          <p:cNvPr id="36866" name="Picture 2" descr="Resultado de imagen para operadores aritmÃ©tic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5124" y="2246515"/>
            <a:ext cx="3051175" cy="2082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1942643"/>
      </p:ext>
    </p:extLst>
  </p:cSld>
  <p:clrMapOvr>
    <a:masterClrMapping/>
  </p:clrMapOvr>
  <p:timing>
    <p:tnLst>
      <p:par>
        <p:cTn id="1" dur="indefinite" restart="never" nodeType="tmRoot"/>
      </p:par>
    </p:tnLst>
  </p:timing>
</p:sld>
</file>

<file path=ppt/theme/theme1.xml><?xml version="1.0" encoding="utf-8"?>
<a:theme xmlns:a="http://schemas.openxmlformats.org/drawingml/2006/main" name="Quinc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764</TotalTime>
  <Words>2707</Words>
  <Application>Microsoft Office PowerPoint</Application>
  <PresentationFormat>Presentación en pantalla (16:9)</PresentationFormat>
  <Paragraphs>167</Paragraphs>
  <Slides>39</Slides>
  <Notes>39</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39</vt:i4>
      </vt:variant>
    </vt:vector>
  </HeadingPairs>
  <TitlesOfParts>
    <vt:vector size="44" baseType="lpstr">
      <vt:lpstr>Source Sans Pro</vt:lpstr>
      <vt:lpstr>Oswald</vt:lpstr>
      <vt:lpstr>Georgia</vt:lpstr>
      <vt:lpstr>Arial</vt:lpstr>
      <vt:lpstr>Quince template</vt:lpstr>
      <vt:lpstr>Fundamentos de la programación</vt:lpstr>
      <vt:lpstr>Variables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Fundamentos de la programación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de la programación</dc:title>
  <dc:creator>Desarrollo</dc:creator>
  <cp:lastModifiedBy>Johan CV</cp:lastModifiedBy>
  <cp:revision>26</cp:revision>
  <dcterms:modified xsi:type="dcterms:W3CDTF">2019-02-27T01:04:24Z</dcterms:modified>
</cp:coreProperties>
</file>