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6" r:id="rId1"/>
  </p:sldMasterIdLst>
  <p:notesMasterIdLst>
    <p:notesMasterId r:id="rId14"/>
  </p:notes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3AB441F-2435-4FBA-97BE-41536243BC76}">
  <a:tblStyle styleId="{23AB441F-2435-4FBA-97BE-41536243BC76}" styleName="Table_0">
    <a:wholeTbl>
      <a:tcTxStyle b="off" i="off">
        <a:font>
          <a:latin typeface="Calibri"/>
          <a:ea typeface="Calibri"/>
          <a:cs typeface="Calibri"/>
        </a:font>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EFF3F9"/>
          </a:solidFill>
        </a:fill>
      </a:tcStyle>
    </a:wholeTbl>
    <a:band1H>
      <a:tcStyle>
        <a:tcBdr/>
        <a:fill>
          <a:solidFill>
            <a:srgbClr val="DBE5F1"/>
          </a:solidFill>
        </a:fill>
      </a:tcStyle>
    </a:band1H>
    <a:band1V>
      <a:tcStyle>
        <a:tcBdr/>
        <a:fill>
          <a:solidFill>
            <a:srgbClr val="DBE5F1"/>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 styleId="{72F79222-3333-4485-A750-556CEB0CE380}" styleName="Table_1">
    <a:wholeTbl>
      <a:tcTxStyle b="off" i="off">
        <a:font>
          <a:latin typeface="Calibri"/>
          <a:ea typeface="Calibri"/>
          <a:cs typeface="Calibri"/>
        </a:font>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EFF3F9"/>
          </a:solidFill>
        </a:fill>
      </a:tcStyle>
    </a:wholeTbl>
    <a:band1H>
      <a:tcStyle>
        <a:tcBdr/>
        <a:fill>
          <a:solidFill>
            <a:srgbClr val="DBE5F1"/>
          </a:solidFill>
        </a:fill>
      </a:tcStyle>
    </a:band1H>
    <a:band1V>
      <a:tcStyle>
        <a:tcBdr/>
        <a:fill>
          <a:solidFill>
            <a:srgbClr val="DBE5F1"/>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 styleId="{363AD3BA-DD56-4950-9312-1F81B62E2F45}" styleName="Table_2"/>
  <a:tblStyle styleId="{7591B2CF-AC77-4B42-B18C-73C04D572A7A}"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6" d="100"/>
          <a:sy n="86" d="100"/>
        </p:scale>
        <p:origin x="-149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71828527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4" name="Shape 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9" name="Shape 9"/>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Calibri"/>
              <a:buChar char="•"/>
              <a:defRPr/>
            </a:lvl1pPr>
            <a:lvl2pPr marL="742950" indent="-107950" algn="l" rtl="0">
              <a:spcBef>
                <a:spcPts val="560"/>
              </a:spcBef>
              <a:buClr>
                <a:schemeClr val="dk1"/>
              </a:buClr>
              <a:buFont typeface="Calibri"/>
              <a:buChar char="–"/>
              <a:defRPr/>
            </a:lvl2pPr>
            <a:lvl3pPr marL="1143000" indent="-76200" algn="l" rtl="0">
              <a:spcBef>
                <a:spcPts val="480"/>
              </a:spcBef>
              <a:buClr>
                <a:schemeClr val="dk1"/>
              </a:buClr>
              <a:buFont typeface="Calibri"/>
              <a:buChar char="•"/>
              <a:defRPr/>
            </a:lvl3pPr>
            <a:lvl4pPr marL="1600200" indent="-101600" algn="l" rtl="0">
              <a:spcBef>
                <a:spcPts val="400"/>
              </a:spcBef>
              <a:buClr>
                <a:schemeClr val="dk1"/>
              </a:buClr>
              <a:buFont typeface="Calibri"/>
              <a:buChar char="–"/>
              <a:defRPr/>
            </a:lvl4pPr>
            <a:lvl5pPr marL="2057400" indent="-101600" algn="l" rtl="0">
              <a:spcBef>
                <a:spcPts val="400"/>
              </a:spcBef>
              <a:buClr>
                <a:schemeClr val="dk1"/>
              </a:buClr>
              <a:buFont typeface="Calibri"/>
              <a:buChar char="»"/>
              <a:defRPr/>
            </a:lvl5pPr>
            <a:lvl6pPr marL="2514600" indent="-101600" algn="l" rtl="0">
              <a:spcBef>
                <a:spcPts val="400"/>
              </a:spcBef>
              <a:buClr>
                <a:schemeClr val="dk1"/>
              </a:buClr>
              <a:buFont typeface="Calibri"/>
              <a:buChar char="•"/>
              <a:defRPr/>
            </a:lvl6pPr>
            <a:lvl7pPr marL="2971800" indent="-101600" algn="l" rtl="0">
              <a:spcBef>
                <a:spcPts val="400"/>
              </a:spcBef>
              <a:buClr>
                <a:schemeClr val="dk1"/>
              </a:buClr>
              <a:buFont typeface="Calibri"/>
              <a:buChar char="•"/>
              <a:defRPr/>
            </a:lvl7pPr>
            <a:lvl8pPr marL="3429000" indent="-101600" algn="l" rtl="0">
              <a:spcBef>
                <a:spcPts val="400"/>
              </a:spcBef>
              <a:buClr>
                <a:schemeClr val="dk1"/>
              </a:buClr>
              <a:buFont typeface="Calibri"/>
              <a:buChar char="•"/>
              <a:defRPr/>
            </a:lvl8pPr>
            <a:lvl9pPr marL="3886200" indent="-101600" algn="l" rtl="0">
              <a:spcBef>
                <a:spcPts val="400"/>
              </a:spcBef>
              <a:buClr>
                <a:schemeClr val="dk1"/>
              </a:buClr>
              <a:buFont typeface="Calibri"/>
              <a:buChar char="•"/>
              <a:defRPr/>
            </a:lvl9pPr>
          </a:lstStyle>
          <a:p>
            <a:endParaRPr/>
          </a:p>
        </p:txBody>
      </p:sp>
      <p:sp>
        <p:nvSpPr>
          <p:cNvPr id="25" name="Shape 2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6" name="Shape 2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7" name="Shape 27"/>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457200" y="1535112"/>
            <a:ext cx="4040099" cy="639900"/>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31" name="Shape 31"/>
          <p:cNvSpPr txBox="1">
            <a:spLocks noGrp="1"/>
          </p:cNvSpPr>
          <p:nvPr>
            <p:ph type="body" idx="2"/>
          </p:nvPr>
        </p:nvSpPr>
        <p:spPr>
          <a:xfrm>
            <a:off x="457200" y="2174875"/>
            <a:ext cx="4040099" cy="39513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body" idx="3"/>
          </p:nvPr>
        </p:nvSpPr>
        <p:spPr>
          <a:xfrm>
            <a:off x="4645025" y="1535112"/>
            <a:ext cx="4041900" cy="639900"/>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33" name="Shape 33"/>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5" name="Shape 35"/>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6" name="Shape 36"/>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600">
                <a:solidFill>
                  <a:schemeClr val="dk1"/>
                </a:solidFill>
              </a:rPr>
              <a:t>Neuron</a:t>
            </a:r>
          </a:p>
        </p:txBody>
      </p:sp>
      <p:sp>
        <p:nvSpPr>
          <p:cNvPr id="39" name="Shape 39"/>
          <p:cNvSpPr txBox="1">
            <a:spLocks noGrp="1"/>
          </p:cNvSpPr>
          <p:nvPr>
            <p:ph type="body" idx="1"/>
          </p:nvPr>
        </p:nvSpPr>
        <p:spPr>
          <a:xfrm>
            <a:off x="457200" y="1263150"/>
            <a:ext cx="8229600" cy="4526100"/>
          </a:xfrm>
          <a:prstGeom prst="rect">
            <a:avLst/>
          </a:prstGeom>
          <a:noFill/>
          <a:ln>
            <a:noFill/>
          </a:ln>
        </p:spPr>
        <p:txBody>
          <a:bodyPr lIns="91425" tIns="45700" rIns="91425" bIns="45700" anchor="t" anchorCtr="0">
            <a:noAutofit/>
          </a:bodyPr>
          <a:lstStyle/>
          <a:p>
            <a:pPr marL="0" marR="0" lvl="0" indent="457200" algn="l" rtl="0">
              <a:spcBef>
                <a:spcPts val="0"/>
              </a:spcBef>
              <a:buNone/>
            </a:pPr>
            <a:r>
              <a:rPr lang="en-US" sz="2600">
                <a:solidFill>
                  <a:schemeClr val="dk1"/>
                </a:solidFill>
              </a:rPr>
              <a:t>Neuron is a platform that will allow students to create long term relationships with other college students. Also it will allow them to trade textbooks that they no longer need and receive the books that they need for that class.  </a:t>
            </a:r>
          </a:p>
          <a:p>
            <a:pPr marL="0" marR="0" lvl="0" indent="457200" algn="l" rtl="0">
              <a:spcBef>
                <a:spcPts val="640"/>
              </a:spcBef>
              <a:buNone/>
            </a:pPr>
            <a:r>
              <a:rPr lang="en-US" sz="2600">
                <a:solidFill>
                  <a:schemeClr val="dk1"/>
                </a:solidFill>
              </a:rPr>
              <a:t>Neuron strives to make education an affordable reality for all NYC students by providing them a connecting network within which they can quickly find textbooks amongst one of the largest collegiate communities in America</a:t>
            </a:r>
          </a:p>
          <a:p>
            <a:pPr marL="342900" marR="0" lvl="0" indent="-139700" algn="l" rtl="0">
              <a:spcBef>
                <a:spcPts val="640"/>
              </a:spcBef>
              <a:buClr>
                <a:schemeClr val="dk1"/>
              </a:buClr>
              <a:buFont typeface="Calibri"/>
              <a:buNone/>
            </a:pPr>
            <a:endParaRPr sz="2600" b="0" i="0" u="none" strike="noStrike" cap="none" baseline="0">
              <a:solidFill>
                <a:schemeClr val="dk1"/>
              </a:solidFill>
            </a:endParaRPr>
          </a:p>
          <a:p>
            <a:pPr marL="0" marR="0" lvl="0" indent="0" algn="ctr" rtl="0">
              <a:spcBef>
                <a:spcPts val="640"/>
              </a:spcBef>
              <a:buClr>
                <a:schemeClr val="dk1"/>
              </a:buClr>
              <a:buSzPct val="25000"/>
              <a:buFont typeface="Calibri"/>
              <a:buNone/>
            </a:pPr>
            <a:r>
              <a:rPr lang="en-US" sz="2600" b="0" i="0" u="none" strike="noStrike" cap="none" baseline="0">
                <a:solidFill>
                  <a:schemeClr val="dk1"/>
                </a:solidFill>
              </a:rPr>
              <a:t>[Company Logo]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Social Media Strategy</a:t>
            </a:r>
          </a:p>
        </p:txBody>
      </p:sp>
      <p:sp>
        <p:nvSpPr>
          <p:cNvPr id="86" name="Shape 86"/>
          <p:cNvSpPr txBox="1">
            <a:spLocks noGrp="1"/>
          </p:cNvSpPr>
          <p:nvPr>
            <p:ph type="body" idx="1"/>
          </p:nvPr>
        </p:nvSpPr>
        <p:spPr>
          <a:xfrm>
            <a:off x="457200" y="1600200"/>
            <a:ext cx="8229600" cy="45261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100000"/>
              <a:buFont typeface="Calibri"/>
              <a:buNone/>
            </a:pPr>
            <a:r>
              <a:rPr lang="en-US" sz="3200">
                <a:solidFill>
                  <a:schemeClr val="dk1"/>
                </a:solidFill>
                <a:latin typeface="Calibri"/>
                <a:ea typeface="Calibri"/>
                <a:cs typeface="Calibri"/>
                <a:sym typeface="Calibri"/>
              </a:rPr>
              <a:t>     We will use twitter and FaceBook to spread awareness and communicate with our customers. These social platforms consume the lives of almost every college student, so they are very easy for us to reach.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1" u="none" strike="noStrike" cap="none" baseline="0">
                <a:solidFill>
                  <a:schemeClr val="dk1"/>
                </a:solidFill>
                <a:latin typeface="Calibri"/>
                <a:ea typeface="Calibri"/>
                <a:cs typeface="Calibri"/>
                <a:sym typeface="Calibri"/>
              </a:rPr>
              <a:t>[Place holder]</a:t>
            </a:r>
          </a:p>
        </p:txBody>
      </p:sp>
      <p:sp>
        <p:nvSpPr>
          <p:cNvPr id="92" name="Shape 92"/>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Calibri"/>
              <a:buNone/>
            </a:pPr>
            <a:endParaRPr sz="3200" b="0" i="0" u="none" strike="noStrike" cap="none" baseline="0">
              <a:solidFill>
                <a:schemeClr val="dk1"/>
              </a:solidFill>
              <a:latin typeface="Calibri"/>
              <a:ea typeface="Calibri"/>
              <a:cs typeface="Calibri"/>
              <a:sym typeface="Calibri"/>
            </a:endParaRPr>
          </a:p>
          <a:p>
            <a:pPr marL="0" marR="0" lvl="0" indent="0" algn="l" rtl="0">
              <a:spcBef>
                <a:spcPts val="640"/>
              </a:spcBef>
              <a:buClr>
                <a:schemeClr val="dk1"/>
              </a:buClr>
              <a:buFont typeface="Calibri"/>
              <a:buNone/>
            </a:pPr>
            <a:endParaRPr sz="3200" b="0" i="0" u="none" strike="noStrike" cap="none" baseline="0">
              <a:solidFill>
                <a:schemeClr val="dk1"/>
              </a:solidFill>
              <a:latin typeface="Calibri"/>
              <a:ea typeface="Calibri"/>
              <a:cs typeface="Calibri"/>
              <a:sym typeface="Calibri"/>
            </a:endParaRPr>
          </a:p>
          <a:p>
            <a:pPr marL="0" marR="0" lvl="0" indent="0" algn="ctr" rtl="0">
              <a:spcBef>
                <a:spcPts val="640"/>
              </a:spcBef>
              <a:buClr>
                <a:schemeClr val="dk1"/>
              </a:buClr>
              <a:buSzPct val="25000"/>
              <a:buFont typeface="Calibri"/>
              <a:buNone/>
            </a:pPr>
            <a:r>
              <a:rPr lang="en-US" sz="3200" b="0" i="1" u="none" strike="noStrike" cap="none" baseline="0">
                <a:solidFill>
                  <a:schemeClr val="dk1"/>
                </a:solidFill>
                <a:latin typeface="Calibri"/>
                <a:ea typeface="Calibri"/>
                <a:cs typeface="Calibri"/>
                <a:sym typeface="Calibri"/>
              </a:rPr>
              <a:t>[Social media pages and/or landing page]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580275" y="31938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[Company Name]</a:t>
            </a:r>
          </a:p>
        </p:txBody>
      </p:sp>
      <p:sp>
        <p:nvSpPr>
          <p:cNvPr id="98" name="Shape 98"/>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139700" algn="l" rtl="0">
              <a:spcBef>
                <a:spcPts val="0"/>
              </a:spcBef>
              <a:buClr>
                <a:schemeClr val="dk1"/>
              </a:buClr>
              <a:buFont typeface="Calibri"/>
              <a:buNone/>
            </a:pPr>
            <a:endParaRPr sz="3200" b="0" i="0" u="none" strike="noStrike" cap="none" baseline="0">
              <a:solidFill>
                <a:schemeClr val="dk1"/>
              </a:solidFill>
              <a:latin typeface="Calibri"/>
              <a:ea typeface="Calibri"/>
              <a:cs typeface="Calibri"/>
              <a:sym typeface="Calibri"/>
            </a:endParaRPr>
          </a:p>
          <a:p>
            <a:pPr marL="0" marR="0" lvl="0" indent="0" algn="ctr" rtl="0">
              <a:spcBef>
                <a:spcPts val="640"/>
              </a:spcBef>
              <a:buClr>
                <a:schemeClr val="dk1"/>
              </a:buClr>
              <a:buSzPct val="25000"/>
              <a:buFont typeface="Calibri"/>
              <a:buNone/>
            </a:pPr>
            <a:r>
              <a:rPr lang="en-US" sz="3200" b="0" i="1" u="none" strike="noStrike" cap="none" baseline="0">
                <a:solidFill>
                  <a:schemeClr val="dk1"/>
                </a:solidFill>
                <a:latin typeface="Calibri"/>
                <a:ea typeface="Calibri"/>
                <a:cs typeface="Calibri"/>
                <a:sym typeface="Calibri"/>
              </a:rPr>
              <a:t>[Company Logo]</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Features and Benefits</a:t>
            </a:r>
          </a:p>
        </p:txBody>
      </p:sp>
      <p:sp>
        <p:nvSpPr>
          <p:cNvPr id="45" name="Shape 45"/>
          <p:cNvSpPr txBox="1">
            <a:spLocks noGrp="1"/>
          </p:cNvSpPr>
          <p:nvPr>
            <p:ph type="body" idx="1"/>
          </p:nvPr>
        </p:nvSpPr>
        <p:spPr>
          <a:xfrm>
            <a:off x="457200" y="2174875"/>
            <a:ext cx="7410600" cy="3951300"/>
          </a:xfrm>
          <a:prstGeom prst="rect">
            <a:avLst/>
          </a:prstGeom>
          <a:noFill/>
          <a:ln>
            <a:noFill/>
          </a:ln>
        </p:spPr>
        <p:txBody>
          <a:bodyPr lIns="91425" tIns="45700" rIns="91425" bIns="45700" anchor="t" anchorCtr="0">
            <a:noAutofit/>
          </a:bodyPr>
          <a:lstStyle/>
          <a:p>
            <a:pPr marL="0" marR="0" lvl="0" indent="0" algn="l" rtl="0">
              <a:spcBef>
                <a:spcPts val="0"/>
              </a:spcBef>
              <a:buNone/>
            </a:pPr>
            <a:r>
              <a:rPr lang="en-US" sz="2400">
                <a:solidFill>
                  <a:schemeClr val="dk1"/>
                </a:solidFill>
                <a:latin typeface="Calibri"/>
                <a:ea typeface="Calibri"/>
                <a:cs typeface="Calibri"/>
                <a:sym typeface="Calibri"/>
              </a:rPr>
              <a:t>1) This app makes getting textbooks for the college student easier and more affordable.</a:t>
            </a:r>
          </a:p>
          <a:p>
            <a:pPr marL="0" marR="0" indent="0" algn="l" rtl="0">
              <a:spcBef>
                <a:spcPts val="0"/>
              </a:spcBef>
              <a:buNone/>
            </a:pPr>
            <a:endParaRPr sz="2400">
              <a:solidFill>
                <a:schemeClr val="dk1"/>
              </a:solidFill>
              <a:latin typeface="Calibri"/>
              <a:ea typeface="Calibri"/>
              <a:cs typeface="Calibri"/>
              <a:sym typeface="Calibri"/>
            </a:endParaRPr>
          </a:p>
          <a:p>
            <a:pPr marL="0" marR="0" lvl="0" indent="0" algn="l" rtl="0">
              <a:spcBef>
                <a:spcPts val="0"/>
              </a:spcBef>
              <a:buNone/>
            </a:pPr>
            <a:r>
              <a:rPr lang="en-US" sz="2400">
                <a:solidFill>
                  <a:schemeClr val="dk1"/>
                </a:solidFill>
                <a:latin typeface="Calibri"/>
                <a:ea typeface="Calibri"/>
                <a:cs typeface="Calibri"/>
                <a:sym typeface="Calibri"/>
              </a:rPr>
              <a:t>2) It also let’s students explore other areas by having text books or academic literature of other subjects.</a:t>
            </a:r>
          </a:p>
          <a:p>
            <a:pPr marL="0" marR="0" indent="0" algn="l" rtl="0">
              <a:spcBef>
                <a:spcPts val="0"/>
              </a:spcBef>
              <a:buNone/>
            </a:pPr>
            <a:endParaRPr sz="2400">
              <a:solidFill>
                <a:schemeClr val="dk1"/>
              </a:solidFill>
              <a:latin typeface="Calibri"/>
              <a:ea typeface="Calibri"/>
              <a:cs typeface="Calibri"/>
              <a:sym typeface="Calibri"/>
            </a:endParaRPr>
          </a:p>
          <a:p>
            <a:pPr marL="0" marR="0" lvl="0" indent="0" algn="l" rtl="0">
              <a:spcBef>
                <a:spcPts val="0"/>
              </a:spcBef>
              <a:buNone/>
            </a:pPr>
            <a:r>
              <a:rPr lang="en-US" sz="2400">
                <a:solidFill>
                  <a:schemeClr val="dk1"/>
                </a:solidFill>
                <a:latin typeface="Calibri"/>
                <a:ea typeface="Calibri"/>
                <a:cs typeface="Calibri"/>
                <a:sym typeface="Calibri"/>
              </a:rPr>
              <a:t>3)Not only does it have academic value but it lets people meet new people and make academic connections in and around their college campus with students from all over NYC</a:t>
            </a:r>
          </a:p>
          <a:p>
            <a:pPr marL="457200" marR="0" lvl="0" indent="-304800" algn="l" rtl="0">
              <a:spcBef>
                <a:spcPts val="0"/>
              </a:spcBef>
              <a:buClr>
                <a:schemeClr val="dk1"/>
              </a:buClr>
              <a:buFont typeface="Calibri"/>
              <a:buNone/>
            </a:pPr>
            <a:endParaRPr sz="2400">
              <a:solidFill>
                <a:schemeClr val="dk1"/>
              </a:solidFill>
              <a:latin typeface="Calibri"/>
              <a:ea typeface="Calibri"/>
              <a:cs typeface="Calibri"/>
              <a:sym typeface="Calibri"/>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089464616"/>
              </p:ext>
            </p:extLst>
          </p:nvPr>
        </p:nvGraphicFramePr>
        <p:xfrm>
          <a:off x="533400" y="457200"/>
          <a:ext cx="8001000" cy="5486401"/>
        </p:xfrm>
        <a:graphic>
          <a:graphicData uri="http://schemas.openxmlformats.org/drawingml/2006/table">
            <a:tbl>
              <a:tblPr firstRow="1" bandRow="1">
                <a:tableStyleId>{23AB441F-2435-4FBA-97BE-41536243BC76}</a:tableStyleId>
              </a:tblPr>
              <a:tblGrid>
                <a:gridCol w="3478696"/>
                <a:gridCol w="4522304"/>
              </a:tblGrid>
              <a:tr h="1235947">
                <a:tc>
                  <a:txBody>
                    <a:bodyPr/>
                    <a:lstStyle/>
                    <a:p>
                      <a:r>
                        <a:rPr lang="en-US" dirty="0" smtClean="0"/>
                        <a:t>Features</a:t>
                      </a:r>
                      <a:endParaRPr lang="en-US" dirty="0"/>
                    </a:p>
                  </a:txBody>
                  <a:tcPr/>
                </a:tc>
                <a:tc>
                  <a:txBody>
                    <a:bodyPr/>
                    <a:lstStyle/>
                    <a:p>
                      <a:r>
                        <a:rPr lang="en-US" dirty="0" smtClean="0"/>
                        <a:t>Benefits</a:t>
                      </a:r>
                      <a:endParaRPr lang="en-US" dirty="0"/>
                    </a:p>
                  </a:txBody>
                  <a:tcPr/>
                </a:tc>
              </a:tr>
              <a:tr h="1416818">
                <a:tc>
                  <a:txBody>
                    <a:bodyPr/>
                    <a:lstStyle/>
                    <a:p>
                      <a:r>
                        <a:rPr lang="en-US" dirty="0" smtClean="0"/>
                        <a:t>Barcode Scanner</a:t>
                      </a:r>
                      <a:endParaRPr lang="en-US" dirty="0"/>
                    </a:p>
                  </a:txBody>
                  <a:tcPr/>
                </a:tc>
                <a:tc>
                  <a:txBody>
                    <a:bodyPr/>
                    <a:lstStyle/>
                    <a:p>
                      <a:r>
                        <a:rPr lang="en-US" dirty="0" smtClean="0"/>
                        <a:t>Makes it fast and efficient to add</a:t>
                      </a:r>
                      <a:r>
                        <a:rPr lang="en-US" baseline="0" dirty="0" smtClean="0"/>
                        <a:t>  textbooks you are willing to trade.</a:t>
                      </a:r>
                      <a:endParaRPr lang="en-US" dirty="0"/>
                    </a:p>
                  </a:txBody>
                  <a:tcPr/>
                </a:tc>
              </a:tr>
              <a:tr h="1416818">
                <a:tc>
                  <a:txBody>
                    <a:bodyPr/>
                    <a:lstStyle/>
                    <a:p>
                      <a:r>
                        <a:rPr lang="en-US" dirty="0" smtClean="0"/>
                        <a:t>Trading</a:t>
                      </a:r>
                      <a:r>
                        <a:rPr lang="en-US" baseline="0" dirty="0" smtClean="0"/>
                        <a:t> textbooks</a:t>
                      </a:r>
                      <a:endParaRPr lang="en-US" dirty="0"/>
                    </a:p>
                  </a:txBody>
                  <a:tcPr/>
                </a:tc>
                <a:tc>
                  <a:txBody>
                    <a:bodyPr/>
                    <a:lstStyle/>
                    <a:p>
                      <a:r>
                        <a:rPr lang="en-US" dirty="0" smtClean="0"/>
                        <a:t>Allows</a:t>
                      </a:r>
                      <a:r>
                        <a:rPr lang="en-US" baseline="0" dirty="0" smtClean="0"/>
                        <a:t> students to find other people that have the book they need and trade with them.</a:t>
                      </a:r>
                      <a:endParaRPr lang="en-US" dirty="0"/>
                    </a:p>
                  </a:txBody>
                  <a:tcPr/>
                </a:tc>
              </a:tr>
              <a:tr h="1416818">
                <a:tc>
                  <a:txBody>
                    <a:bodyPr/>
                    <a:lstStyle/>
                    <a:p>
                      <a:r>
                        <a:rPr lang="en-US" dirty="0" smtClean="0"/>
                        <a:t>Notifications</a:t>
                      </a:r>
                      <a:endParaRPr lang="en-US" dirty="0"/>
                    </a:p>
                  </a:txBody>
                  <a:tcPr/>
                </a:tc>
                <a:tc>
                  <a:txBody>
                    <a:bodyPr/>
                    <a:lstStyle/>
                    <a:p>
                      <a:r>
                        <a:rPr lang="en-US" dirty="0" smtClean="0"/>
                        <a:t>It notifies you when</a:t>
                      </a:r>
                      <a:r>
                        <a:rPr lang="en-US" baseline="0" dirty="0" smtClean="0"/>
                        <a:t> a person has the book you are looking for in case it was not in the system before.</a:t>
                      </a:r>
                      <a:endParaRPr lang="en-US" dirty="0"/>
                    </a:p>
                  </a:txBody>
                  <a:tcPr/>
                </a:tc>
              </a:tr>
            </a:tbl>
          </a:graphicData>
        </a:graphic>
      </p:graphicFrame>
    </p:spTree>
    <p:extLst>
      <p:ext uri="{BB962C8B-B14F-4D97-AF65-F5344CB8AC3E}">
        <p14:creationId xmlns:p14="http://schemas.microsoft.com/office/powerpoint/2010/main" val="3269680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1" u="none" strike="noStrike" cap="none" baseline="0">
                <a:solidFill>
                  <a:schemeClr val="dk1"/>
                </a:solidFill>
                <a:latin typeface="Calibri"/>
                <a:ea typeface="Calibri"/>
                <a:cs typeface="Calibri"/>
                <a:sym typeface="Calibri"/>
              </a:rPr>
              <a:t>[Place holder]</a:t>
            </a:r>
          </a:p>
        </p:txBody>
      </p:sp>
      <p:sp>
        <p:nvSpPr>
          <p:cNvPr id="51" name="Shape 51"/>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Calibri"/>
              <a:buNone/>
            </a:pPr>
            <a:endParaRPr sz="3200" b="0" i="0" u="none" strike="noStrike" cap="none" baseline="0">
              <a:solidFill>
                <a:schemeClr val="dk1"/>
              </a:solidFill>
              <a:latin typeface="Calibri"/>
              <a:ea typeface="Calibri"/>
              <a:cs typeface="Calibri"/>
              <a:sym typeface="Calibri"/>
            </a:endParaRPr>
          </a:p>
          <a:p>
            <a:pPr marL="0" marR="0" lvl="0" indent="0" algn="l" rtl="0">
              <a:spcBef>
                <a:spcPts val="640"/>
              </a:spcBef>
              <a:buClr>
                <a:schemeClr val="dk1"/>
              </a:buClr>
              <a:buFont typeface="Calibri"/>
              <a:buNone/>
            </a:pPr>
            <a:endParaRPr sz="3200" b="0" i="0" u="none" strike="noStrike" cap="none" baseline="0">
              <a:solidFill>
                <a:schemeClr val="dk1"/>
              </a:solidFill>
              <a:latin typeface="Calibri"/>
              <a:ea typeface="Calibri"/>
              <a:cs typeface="Calibri"/>
              <a:sym typeface="Calibri"/>
            </a:endParaRPr>
          </a:p>
          <a:p>
            <a:pPr marL="0" marR="0" lvl="0" indent="0" algn="ctr" rtl="0">
              <a:spcBef>
                <a:spcPts val="640"/>
              </a:spcBef>
              <a:buClr>
                <a:schemeClr val="dk1"/>
              </a:buClr>
              <a:buSzPct val="25000"/>
              <a:buFont typeface="Calibri"/>
              <a:buNone/>
            </a:pPr>
            <a:r>
              <a:rPr lang="en-US" sz="3200" b="0" i="1" u="none" strike="noStrike" cap="none" baseline="0">
                <a:solidFill>
                  <a:schemeClr val="dk1"/>
                </a:solidFill>
                <a:latin typeface="Calibri"/>
                <a:ea typeface="Calibri"/>
                <a:cs typeface="Calibri"/>
                <a:sym typeface="Calibri"/>
              </a:rPr>
              <a:t>[Demo]</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Consumer Profile</a:t>
            </a:r>
          </a:p>
        </p:txBody>
      </p:sp>
      <p:graphicFrame>
        <p:nvGraphicFramePr>
          <p:cNvPr id="57" name="Shape 57"/>
          <p:cNvGraphicFramePr/>
          <p:nvPr>
            <p:extLst>
              <p:ext uri="{D42A27DB-BD31-4B8C-83A1-F6EECF244321}">
                <p14:modId xmlns:p14="http://schemas.microsoft.com/office/powerpoint/2010/main" val="1237225949"/>
              </p:ext>
            </p:extLst>
          </p:nvPr>
        </p:nvGraphicFramePr>
        <p:xfrm>
          <a:off x="888450" y="1802875"/>
          <a:ext cx="7239000" cy="4105440"/>
        </p:xfrm>
        <a:graphic>
          <a:graphicData uri="http://schemas.openxmlformats.org/drawingml/2006/table">
            <a:tbl>
              <a:tblPr firstRow="1" bandRow="1">
                <a:noFill/>
                <a:tableStyleId>{23AB441F-2435-4FBA-97BE-41536243BC76}</a:tableStyleId>
              </a:tblPr>
              <a:tblGrid>
                <a:gridCol w="3619500"/>
                <a:gridCol w="3619500"/>
              </a:tblGrid>
              <a:tr h="152400">
                <a:tc>
                  <a:txBody>
                    <a:bodyPr/>
                    <a:lstStyle/>
                    <a:p>
                      <a:pPr marL="0" marR="0" lvl="0" indent="0" algn="ctr" rtl="0">
                        <a:spcBef>
                          <a:spcPts val="0"/>
                        </a:spcBef>
                        <a:buSzPct val="25000"/>
                        <a:buNone/>
                      </a:pPr>
                      <a:r>
                        <a:rPr lang="en-US" sz="1800" u="none" strike="noStrike" cap="none" baseline="0" dirty="0">
                          <a:solidFill>
                            <a:srgbClr val="7F7F7F"/>
                          </a:solidFill>
                          <a:latin typeface="Arial"/>
                          <a:ea typeface="Arial"/>
                          <a:cs typeface="Arial"/>
                          <a:sym typeface="Arial"/>
                        </a:rPr>
                        <a:t>Demographics</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solidFill>
                      <a:srgbClr val="D8D8D8"/>
                    </a:solidFill>
                  </a:tcPr>
                </a:tc>
                <a:tc>
                  <a:txBody>
                    <a:bodyPr/>
                    <a:lstStyle/>
                    <a:p>
                      <a:pPr marL="0" marR="0" lvl="0" indent="0" algn="ctr" rtl="0">
                        <a:lnSpc>
                          <a:spcPct val="100000"/>
                        </a:lnSpc>
                        <a:spcBef>
                          <a:spcPts val="0"/>
                        </a:spcBef>
                        <a:spcAft>
                          <a:spcPts val="0"/>
                        </a:spcAft>
                        <a:buClr>
                          <a:srgbClr val="7F7F7F"/>
                        </a:buClr>
                        <a:buSzPct val="25000"/>
                        <a:buFont typeface="Calibri"/>
                        <a:buNone/>
                      </a:pPr>
                      <a:r>
                        <a:rPr lang="en-US" sz="1800" u="none" strike="noStrike" cap="none" baseline="0">
                          <a:solidFill>
                            <a:srgbClr val="7F7F7F"/>
                          </a:solidFill>
                          <a:latin typeface="Arial"/>
                          <a:ea typeface="Arial"/>
                          <a:cs typeface="Arial"/>
                          <a:sym typeface="Arial"/>
                        </a:rPr>
                        <a:t>Geographics</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solidFill>
                      <a:srgbClr val="D8D8D8"/>
                    </a:solidFill>
                  </a:tcPr>
                </a:tc>
              </a:tr>
              <a:tr h="1686950">
                <a:tc>
                  <a:txBody>
                    <a:bodyPr/>
                    <a:lstStyle/>
                    <a:p>
                      <a:pPr marL="0" marR="0" lvl="0" indent="0" algn="l" rtl="0">
                        <a:lnSpc>
                          <a:spcPct val="100000"/>
                        </a:lnSpc>
                        <a:spcBef>
                          <a:spcPts val="0"/>
                        </a:spcBef>
                        <a:spcAft>
                          <a:spcPts val="0"/>
                        </a:spcAft>
                        <a:buClr>
                          <a:schemeClr val="dk1"/>
                        </a:buClr>
                        <a:buSzPct val="25000"/>
                        <a:buFont typeface="Calibri"/>
                        <a:buNone/>
                      </a:pPr>
                      <a:r>
                        <a:rPr lang="en-US" sz="1800" b="1">
                          <a:solidFill>
                            <a:srgbClr val="595959"/>
                          </a:solidFill>
                          <a:latin typeface="Arial"/>
                          <a:ea typeface="Arial"/>
                          <a:cs typeface="Arial"/>
                          <a:sym typeface="Arial"/>
                        </a:rPr>
                        <a:t>Age: Directed toward 19-25 year old</a:t>
                      </a:r>
                    </a:p>
                    <a:p>
                      <a:pPr marL="0" marR="0" lvl="0" indent="0" algn="l" rtl="0">
                        <a:lnSpc>
                          <a:spcPct val="100000"/>
                        </a:lnSpc>
                        <a:spcBef>
                          <a:spcPts val="0"/>
                        </a:spcBef>
                        <a:spcAft>
                          <a:spcPts val="0"/>
                        </a:spcAft>
                        <a:buClr>
                          <a:schemeClr val="dk1"/>
                        </a:buClr>
                        <a:buSzPct val="25000"/>
                        <a:buFont typeface="Calibri"/>
                        <a:buNone/>
                      </a:pPr>
                      <a:r>
                        <a:rPr lang="en-US" sz="1800" b="1">
                          <a:solidFill>
                            <a:srgbClr val="595959"/>
                          </a:solidFill>
                          <a:latin typeface="Arial"/>
                          <a:ea typeface="Arial"/>
                          <a:cs typeface="Arial"/>
                          <a:sym typeface="Arial"/>
                        </a:rPr>
                        <a:t>College students; </a:t>
                      </a:r>
                    </a:p>
                    <a:p>
                      <a:pPr marL="0" marR="0" lvl="0" indent="0" algn="l" rtl="0">
                        <a:lnSpc>
                          <a:spcPct val="100000"/>
                        </a:lnSpc>
                        <a:spcBef>
                          <a:spcPts val="0"/>
                        </a:spcBef>
                        <a:spcAft>
                          <a:spcPts val="0"/>
                        </a:spcAft>
                        <a:buClr>
                          <a:schemeClr val="dk1"/>
                        </a:buClr>
                        <a:buSzPct val="25000"/>
                        <a:buFont typeface="Calibri"/>
                        <a:buNone/>
                      </a:pPr>
                      <a:r>
                        <a:rPr lang="en-US" sz="1800" b="1">
                          <a:solidFill>
                            <a:srgbClr val="595959"/>
                          </a:solidFill>
                          <a:latin typeface="Arial"/>
                          <a:ea typeface="Arial"/>
                          <a:cs typeface="Arial"/>
                          <a:sym typeface="Arial"/>
                        </a:rPr>
                        <a:t>Gender: Male/female</a:t>
                      </a:r>
                    </a:p>
                    <a:p>
                      <a:pPr marL="0" marR="0" lvl="0" indent="0" algn="l" rtl="0">
                        <a:lnSpc>
                          <a:spcPct val="100000"/>
                        </a:lnSpc>
                        <a:spcBef>
                          <a:spcPts val="0"/>
                        </a:spcBef>
                        <a:spcAft>
                          <a:spcPts val="0"/>
                        </a:spcAft>
                        <a:buClr>
                          <a:schemeClr val="dk1"/>
                        </a:buClr>
                        <a:buFont typeface="Calibri"/>
                        <a:buNone/>
                      </a:pPr>
                      <a:endParaRPr sz="1800" b="1">
                        <a:solidFill>
                          <a:srgbClr val="595959"/>
                        </a:solidFill>
                        <a:latin typeface="Arial"/>
                        <a:ea typeface="Arial"/>
                        <a:cs typeface="Arial"/>
                        <a:sym typeface="Arial"/>
                      </a:endParaRP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B w="12700" cap="flat">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b="1" dirty="0">
                          <a:solidFill>
                            <a:srgbClr val="595959"/>
                          </a:solidFill>
                          <a:latin typeface="Arial"/>
                          <a:ea typeface="Arial"/>
                          <a:cs typeface="Arial"/>
                          <a:sym typeface="Arial"/>
                        </a:rPr>
                        <a:t>New York </a:t>
                      </a:r>
                      <a:r>
                        <a:rPr lang="en-US" sz="1800" b="1" dirty="0" smtClean="0">
                          <a:solidFill>
                            <a:srgbClr val="595959"/>
                          </a:solidFill>
                          <a:latin typeface="Arial"/>
                          <a:ea typeface="Arial"/>
                          <a:cs typeface="Arial"/>
                          <a:sym typeface="Arial"/>
                        </a:rPr>
                        <a:t>City</a:t>
                      </a:r>
                      <a:endParaRPr lang="en-US" sz="1800" b="1" dirty="0">
                        <a:solidFill>
                          <a:srgbClr val="595959"/>
                        </a:solidFill>
                        <a:latin typeface="Arial"/>
                        <a:ea typeface="Arial"/>
                        <a:cs typeface="Arial"/>
                        <a:sym typeface="Arial"/>
                      </a:endParaRP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B w="12700" cap="flat">
                      <a:solidFill>
                        <a:schemeClr val="dk1"/>
                      </a:solidFill>
                      <a:prstDash val="solid"/>
                      <a:round/>
                      <a:headEnd type="none" w="med" len="med"/>
                      <a:tailEnd type="none" w="med" len="med"/>
                    </a:lnB>
                    <a:solidFill>
                      <a:schemeClr val="lt1"/>
                    </a:solidFill>
                  </a:tcPr>
                </a:tc>
              </a:tr>
              <a:tr h="121700">
                <a:tc>
                  <a:txBody>
                    <a:bodyPr/>
                    <a:lstStyle/>
                    <a:p>
                      <a:pPr marL="0" marR="0" lvl="0" indent="0" algn="ctr" rtl="0">
                        <a:lnSpc>
                          <a:spcPct val="100000"/>
                        </a:lnSpc>
                        <a:spcBef>
                          <a:spcPts val="0"/>
                        </a:spcBef>
                        <a:spcAft>
                          <a:spcPts val="0"/>
                        </a:spcAft>
                        <a:buClr>
                          <a:srgbClr val="7F7F7F"/>
                        </a:buClr>
                        <a:buSzPct val="25000"/>
                        <a:buFont typeface="Calibri"/>
                        <a:buNone/>
                      </a:pPr>
                      <a:r>
                        <a:rPr lang="en-US" sz="1800" b="1" u="none" strike="noStrike" cap="none" baseline="0">
                          <a:solidFill>
                            <a:srgbClr val="7F7F7F"/>
                          </a:solidFill>
                          <a:latin typeface="Arial"/>
                          <a:ea typeface="Arial"/>
                          <a:cs typeface="Arial"/>
                          <a:sym typeface="Arial"/>
                        </a:rPr>
                        <a:t>Psychographics</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solidFill>
                      <a:srgbClr val="D8D8D8"/>
                    </a:solidFill>
                  </a:tcPr>
                </a:tc>
                <a:tc>
                  <a:txBody>
                    <a:bodyPr/>
                    <a:lstStyle/>
                    <a:p>
                      <a:pPr marL="0" marR="0" lvl="0" indent="0" algn="ctr" rtl="0">
                        <a:lnSpc>
                          <a:spcPct val="100000"/>
                        </a:lnSpc>
                        <a:spcBef>
                          <a:spcPts val="0"/>
                        </a:spcBef>
                        <a:spcAft>
                          <a:spcPts val="0"/>
                        </a:spcAft>
                        <a:buClr>
                          <a:srgbClr val="7F7F7F"/>
                        </a:buClr>
                        <a:buSzPct val="25000"/>
                        <a:buFont typeface="Calibri"/>
                        <a:buNone/>
                      </a:pPr>
                      <a:r>
                        <a:rPr lang="en-US" sz="1800" b="1" u="none" strike="noStrike" cap="none" baseline="0">
                          <a:solidFill>
                            <a:srgbClr val="7F7F7F"/>
                          </a:solidFill>
                          <a:latin typeface="Arial"/>
                          <a:ea typeface="Arial"/>
                          <a:cs typeface="Arial"/>
                          <a:sym typeface="Arial"/>
                        </a:rPr>
                        <a:t>Buying Patterns</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solidFill>
                      <a:srgbClr val="D8D8D8"/>
                    </a:solidFill>
                  </a:tcPr>
                </a:tc>
              </a:tr>
              <a:tr h="1686950">
                <a:tc>
                  <a:txBody>
                    <a:bodyPr/>
                    <a:lstStyle/>
                    <a:p>
                      <a:pPr marL="0" marR="0" lvl="0" indent="0" algn="l" rtl="0">
                        <a:lnSpc>
                          <a:spcPct val="100000"/>
                        </a:lnSpc>
                        <a:spcBef>
                          <a:spcPts val="0"/>
                        </a:spcBef>
                        <a:spcAft>
                          <a:spcPts val="0"/>
                        </a:spcAft>
                        <a:buClr>
                          <a:schemeClr val="dk1"/>
                        </a:buClr>
                        <a:buSzPct val="25000"/>
                        <a:buFont typeface="Calibri"/>
                        <a:buNone/>
                      </a:pPr>
                      <a:r>
                        <a:rPr lang="en-US" sz="1800" b="1">
                          <a:latin typeface="Arial"/>
                          <a:ea typeface="Arial"/>
                          <a:cs typeface="Arial"/>
                          <a:sym typeface="Arial"/>
                        </a:rPr>
                        <a:t>Academically interested </a:t>
                      </a:r>
                    </a:p>
                    <a:p>
                      <a:pPr marL="0" marR="0" lvl="0" indent="0" algn="l" rtl="0">
                        <a:lnSpc>
                          <a:spcPct val="100000"/>
                        </a:lnSpc>
                        <a:spcBef>
                          <a:spcPts val="0"/>
                        </a:spcBef>
                        <a:spcAft>
                          <a:spcPts val="0"/>
                        </a:spcAft>
                        <a:buClr>
                          <a:schemeClr val="dk1"/>
                        </a:buClr>
                        <a:buSzPct val="25000"/>
                        <a:buFont typeface="Calibri"/>
                        <a:buNone/>
                      </a:pPr>
                      <a:r>
                        <a:rPr lang="en-US" sz="1800" b="1">
                          <a:latin typeface="Arial"/>
                          <a:ea typeface="Arial"/>
                          <a:cs typeface="Arial"/>
                          <a:sym typeface="Arial"/>
                        </a:rPr>
                        <a:t>Like to meet new people, socially active  </a:t>
                      </a:r>
                    </a:p>
                    <a:p>
                      <a:pPr marL="0" marR="0" lvl="0" indent="0" algn="l" rtl="0">
                        <a:lnSpc>
                          <a:spcPct val="100000"/>
                        </a:lnSpc>
                        <a:spcBef>
                          <a:spcPts val="0"/>
                        </a:spcBef>
                        <a:spcAft>
                          <a:spcPts val="0"/>
                        </a:spcAft>
                        <a:buClr>
                          <a:schemeClr val="dk1"/>
                        </a:buClr>
                        <a:buSzPct val="25000"/>
                        <a:buFont typeface="Calibri"/>
                        <a:buNone/>
                      </a:pPr>
                      <a:r>
                        <a:rPr lang="en-US" sz="1800" b="1">
                          <a:latin typeface="Arial"/>
                          <a:ea typeface="Arial"/>
                          <a:cs typeface="Arial"/>
                          <a:sym typeface="Arial"/>
                        </a:rPr>
                        <a:t>Money conscious </a:t>
                      </a:r>
                    </a:p>
                    <a:p>
                      <a:pPr marL="0" marR="0" lvl="0" indent="0" algn="l" rtl="0">
                        <a:lnSpc>
                          <a:spcPct val="100000"/>
                        </a:lnSpc>
                        <a:spcBef>
                          <a:spcPts val="0"/>
                        </a:spcBef>
                        <a:spcAft>
                          <a:spcPts val="0"/>
                        </a:spcAft>
                        <a:buClr>
                          <a:schemeClr val="dk1"/>
                        </a:buClr>
                        <a:buFont typeface="Calibri"/>
                        <a:buNone/>
                      </a:pPr>
                      <a:endParaRPr sz="1800" b="1">
                        <a:latin typeface="Arial"/>
                        <a:ea typeface="Arial"/>
                        <a:cs typeface="Arial"/>
                        <a:sym typeface="Arial"/>
                      </a:endParaRP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B w="12700" cap="flat">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b="1">
                          <a:solidFill>
                            <a:srgbClr val="595959"/>
                          </a:solidFill>
                          <a:latin typeface="Arial"/>
                          <a:ea typeface="Arial"/>
                          <a:cs typeface="Arial"/>
                          <a:sym typeface="Arial"/>
                        </a:rPr>
                        <a:t>Buys mostly necessities such as food, clothes; does not like to buy excess things, thinks responsibly before purchasing. </a:t>
                      </a:r>
                    </a:p>
                    <a:p>
                      <a:pPr marL="0" marR="0" lvl="0" indent="0" algn="l" rtl="0">
                        <a:lnSpc>
                          <a:spcPct val="100000"/>
                        </a:lnSpc>
                        <a:spcBef>
                          <a:spcPts val="0"/>
                        </a:spcBef>
                        <a:spcAft>
                          <a:spcPts val="0"/>
                        </a:spcAft>
                        <a:buClr>
                          <a:schemeClr val="dk1"/>
                        </a:buClr>
                        <a:buFont typeface="Calibri"/>
                        <a:buNone/>
                      </a:pPr>
                      <a:endParaRPr sz="1800" b="1">
                        <a:solidFill>
                          <a:srgbClr val="595959"/>
                        </a:solidFill>
                        <a:latin typeface="Arial"/>
                        <a:ea typeface="Arial"/>
                        <a:cs typeface="Arial"/>
                        <a:sym typeface="Arial"/>
                      </a:endParaRP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B w="12700" cap="flat">
                      <a:solidFill>
                        <a:schemeClr val="dk1"/>
                      </a:solidFill>
                      <a:prstDash val="solid"/>
                      <a:round/>
                      <a:headEnd type="none" w="med" len="med"/>
                      <a:tailEnd type="none" w="med" len="med"/>
                    </a:lnB>
                    <a:solidFill>
                      <a:schemeClr val="lt1"/>
                    </a:solidFill>
                  </a:tcPr>
                </a:tc>
              </a:tr>
            </a:tbl>
          </a:graphicData>
        </a:graphic>
      </p:graphicFrame>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81000" y="-12"/>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SWOT Analysis</a:t>
            </a:r>
          </a:p>
        </p:txBody>
      </p:sp>
      <p:graphicFrame>
        <p:nvGraphicFramePr>
          <p:cNvPr id="63" name="Shape 63"/>
          <p:cNvGraphicFramePr/>
          <p:nvPr/>
        </p:nvGraphicFramePr>
        <p:xfrm>
          <a:off x="810675" y="1143000"/>
          <a:ext cx="7162800" cy="5777115"/>
        </p:xfrm>
        <a:graphic>
          <a:graphicData uri="http://schemas.openxmlformats.org/drawingml/2006/table">
            <a:tbl>
              <a:tblPr firstRow="1" bandRow="1">
                <a:noFill/>
                <a:tableStyleId>{72F79222-3333-4485-A750-556CEB0CE380}</a:tableStyleId>
              </a:tblPr>
              <a:tblGrid>
                <a:gridCol w="3581400"/>
                <a:gridCol w="3581400"/>
              </a:tblGrid>
              <a:tr h="382125">
                <a:tc>
                  <a:txBody>
                    <a:bodyPr/>
                    <a:lstStyle/>
                    <a:p>
                      <a:pPr marL="0" marR="0" lvl="0" indent="0" algn="ctr" rtl="0">
                        <a:spcBef>
                          <a:spcPts val="0"/>
                        </a:spcBef>
                        <a:buSzPct val="25000"/>
                        <a:buNone/>
                      </a:pPr>
                      <a:r>
                        <a:rPr lang="en-US" sz="1600" u="none" strike="noStrike" cap="none" baseline="0">
                          <a:solidFill>
                            <a:srgbClr val="7F7F7F"/>
                          </a:solidFill>
                          <a:latin typeface="Arial"/>
                          <a:ea typeface="Arial"/>
                          <a:cs typeface="Arial"/>
                          <a:sym typeface="Arial"/>
                        </a:rPr>
                        <a:t>Strengths</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solidFill>
                      <a:srgbClr val="D8D8D8"/>
                    </a:solidFill>
                  </a:tcPr>
                </a:tc>
                <a:tc>
                  <a:txBody>
                    <a:bodyPr/>
                    <a:lstStyle/>
                    <a:p>
                      <a:pPr marL="0" marR="0" lvl="0" indent="0" algn="ctr" rtl="0">
                        <a:lnSpc>
                          <a:spcPct val="100000"/>
                        </a:lnSpc>
                        <a:spcBef>
                          <a:spcPts val="0"/>
                        </a:spcBef>
                        <a:spcAft>
                          <a:spcPts val="0"/>
                        </a:spcAft>
                        <a:buClr>
                          <a:srgbClr val="7F7F7F"/>
                        </a:buClr>
                        <a:buSzPct val="25000"/>
                        <a:buFont typeface="Calibri"/>
                        <a:buNone/>
                      </a:pPr>
                      <a:r>
                        <a:rPr lang="en-US" sz="1600" u="none" strike="noStrike" cap="none" baseline="0">
                          <a:solidFill>
                            <a:srgbClr val="7F7F7F"/>
                          </a:solidFill>
                          <a:latin typeface="Arial"/>
                          <a:ea typeface="Arial"/>
                          <a:cs typeface="Arial"/>
                          <a:sym typeface="Arial"/>
                        </a:rPr>
                        <a:t>Weaknesses</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solidFill>
                      <a:srgbClr val="D8D8D8"/>
                    </a:solidFill>
                  </a:tcPr>
                </a:tc>
              </a:tr>
              <a:tr h="2247125">
                <a:tc>
                  <a:txBody>
                    <a:bodyPr/>
                    <a:lstStyle/>
                    <a:p>
                      <a:pPr marL="0" marR="0" lvl="0" indent="0" algn="l" rtl="0">
                        <a:lnSpc>
                          <a:spcPct val="100000"/>
                        </a:lnSpc>
                        <a:spcBef>
                          <a:spcPts val="0"/>
                        </a:spcBef>
                        <a:spcAft>
                          <a:spcPts val="0"/>
                        </a:spcAft>
                        <a:buClr>
                          <a:schemeClr val="dk1"/>
                        </a:buClr>
                        <a:buSzPct val="25000"/>
                        <a:buFont typeface="Calibri"/>
                        <a:buNone/>
                      </a:pPr>
                      <a:r>
                        <a:rPr lang="en-US" sz="1600" b="1">
                          <a:latin typeface="Arial"/>
                          <a:ea typeface="Arial"/>
                          <a:cs typeface="Arial"/>
                          <a:sym typeface="Arial"/>
                        </a:rPr>
                        <a:t>   No to very few inactive apps found in market.</a:t>
                      </a:r>
                    </a:p>
                    <a:p>
                      <a:pPr marL="0" marR="0" lvl="0" indent="0" algn="l" rtl="0">
                        <a:lnSpc>
                          <a:spcPct val="100000"/>
                        </a:lnSpc>
                        <a:spcBef>
                          <a:spcPts val="0"/>
                        </a:spcBef>
                        <a:spcAft>
                          <a:spcPts val="0"/>
                        </a:spcAft>
                        <a:buClr>
                          <a:schemeClr val="dk1"/>
                        </a:buClr>
                        <a:buSzPct val="25000"/>
                        <a:buFont typeface="Calibri"/>
                        <a:buNone/>
                      </a:pPr>
                      <a:r>
                        <a:rPr lang="en-US" sz="1600" b="1">
                          <a:latin typeface="Arial"/>
                          <a:ea typeface="Arial"/>
                          <a:cs typeface="Arial"/>
                          <a:sym typeface="Arial"/>
                        </a:rPr>
                        <a:t>   NYC college students find it a hassle to go on to Amazon or eBay to sell and purchase books even though they’d want to; this makes it easier for them. </a:t>
                      </a:r>
                    </a:p>
                    <a:p>
                      <a:pPr marL="0" marR="0" lvl="0" indent="0" algn="l" rtl="0">
                        <a:lnSpc>
                          <a:spcPct val="100000"/>
                        </a:lnSpc>
                        <a:spcBef>
                          <a:spcPts val="0"/>
                        </a:spcBef>
                        <a:spcAft>
                          <a:spcPts val="0"/>
                        </a:spcAft>
                        <a:buClr>
                          <a:schemeClr val="dk1"/>
                        </a:buClr>
                        <a:buSzPct val="25000"/>
                        <a:buFont typeface="Calibri"/>
                        <a:buNone/>
                      </a:pPr>
                      <a:r>
                        <a:rPr lang="en-US" sz="1600" b="1">
                          <a:latin typeface="Arial"/>
                          <a:ea typeface="Arial"/>
                          <a:cs typeface="Arial"/>
                          <a:sym typeface="Arial"/>
                        </a:rPr>
                        <a:t>   College students like meeting people from all over NYC and this would serve as a platform, bringing them all together. </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B w="12700" cap="flat">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chemeClr val="dk1"/>
                        </a:buClr>
                        <a:buSzPct val="25000"/>
                        <a:buFont typeface="Calibri"/>
                        <a:buNone/>
                      </a:pPr>
                      <a:r>
                        <a:rPr lang="en-US" sz="1600" b="1">
                          <a:latin typeface="Arial"/>
                          <a:ea typeface="Arial"/>
                          <a:cs typeface="Arial"/>
                          <a:sym typeface="Arial"/>
                        </a:rPr>
                        <a:t>  One weakness is that we will have to figure out a way to get people to sign on because we do not have a direct connection with the college students.</a:t>
                      </a:r>
                    </a:p>
                    <a:p>
                      <a:pPr marL="0" marR="0" lvl="0" indent="0" algn="l" rtl="0">
                        <a:lnSpc>
                          <a:spcPct val="100000"/>
                        </a:lnSpc>
                        <a:spcBef>
                          <a:spcPts val="0"/>
                        </a:spcBef>
                        <a:spcAft>
                          <a:spcPts val="0"/>
                        </a:spcAft>
                        <a:buClr>
                          <a:schemeClr val="dk1"/>
                        </a:buClr>
                        <a:buSzPct val="25000"/>
                        <a:buFont typeface="Calibri"/>
                        <a:buNone/>
                      </a:pPr>
                      <a:r>
                        <a:rPr lang="en-US" sz="1600" b="1">
                          <a:latin typeface="Arial"/>
                          <a:ea typeface="Arial"/>
                          <a:cs typeface="Arial"/>
                          <a:sym typeface="Arial"/>
                        </a:rPr>
                        <a:t>  Students might also want to just go on to eBay or Amazon to sell books. </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B w="12700" cap="flat">
                      <a:solidFill>
                        <a:schemeClr val="dk1"/>
                      </a:solidFill>
                      <a:prstDash val="solid"/>
                      <a:round/>
                      <a:headEnd type="none" w="med" len="med"/>
                      <a:tailEnd type="none" w="med" len="med"/>
                    </a:lnB>
                    <a:solidFill>
                      <a:schemeClr val="lt1"/>
                    </a:solidFill>
                  </a:tcPr>
                </a:tc>
              </a:tr>
              <a:tr h="319475">
                <a:tc>
                  <a:txBody>
                    <a:bodyPr/>
                    <a:lstStyle/>
                    <a:p>
                      <a:pPr marL="0" marR="0" lvl="0" indent="0" algn="ctr" rtl="0">
                        <a:lnSpc>
                          <a:spcPct val="100000"/>
                        </a:lnSpc>
                        <a:spcBef>
                          <a:spcPts val="0"/>
                        </a:spcBef>
                        <a:spcAft>
                          <a:spcPts val="0"/>
                        </a:spcAft>
                        <a:buClr>
                          <a:srgbClr val="7F7F7F"/>
                        </a:buClr>
                        <a:buSzPct val="25000"/>
                        <a:buFont typeface="Calibri"/>
                        <a:buNone/>
                      </a:pPr>
                      <a:r>
                        <a:rPr lang="en-US" sz="1600" b="1" u="none" strike="noStrike" cap="none" baseline="0">
                          <a:solidFill>
                            <a:srgbClr val="7F7F7F"/>
                          </a:solidFill>
                          <a:latin typeface="Arial"/>
                          <a:ea typeface="Arial"/>
                          <a:cs typeface="Arial"/>
                          <a:sym typeface="Arial"/>
                        </a:rPr>
                        <a:t>Opportunities</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solidFill>
                      <a:srgbClr val="D8D8D8"/>
                    </a:solidFill>
                  </a:tcPr>
                </a:tc>
                <a:tc>
                  <a:txBody>
                    <a:bodyPr/>
                    <a:lstStyle/>
                    <a:p>
                      <a:pPr marL="0" marR="0" lvl="0" indent="0" algn="ctr" rtl="0">
                        <a:lnSpc>
                          <a:spcPct val="100000"/>
                        </a:lnSpc>
                        <a:spcBef>
                          <a:spcPts val="0"/>
                        </a:spcBef>
                        <a:spcAft>
                          <a:spcPts val="0"/>
                        </a:spcAft>
                        <a:buClr>
                          <a:srgbClr val="7F7F7F"/>
                        </a:buClr>
                        <a:buSzPct val="25000"/>
                        <a:buFont typeface="Calibri"/>
                        <a:buNone/>
                      </a:pPr>
                      <a:r>
                        <a:rPr lang="en-US" sz="1600" b="1" u="none" strike="noStrike" cap="none" baseline="0">
                          <a:solidFill>
                            <a:srgbClr val="7F7F7F"/>
                          </a:solidFill>
                          <a:latin typeface="Arial"/>
                          <a:ea typeface="Arial"/>
                          <a:cs typeface="Arial"/>
                          <a:sym typeface="Arial"/>
                        </a:rPr>
                        <a:t>Threats</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solidFill>
                      <a:srgbClr val="D8D8D8"/>
                    </a:solidFill>
                  </a:tcPr>
                </a:tc>
              </a:tr>
              <a:tr h="2012425">
                <a:tc>
                  <a:txBody>
                    <a:bodyPr/>
                    <a:lstStyle/>
                    <a:p>
                      <a:pPr marL="0" marR="0" lvl="0" indent="0" algn="l" rtl="0">
                        <a:lnSpc>
                          <a:spcPct val="100000"/>
                        </a:lnSpc>
                        <a:spcBef>
                          <a:spcPts val="0"/>
                        </a:spcBef>
                        <a:spcAft>
                          <a:spcPts val="0"/>
                        </a:spcAft>
                        <a:buClr>
                          <a:schemeClr val="dk1"/>
                        </a:buClr>
                        <a:buSzPct val="25000"/>
                        <a:buFont typeface="Calibri"/>
                        <a:buNone/>
                      </a:pPr>
                      <a:r>
                        <a:rPr lang="en-US" sz="1600" b="1">
                          <a:latin typeface="Arial"/>
                          <a:ea typeface="Arial"/>
                          <a:cs typeface="Arial"/>
                          <a:sym typeface="Arial"/>
                        </a:rPr>
                        <a:t>   There is no app that brings together specifically college students that can benefit one another; facebook groups are only for each college campus. </a:t>
                      </a:r>
                    </a:p>
                    <a:p>
                      <a:pPr marL="0" marR="0" lvl="0" indent="0" algn="l" rtl="0">
                        <a:lnSpc>
                          <a:spcPct val="100000"/>
                        </a:lnSpc>
                        <a:spcBef>
                          <a:spcPts val="0"/>
                        </a:spcBef>
                        <a:spcAft>
                          <a:spcPts val="0"/>
                        </a:spcAft>
                        <a:buClr>
                          <a:schemeClr val="dk1"/>
                        </a:buClr>
                        <a:buSzPct val="25000"/>
                        <a:buFont typeface="Calibri"/>
                        <a:buNone/>
                      </a:pPr>
                      <a:r>
                        <a:rPr lang="en-US" sz="1600" b="1">
                          <a:latin typeface="Arial"/>
                          <a:ea typeface="Arial"/>
                          <a:cs typeface="Arial"/>
                          <a:sym typeface="Arial"/>
                        </a:rPr>
                        <a:t>   Our app is much more convenient than having to go on to Amazon or eBay as well as quicker. </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B w="12700" cap="flat">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chemeClr val="dk1"/>
                        </a:buClr>
                        <a:buSzPct val="25000"/>
                        <a:buFont typeface="Calibri"/>
                        <a:buNone/>
                      </a:pPr>
                      <a:r>
                        <a:rPr lang="en-US" sz="1600" b="1">
                          <a:latin typeface="Arial"/>
                          <a:ea typeface="Arial"/>
                          <a:cs typeface="Arial"/>
                          <a:sym typeface="Arial"/>
                        </a:rPr>
                        <a:t>   We have a lot of indirect competition from Amazon and some other websites.  Also, we are indirect competition with an app called Barter.li. </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B w="12700" cap="flat">
                      <a:solidFill>
                        <a:schemeClr val="dk1"/>
                      </a:solidFill>
                      <a:prstDash val="solid"/>
                      <a:round/>
                      <a:headEnd type="none" w="med" len="med"/>
                      <a:tailEnd type="none" w="med" len="med"/>
                    </a:lnB>
                    <a:solidFill>
                      <a:schemeClr val="lt1"/>
                    </a:solidFill>
                  </a:tcPr>
                </a:tc>
              </a:tr>
            </a:tbl>
          </a:graphicData>
        </a:graphic>
      </p:graphicFrame>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0"/>
            <a:ext cx="8229600" cy="1295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Competitive Matrix</a:t>
            </a:r>
          </a:p>
        </p:txBody>
      </p:sp>
      <p:graphicFrame>
        <p:nvGraphicFramePr>
          <p:cNvPr id="69" name="Shape 69"/>
          <p:cNvGraphicFramePr/>
          <p:nvPr/>
        </p:nvGraphicFramePr>
        <p:xfrm>
          <a:off x="609600" y="1071400"/>
          <a:ext cx="7924800" cy="5831765"/>
        </p:xfrm>
        <a:graphic>
          <a:graphicData uri="http://schemas.openxmlformats.org/drawingml/2006/table">
            <a:tbl>
              <a:tblPr>
                <a:noFill/>
                <a:tableStyleId>{363AD3BA-DD56-4950-9312-1F81B62E2F45}</a:tableStyleId>
              </a:tblPr>
              <a:tblGrid>
                <a:gridCol w="1447800"/>
                <a:gridCol w="2133600"/>
                <a:gridCol w="2054250"/>
                <a:gridCol w="2289150"/>
              </a:tblGrid>
              <a:tr h="625575">
                <a:tc>
                  <a:txBody>
                    <a:bodyPr/>
                    <a:lstStyle/>
                    <a:p>
                      <a:pPr marL="0" marR="0" lvl="0" indent="0" algn="l" rtl="0">
                        <a:spcBef>
                          <a:spcPts val="0"/>
                        </a:spcBef>
                        <a:buNone/>
                      </a:pPr>
                      <a:endParaRPr sz="1800" b="1" u="none" strike="noStrike" cap="none" baseline="0"/>
                    </a:p>
                  </a:txBody>
                  <a:tcPr marL="91450" marR="91450" marT="45725" marB="45725">
                    <a:lnR w="12700" cap="flat">
                      <a:solidFill>
                        <a:schemeClr val="dk1"/>
                      </a:solidFill>
                      <a:prstDash val="solid"/>
                      <a:round/>
                      <a:headEnd type="none" w="med" len="med"/>
                      <a:tailEnd type="none" w="med" len="med"/>
                    </a:lnR>
                    <a:lnB w="12700" cap="flat">
                      <a:solidFill>
                        <a:schemeClr val="dk1"/>
                      </a:solidFill>
                      <a:prstDash val="solid"/>
                      <a:round/>
                      <a:headEnd type="none" w="med" len="med"/>
                      <a:tailEnd type="none" w="med" len="med"/>
                    </a:lnB>
                  </a:tcPr>
                </a:tc>
                <a:tc>
                  <a:txBody>
                    <a:bodyPr/>
                    <a:lstStyle/>
                    <a:p>
                      <a:pPr marL="0" marR="0" lvl="0" indent="0" algn="ctr" rtl="0">
                        <a:spcBef>
                          <a:spcPts val="0"/>
                        </a:spcBef>
                        <a:buSzPct val="25000"/>
                        <a:buNone/>
                      </a:pPr>
                      <a:r>
                        <a:rPr lang="en-US" sz="1800" b="1"/>
                        <a:t>Neuron</a:t>
                      </a:r>
                    </a:p>
                  </a:txBody>
                  <a:tcPr marL="91450" marR="91450" marT="45725" marB="45725" anchor="ctr">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solidFill>
                      <a:srgbClr val="D8D8D8"/>
                    </a:solidFill>
                  </a:tcPr>
                </a:tc>
                <a:tc>
                  <a:txBody>
                    <a:bodyPr/>
                    <a:lstStyle/>
                    <a:p>
                      <a:pPr marL="0" marR="0" lvl="0" indent="0" algn="ctr" rtl="0">
                        <a:spcBef>
                          <a:spcPts val="0"/>
                        </a:spcBef>
                        <a:buSzPct val="25000"/>
                        <a:buNone/>
                      </a:pPr>
                      <a:r>
                        <a:rPr lang="en-US" sz="1800" b="1"/>
                        <a:t>Amazon</a:t>
                      </a:r>
                    </a:p>
                  </a:txBody>
                  <a:tcPr marL="91450" marR="91450" marT="45725" marB="45725" anchor="ctr">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solidFill>
                      <a:srgbClr val="D8D8D8"/>
                    </a:solidFill>
                  </a:tcPr>
                </a:tc>
                <a:tc>
                  <a:txBody>
                    <a:bodyPr/>
                    <a:lstStyle/>
                    <a:p>
                      <a:pPr marL="0" marR="0" lvl="0" indent="0" algn="ctr" rtl="0">
                        <a:spcBef>
                          <a:spcPts val="0"/>
                        </a:spcBef>
                        <a:buSzPct val="25000"/>
                        <a:buNone/>
                      </a:pPr>
                      <a:r>
                        <a:rPr lang="en-US" sz="1800" b="1"/>
                        <a:t>Facebook groups</a:t>
                      </a:r>
                    </a:p>
                  </a:txBody>
                  <a:tcPr marL="91450" marR="91450" marT="45725" marB="45725" anchor="ctr">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solidFill>
                      <a:srgbClr val="D8D8D8"/>
                    </a:solidFill>
                  </a:tcPr>
                </a:tc>
              </a:tr>
              <a:tr h="1731450">
                <a:tc>
                  <a:txBody>
                    <a:bodyPr/>
                    <a:lstStyle/>
                    <a:p>
                      <a:pPr marL="0" marR="0" lvl="0" indent="0" algn="l" rtl="0">
                        <a:spcBef>
                          <a:spcPts val="0"/>
                        </a:spcBef>
                        <a:buSzPct val="25000"/>
                        <a:buNone/>
                      </a:pPr>
                      <a:r>
                        <a:rPr lang="en-US" sz="1800" u="none" strike="noStrike" cap="none" baseline="0"/>
                        <a:t>Feature 1</a:t>
                      </a:r>
                    </a:p>
                  </a:txBody>
                  <a:tcPr marL="91450" marR="91450" marT="45725" marB="45725" anchor="ctr">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solidFill>
                      <a:srgbClr val="D8D8D8"/>
                    </a:solidFill>
                  </a:tcPr>
                </a:tc>
                <a:tc>
                  <a:txBody>
                    <a:bodyPr/>
                    <a:lstStyle/>
                    <a:p>
                      <a:pPr marL="0" marR="0" lvl="0" indent="0" algn="l" rtl="0">
                        <a:spcBef>
                          <a:spcPts val="0"/>
                        </a:spcBef>
                        <a:buSzPct val="25000"/>
                        <a:buNone/>
                      </a:pPr>
                      <a:r>
                        <a:rPr lang="en-US" sz="1800"/>
                        <a:t>  Allows trading with other people</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spcBef>
                          <a:spcPts val="0"/>
                        </a:spcBef>
                        <a:buSzPct val="25000"/>
                        <a:buNone/>
                      </a:pPr>
                      <a:r>
                        <a:rPr lang="en-US" sz="1800"/>
                        <a:t> Buys your textbooks from you, but usually at a cheaper price, and  very time consuming. </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spcBef>
                          <a:spcPts val="0"/>
                        </a:spcBef>
                        <a:buSzPct val="25000"/>
                        <a:buNone/>
                      </a:pPr>
                      <a:r>
                        <a:rPr lang="en-US" sz="1800"/>
                        <a:t> Only allows trades within one’s school. </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1731450">
                <a:tc>
                  <a:txBody>
                    <a:bodyPr/>
                    <a:lstStyle/>
                    <a:p>
                      <a:pPr marL="0" marR="0" lvl="0" indent="0" algn="l" rtl="0">
                        <a:spcBef>
                          <a:spcPts val="0"/>
                        </a:spcBef>
                        <a:buSzPct val="25000"/>
                        <a:buNone/>
                      </a:pPr>
                      <a:r>
                        <a:rPr lang="en-US" sz="1800" u="none" strike="noStrike" cap="none" baseline="0"/>
                        <a:t>Feature 2</a:t>
                      </a:r>
                    </a:p>
                  </a:txBody>
                  <a:tcPr marL="91450" marR="91450" marT="45725" marB="45725" anchor="ctr">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solidFill>
                      <a:srgbClr val="D8D8D8"/>
                    </a:solidFill>
                  </a:tcPr>
                </a:tc>
                <a:tc>
                  <a:txBody>
                    <a:bodyPr/>
                    <a:lstStyle/>
                    <a:p>
                      <a:pPr marL="0" marR="0" lvl="0" indent="0" algn="l" rtl="0">
                        <a:spcBef>
                          <a:spcPts val="0"/>
                        </a:spcBef>
                        <a:buSzPct val="25000"/>
                        <a:buNone/>
                      </a:pPr>
                      <a:r>
                        <a:rPr lang="en-US" sz="1800"/>
                        <a:t>Allows people to establish a mutualistic relationship with other college students.</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spcBef>
                          <a:spcPts val="0"/>
                        </a:spcBef>
                        <a:buSzPct val="25000"/>
                        <a:buNone/>
                      </a:pPr>
                      <a:r>
                        <a:rPr lang="en-US" sz="1800"/>
                        <a:t>Option not available </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spcBef>
                          <a:spcPts val="0"/>
                        </a:spcBef>
                        <a:buSzPct val="25000"/>
                        <a:buNone/>
                      </a:pPr>
                      <a:r>
                        <a:rPr lang="en-US" sz="1800"/>
                        <a:t>People already most likely know one another; less room for variation</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1731450">
                <a:tc>
                  <a:txBody>
                    <a:bodyPr/>
                    <a:lstStyle/>
                    <a:p>
                      <a:pPr marL="0" marR="0" lvl="0" indent="0" algn="l" rtl="0">
                        <a:spcBef>
                          <a:spcPts val="0"/>
                        </a:spcBef>
                        <a:buSzPct val="25000"/>
                        <a:buNone/>
                      </a:pPr>
                      <a:r>
                        <a:rPr lang="en-US" sz="1800" u="none" strike="noStrike" cap="none" baseline="0"/>
                        <a:t>Feature 3</a:t>
                      </a:r>
                    </a:p>
                  </a:txBody>
                  <a:tcPr marL="91450" marR="91450" marT="45725" marB="45725" anchor="ctr">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solidFill>
                      <a:srgbClr val="D8D8D8"/>
                    </a:solidFill>
                  </a:tcPr>
                </a:tc>
                <a:tc>
                  <a:txBody>
                    <a:bodyPr/>
                    <a:lstStyle/>
                    <a:p>
                      <a:pPr marL="0" marR="0" lvl="0" indent="0" algn="l" rtl="0">
                        <a:spcBef>
                          <a:spcPts val="0"/>
                        </a:spcBef>
                        <a:buSzPct val="25000"/>
                        <a:buNone/>
                      </a:pPr>
                      <a:r>
                        <a:rPr lang="en-US" sz="1800"/>
                        <a:t>Allows people to simply donate their old textbooks. </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spcBef>
                          <a:spcPts val="0"/>
                        </a:spcBef>
                        <a:buSzPct val="25000"/>
                        <a:buNone/>
                      </a:pPr>
                      <a:r>
                        <a:rPr lang="en-US" sz="1800"/>
                        <a:t>Option not available</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spcBef>
                          <a:spcPts val="0"/>
                        </a:spcBef>
                        <a:buSzPct val="25000"/>
                        <a:buNone/>
                      </a:pPr>
                      <a:r>
                        <a:rPr lang="en-US" sz="1800"/>
                        <a:t>Textbooks are usually given away to anyway, not specifically low-income students. </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bl>
          </a:graphicData>
        </a:graphic>
      </p:graphicFrame>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73"/>
        <p:cNvGrpSpPr/>
        <p:nvPr/>
      </p:nvGrpSpPr>
      <p:grpSpPr>
        <a:xfrm>
          <a:off x="0" y="0"/>
          <a:ext cx="0" cy="0"/>
          <a:chOff x="0" y="0"/>
          <a:chExt cx="0" cy="0"/>
        </a:xfrm>
      </p:grpSpPr>
      <p:graphicFrame>
        <p:nvGraphicFramePr>
          <p:cNvPr id="74" name="Shape 74"/>
          <p:cNvGraphicFramePr/>
          <p:nvPr>
            <p:extLst>
              <p:ext uri="{D42A27DB-BD31-4B8C-83A1-F6EECF244321}">
                <p14:modId xmlns:p14="http://schemas.microsoft.com/office/powerpoint/2010/main" val="493689365"/>
              </p:ext>
            </p:extLst>
          </p:nvPr>
        </p:nvGraphicFramePr>
        <p:xfrm>
          <a:off x="244300" y="174125"/>
          <a:ext cx="8389000" cy="6706520"/>
        </p:xfrm>
        <a:graphic>
          <a:graphicData uri="http://schemas.openxmlformats.org/drawingml/2006/table">
            <a:tbl>
              <a:tblPr>
                <a:noFill/>
                <a:tableStyleId>{7591B2CF-AC77-4B42-B18C-73C04D572A7A}</a:tableStyleId>
              </a:tblPr>
              <a:tblGrid>
                <a:gridCol w="2097250"/>
                <a:gridCol w="2097250"/>
                <a:gridCol w="2097250"/>
                <a:gridCol w="2097250"/>
              </a:tblGrid>
              <a:tr h="1320650">
                <a:tc>
                  <a:txBody>
                    <a:bodyPr/>
                    <a:lstStyle/>
                    <a:p>
                      <a:pPr>
                        <a:spcBef>
                          <a:spcPts val="0"/>
                        </a:spcBef>
                        <a:buNone/>
                      </a:pPr>
                      <a:endParaRPr dirty="0"/>
                    </a:p>
                  </a:txBody>
                  <a:tcPr marL="91425" marR="91425" marT="91425" marB="91425"/>
                </a:tc>
                <a:tc>
                  <a:txBody>
                    <a:bodyPr/>
                    <a:lstStyle/>
                    <a:p>
                      <a:pPr rtl="0">
                        <a:spcBef>
                          <a:spcPts val="0"/>
                        </a:spcBef>
                        <a:buNone/>
                      </a:pPr>
                      <a:r>
                        <a:rPr lang="en-US"/>
                        <a:t>Your Business</a:t>
                      </a:r>
                    </a:p>
                    <a:p>
                      <a:pPr>
                        <a:spcBef>
                          <a:spcPts val="0"/>
                        </a:spcBef>
                        <a:buNone/>
                      </a:pPr>
                      <a:r>
                        <a:rPr lang="en-US"/>
                        <a:t>Neuron</a:t>
                      </a:r>
                    </a:p>
                  </a:txBody>
                  <a:tcPr marL="91425" marR="91425" marT="91425" marB="91425"/>
                </a:tc>
                <a:tc>
                  <a:txBody>
                    <a:bodyPr/>
                    <a:lstStyle/>
                    <a:p>
                      <a:pPr rtl="0">
                        <a:spcBef>
                          <a:spcPts val="0"/>
                        </a:spcBef>
                        <a:buNone/>
                      </a:pPr>
                      <a:r>
                        <a:rPr lang="en-US"/>
                        <a:t>A Direct Business</a:t>
                      </a:r>
                    </a:p>
                    <a:p>
                      <a:pPr>
                        <a:spcBef>
                          <a:spcPts val="0"/>
                        </a:spcBef>
                        <a:buNone/>
                      </a:pPr>
                      <a:r>
                        <a:rPr lang="en-US"/>
                        <a:t>barter.li</a:t>
                      </a:r>
                    </a:p>
                  </a:txBody>
                  <a:tcPr marL="91425" marR="91425" marT="91425" marB="91425"/>
                </a:tc>
                <a:tc>
                  <a:txBody>
                    <a:bodyPr/>
                    <a:lstStyle/>
                    <a:p>
                      <a:pPr>
                        <a:spcBef>
                          <a:spcPts val="0"/>
                        </a:spcBef>
                        <a:buNone/>
                      </a:pPr>
                      <a:r>
                        <a:rPr lang="en-US"/>
                        <a:t>An Indirect Competitor</a:t>
                      </a:r>
                    </a:p>
                  </a:txBody>
                  <a:tcPr marL="91425" marR="91425" marT="91425" marB="91425"/>
                </a:tc>
              </a:tr>
              <a:tr h="1292600">
                <a:tc>
                  <a:txBody>
                    <a:bodyPr/>
                    <a:lstStyle/>
                    <a:p>
                      <a:pPr>
                        <a:spcBef>
                          <a:spcPts val="0"/>
                        </a:spcBef>
                        <a:buNone/>
                      </a:pPr>
                      <a:r>
                        <a:rPr lang="en-US"/>
                        <a:t>Strengths</a:t>
                      </a:r>
                    </a:p>
                  </a:txBody>
                  <a:tcPr marL="91425" marR="91425" marT="91425" marB="91425"/>
                </a:tc>
                <a:tc>
                  <a:txBody>
                    <a:bodyPr/>
                    <a:lstStyle/>
                    <a:p>
                      <a:pPr rtl="0">
                        <a:spcBef>
                          <a:spcPts val="0"/>
                        </a:spcBef>
                        <a:buNone/>
                      </a:pPr>
                      <a:r>
                        <a:rPr lang="en-US"/>
                        <a:t>*building a community </a:t>
                      </a:r>
                    </a:p>
                    <a:p>
                      <a:pPr rtl="0">
                        <a:spcBef>
                          <a:spcPts val="0"/>
                        </a:spcBef>
                        <a:buNone/>
                      </a:pPr>
                      <a:r>
                        <a:rPr lang="en-US"/>
                        <a:t>*very open and diverse field</a:t>
                      </a:r>
                    </a:p>
                    <a:p>
                      <a:pPr>
                        <a:spcBef>
                          <a:spcPts val="0"/>
                        </a:spcBef>
                        <a:buNone/>
                      </a:pPr>
                      <a:r>
                        <a:rPr lang="en-US"/>
                        <a:t>*limited apps that our *similar to ours</a:t>
                      </a:r>
                    </a:p>
                  </a:txBody>
                  <a:tcPr marL="91425" marR="91425" marT="91425" marB="91425"/>
                </a:tc>
                <a:tc>
                  <a:txBody>
                    <a:bodyPr/>
                    <a:lstStyle/>
                    <a:p>
                      <a:pPr>
                        <a:spcBef>
                          <a:spcPts val="0"/>
                        </a:spcBef>
                        <a:buNone/>
                      </a:pPr>
                      <a:r>
                        <a:rPr lang="en-US"/>
                        <a:t>Large user base constantly updated </a:t>
                      </a:r>
                    </a:p>
                  </a:txBody>
                  <a:tcPr marL="91425" marR="91425" marT="91425" marB="91425"/>
                </a:tc>
                <a:tc>
                  <a:txBody>
                    <a:bodyPr/>
                    <a:lstStyle/>
                    <a:p>
                      <a:pPr rtl="0">
                        <a:spcBef>
                          <a:spcPts val="0"/>
                        </a:spcBef>
                        <a:buNone/>
                      </a:pPr>
                      <a:r>
                        <a:rPr lang="en-US"/>
                        <a:t>*trading website</a:t>
                      </a:r>
                    </a:p>
                    <a:p>
                      <a:pPr>
                        <a:spcBef>
                          <a:spcPts val="0"/>
                        </a:spcBef>
                        <a:buNone/>
                      </a:pPr>
                      <a:r>
                        <a:rPr lang="en-US"/>
                        <a:t>*links people to websites that have the book if a person doesn’t</a:t>
                      </a:r>
                    </a:p>
                  </a:txBody>
                  <a:tcPr marL="91425" marR="91425" marT="91425" marB="91425"/>
                </a:tc>
              </a:tr>
              <a:tr h="1320650">
                <a:tc>
                  <a:txBody>
                    <a:bodyPr/>
                    <a:lstStyle/>
                    <a:p>
                      <a:pPr>
                        <a:spcBef>
                          <a:spcPts val="0"/>
                        </a:spcBef>
                        <a:buNone/>
                      </a:pPr>
                      <a:r>
                        <a:rPr lang="en-US"/>
                        <a:t>Weakness</a:t>
                      </a:r>
                    </a:p>
                  </a:txBody>
                  <a:tcPr marL="91425" marR="91425" marT="91425" marB="91425"/>
                </a:tc>
                <a:tc>
                  <a:txBody>
                    <a:bodyPr/>
                    <a:lstStyle/>
                    <a:p>
                      <a:pPr rtl="0">
                        <a:spcBef>
                          <a:spcPts val="0"/>
                        </a:spcBef>
                        <a:buNone/>
                      </a:pPr>
                      <a:r>
                        <a:rPr lang="en-US"/>
                        <a:t>*Have no way of “trading” directly, only facilitating matches</a:t>
                      </a:r>
                    </a:p>
                    <a:p>
                      <a:pPr>
                        <a:spcBef>
                          <a:spcPts val="0"/>
                        </a:spcBef>
                        <a:buNone/>
                      </a:pPr>
                      <a:r>
                        <a:rPr lang="en-US"/>
                        <a:t>*No buying/selling</a:t>
                      </a:r>
                    </a:p>
                  </a:txBody>
                  <a:tcPr marL="91425" marR="91425" marT="91425" marB="91425"/>
                </a:tc>
                <a:tc>
                  <a:txBody>
                    <a:bodyPr/>
                    <a:lstStyle/>
                    <a:p>
                      <a:pPr rtl="0">
                        <a:spcBef>
                          <a:spcPts val="0"/>
                        </a:spcBef>
                        <a:buNone/>
                      </a:pPr>
                      <a:r>
                        <a:rPr lang="en-US"/>
                        <a:t>*Limited to literary books </a:t>
                      </a:r>
                    </a:p>
                    <a:p>
                      <a:pPr>
                        <a:spcBef>
                          <a:spcPts val="0"/>
                        </a:spcBef>
                        <a:buNone/>
                      </a:pPr>
                      <a:r>
                        <a:rPr lang="en-US"/>
                        <a:t>*limited to people in area, no community or friend making aspect </a:t>
                      </a:r>
                    </a:p>
                  </a:txBody>
                  <a:tcPr marL="91425" marR="91425" marT="91425" marB="91425"/>
                </a:tc>
                <a:tc>
                  <a:txBody>
                    <a:bodyPr/>
                    <a:lstStyle/>
                    <a:p>
                      <a:pPr>
                        <a:spcBef>
                          <a:spcPts val="0"/>
                        </a:spcBef>
                        <a:buNone/>
                      </a:pPr>
                      <a:r>
                        <a:rPr lang="en-US"/>
                        <a:t>*No frequent, activity or community </a:t>
                      </a:r>
                    </a:p>
                  </a:txBody>
                  <a:tcPr marL="91425" marR="91425" marT="91425" marB="91425"/>
                </a:tc>
              </a:tr>
              <a:tr h="1320650">
                <a:tc>
                  <a:txBody>
                    <a:bodyPr/>
                    <a:lstStyle/>
                    <a:p>
                      <a:pPr>
                        <a:spcBef>
                          <a:spcPts val="0"/>
                        </a:spcBef>
                        <a:buNone/>
                      </a:pPr>
                      <a:r>
                        <a:rPr lang="en-US"/>
                        <a:t>Opportunities</a:t>
                      </a:r>
                    </a:p>
                  </a:txBody>
                  <a:tcPr marL="91425" marR="91425" marT="91425" marB="91425"/>
                </a:tc>
                <a:tc>
                  <a:txBody>
                    <a:bodyPr/>
                    <a:lstStyle/>
                    <a:p>
                      <a:pPr rtl="0">
                        <a:spcBef>
                          <a:spcPts val="0"/>
                        </a:spcBef>
                        <a:buNone/>
                      </a:pPr>
                      <a:r>
                        <a:rPr lang="en-US" dirty="0"/>
                        <a:t>*No Other ”</a:t>
                      </a:r>
                      <a:r>
                        <a:rPr lang="en-US" dirty="0" err="1"/>
                        <a:t>trading”,buying</a:t>
                      </a:r>
                      <a:r>
                        <a:rPr lang="en-US" dirty="0"/>
                        <a:t> or selling </a:t>
                      </a:r>
                      <a:r>
                        <a:rPr lang="en-US" dirty="0" err="1"/>
                        <a:t>communtunity</a:t>
                      </a:r>
                      <a:r>
                        <a:rPr lang="en-US" dirty="0"/>
                        <a:t>”</a:t>
                      </a:r>
                    </a:p>
                    <a:p>
                      <a:pPr rtl="0">
                        <a:spcBef>
                          <a:spcPts val="0"/>
                        </a:spcBef>
                        <a:buNone/>
                      </a:pPr>
                      <a:r>
                        <a:rPr lang="en-US" dirty="0"/>
                        <a:t>*brings </a:t>
                      </a:r>
                      <a:r>
                        <a:rPr lang="en-US" dirty="0" err="1"/>
                        <a:t>nyc</a:t>
                      </a:r>
                      <a:r>
                        <a:rPr lang="en-US" dirty="0"/>
                        <a:t> college community </a:t>
                      </a:r>
                    </a:p>
                    <a:p>
                      <a:pPr>
                        <a:spcBef>
                          <a:spcPts val="0"/>
                        </a:spcBef>
                        <a:buNone/>
                      </a:pPr>
                      <a:r>
                        <a:rPr lang="en-US" dirty="0" smtClean="0"/>
                        <a:t>*large</a:t>
                      </a:r>
                      <a:r>
                        <a:rPr lang="en-US" baseline="0" dirty="0" smtClean="0"/>
                        <a:t> amount of users in the area</a:t>
                      </a:r>
                      <a:endParaRPr lang="en-US" dirty="0"/>
                    </a:p>
                  </a:txBody>
                  <a:tcPr marL="91425" marR="91425" marT="91425" marB="91425"/>
                </a:tc>
                <a:tc>
                  <a:txBody>
                    <a:bodyPr/>
                    <a:lstStyle/>
                    <a:p>
                      <a:pPr>
                        <a:spcBef>
                          <a:spcPts val="0"/>
                        </a:spcBef>
                        <a:buNone/>
                      </a:pPr>
                      <a:r>
                        <a:rPr lang="en-US"/>
                        <a:t>*able to match effectively </a:t>
                      </a:r>
                    </a:p>
                  </a:txBody>
                  <a:tcPr marL="91425" marR="91425" marT="91425" marB="91425"/>
                </a:tc>
                <a:tc>
                  <a:txBody>
                    <a:bodyPr/>
                    <a:lstStyle/>
                    <a:p>
                      <a:pPr>
                        <a:spcBef>
                          <a:spcPts val="0"/>
                        </a:spcBef>
                        <a:buNone/>
                      </a:pPr>
                      <a:r>
                        <a:rPr lang="en-US"/>
                        <a:t>*to have social media websites </a:t>
                      </a:r>
                    </a:p>
                  </a:txBody>
                  <a:tcPr marL="91425" marR="91425" marT="91425" marB="91425"/>
                </a:tc>
              </a:tr>
              <a:tr h="1096250">
                <a:tc>
                  <a:txBody>
                    <a:bodyPr/>
                    <a:lstStyle/>
                    <a:p>
                      <a:pPr>
                        <a:spcBef>
                          <a:spcPts val="0"/>
                        </a:spcBef>
                        <a:buNone/>
                      </a:pPr>
                      <a:r>
                        <a:rPr lang="en-US"/>
                        <a:t>Threats</a:t>
                      </a:r>
                    </a:p>
                  </a:txBody>
                  <a:tcPr marL="91425" marR="91425" marT="91425" marB="91425"/>
                </a:tc>
                <a:tc>
                  <a:txBody>
                    <a:bodyPr/>
                    <a:lstStyle/>
                    <a:p>
                      <a:pPr rtl="0">
                        <a:spcBef>
                          <a:spcPts val="0"/>
                        </a:spcBef>
                        <a:buNone/>
                      </a:pPr>
                      <a:r>
                        <a:rPr lang="en-US" dirty="0"/>
                        <a:t>*</a:t>
                      </a:r>
                      <a:r>
                        <a:rPr lang="en-US" dirty="0" err="1"/>
                        <a:t>Ebay</a:t>
                      </a:r>
                      <a:r>
                        <a:rPr lang="en-US" dirty="0"/>
                        <a:t>, amazon </a:t>
                      </a:r>
                    </a:p>
                    <a:p>
                      <a:pPr>
                        <a:spcBef>
                          <a:spcPts val="0"/>
                        </a:spcBef>
                        <a:buNone/>
                      </a:pPr>
                      <a:r>
                        <a:rPr lang="en-US" dirty="0"/>
                        <a:t>*Matching requires hard coding </a:t>
                      </a:r>
                    </a:p>
                  </a:txBody>
                  <a:tcPr marL="91425" marR="91425" marT="91425" marB="91425"/>
                </a:tc>
                <a:tc>
                  <a:txBody>
                    <a:bodyPr/>
                    <a:lstStyle/>
                    <a:p>
                      <a:pPr rtl="0">
                        <a:spcBef>
                          <a:spcPts val="0"/>
                        </a:spcBef>
                        <a:buNone/>
                      </a:pPr>
                      <a:r>
                        <a:rPr lang="en-US"/>
                        <a:t>Very confined </a:t>
                      </a:r>
                    </a:p>
                    <a:p>
                      <a:pPr>
                        <a:spcBef>
                          <a:spcPts val="0"/>
                        </a:spcBef>
                        <a:buNone/>
                      </a:pPr>
                      <a:r>
                        <a:rPr lang="en-US"/>
                        <a:t>very sow in matching </a:t>
                      </a:r>
                    </a:p>
                  </a:txBody>
                  <a:tcPr marL="91425" marR="91425" marT="91425" marB="91425"/>
                </a:tc>
                <a:tc>
                  <a:txBody>
                    <a:bodyPr/>
                    <a:lstStyle/>
                    <a:p>
                      <a:pPr>
                        <a:spcBef>
                          <a:spcPts val="0"/>
                        </a:spcBef>
                        <a:buNone/>
                      </a:pPr>
                      <a:r>
                        <a:rPr lang="en-US"/>
                        <a:t>*No real community </a:t>
                      </a:r>
                    </a:p>
                  </a:txBody>
                  <a:tcPr marL="91425" marR="91425" marT="91425" marB="91425"/>
                </a:tc>
              </a:tr>
            </a:tbl>
          </a:graphicData>
        </a:graphic>
      </p:graphicFrame>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Competitive Advantage</a:t>
            </a:r>
          </a:p>
        </p:txBody>
      </p:sp>
      <p:sp>
        <p:nvSpPr>
          <p:cNvPr id="80" name="Shape 80"/>
          <p:cNvSpPr txBox="1">
            <a:spLocks noGrp="1"/>
          </p:cNvSpPr>
          <p:nvPr>
            <p:ph type="body" idx="1"/>
          </p:nvPr>
        </p:nvSpPr>
        <p:spPr>
          <a:xfrm>
            <a:off x="457200" y="1614325"/>
            <a:ext cx="8229600" cy="4526100"/>
          </a:xfrm>
          <a:prstGeom prst="rect">
            <a:avLst/>
          </a:prstGeom>
          <a:noFill/>
          <a:ln>
            <a:noFill/>
          </a:ln>
        </p:spPr>
        <p:txBody>
          <a:bodyPr lIns="91425" tIns="45700" rIns="91425" bIns="45700" anchor="t" anchorCtr="0">
            <a:noAutofit/>
          </a:bodyPr>
          <a:lstStyle/>
          <a:p>
            <a:pPr marL="342900" marR="0" lvl="0" indent="-139700" algn="l" rtl="0">
              <a:spcBef>
                <a:spcPts val="0"/>
              </a:spcBef>
              <a:buClr>
                <a:schemeClr val="dk1"/>
              </a:buClr>
              <a:buSzPct val="100000"/>
              <a:buFont typeface="Calibri"/>
              <a:buNone/>
            </a:pPr>
            <a:r>
              <a:rPr lang="en-US" sz="3200">
                <a:solidFill>
                  <a:schemeClr val="dk1"/>
                </a:solidFill>
                <a:latin typeface="Calibri"/>
                <a:ea typeface="Calibri"/>
                <a:cs typeface="Calibri"/>
                <a:sym typeface="Calibri"/>
              </a:rPr>
              <a:t>  As a start-up, we researched if there were any apps similar to ours. When conducting this research, we found out that there were a couple of websites that have a similar objective. However, it was not trying to solve the same problem. We only found 1 app that was similar to ours and it only had 8 followers.  </a:t>
            </a:r>
          </a:p>
        </p:txBody>
      </p:sp>
    </p:spTree>
  </p:cSld>
  <p:clrMapOvr>
    <a:masterClrMapping/>
  </p:clrMapOvr>
  <p:transition spd="slow">
    <p:cut/>
  </p:transition>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846</Words>
  <Application>Microsoft Office PowerPoint</Application>
  <PresentationFormat>On-screen Show (4:3)</PresentationFormat>
  <Paragraphs>106</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simple-light</vt:lpstr>
      <vt:lpstr>Neuron</vt:lpstr>
      <vt:lpstr>Features and Benefits</vt:lpstr>
      <vt:lpstr>PowerPoint Presentation</vt:lpstr>
      <vt:lpstr>[Place holder]</vt:lpstr>
      <vt:lpstr>Consumer Profile</vt:lpstr>
      <vt:lpstr>SWOT Analysis</vt:lpstr>
      <vt:lpstr>Competitive Matrix</vt:lpstr>
      <vt:lpstr>PowerPoint Presentation</vt:lpstr>
      <vt:lpstr>Competitive Advantage</vt:lpstr>
      <vt:lpstr>Social Media Strategy</vt:lpstr>
      <vt:lpstr>[Place holder]</vt:lpstr>
      <vt:lpstr>[Company Name]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Neuron</dc:title>
  <dc:creator>Uzair Vawda</dc:creator>
  <cp:lastModifiedBy>NFTE</cp:lastModifiedBy>
  <cp:revision>6</cp:revision>
  <dcterms:modified xsi:type="dcterms:W3CDTF">2014-07-18T05:17:47Z</dcterms:modified>
</cp:coreProperties>
</file>