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6" r:id="rId3"/>
    <p:sldId id="272" r:id="rId4"/>
    <p:sldId id="273" r:id="rId5"/>
    <p:sldId id="274" r:id="rId6"/>
    <p:sldId id="275" r:id="rId7"/>
    <p:sldId id="276" r:id="rId8"/>
    <p:sldId id="277" r:id="rId9"/>
    <p:sldId id="263" r:id="rId10"/>
    <p:sldId id="264" r:id="rId11"/>
    <p:sldId id="257" r:id="rId12"/>
    <p:sldId id="258" r:id="rId13"/>
    <p:sldId id="259" r:id="rId14"/>
    <p:sldId id="260" r:id="rId15"/>
    <p:sldId id="262" r:id="rId16"/>
    <p:sldId id="261" r:id="rId17"/>
    <p:sldId id="265" r:id="rId18"/>
    <p:sldId id="266" r:id="rId19"/>
    <p:sldId id="278" r:id="rId20"/>
    <p:sldId id="279" r:id="rId21"/>
    <p:sldId id="280" r:id="rId22"/>
    <p:sldId id="267" r:id="rId23"/>
    <p:sldId id="268" r:id="rId24"/>
    <p:sldId id="269" r:id="rId25"/>
    <p:sldId id="27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E19885C-26E0-47A1-9F8E-660EBEB7D817}" type="datetimeFigureOut">
              <a:rPr lang="es-CO" smtClean="0"/>
              <a:t>12/04/2023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9255346" y="2750337"/>
            <a:ext cx="1171888" cy="1356442"/>
          </a:xfrm>
        </p:spPr>
        <p:txBody>
          <a:bodyPr/>
          <a:lstStyle/>
          <a:p>
            <a:fld id="{99911046-E457-4015-B0C4-BF3B68547F76}" type="slidenum">
              <a:rPr lang="es-CO" smtClean="0"/>
              <a:t>‹Nº›</a:t>
            </a:fld>
            <a:endParaRPr lang="es-CO"/>
          </a:p>
        </p:txBody>
      </p:sp>
    </p:spTree>
    <p:extLst>
      <p:ext uri="{BB962C8B-B14F-4D97-AF65-F5344CB8AC3E}">
        <p14:creationId xmlns:p14="http://schemas.microsoft.com/office/powerpoint/2010/main" val="16119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E19885C-26E0-47A1-9F8E-660EBEB7D817}" type="datetimeFigureOut">
              <a:rPr lang="es-CO" smtClean="0"/>
              <a:t>12/04/2023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11309"/>
            <a:ext cx="1154151" cy="1090789"/>
          </a:xfrm>
        </p:spPr>
        <p:txBody>
          <a:bodyPr/>
          <a:lstStyle/>
          <a:p>
            <a:fld id="{99911046-E457-4015-B0C4-BF3B68547F76}" type="slidenum">
              <a:rPr lang="es-CO" smtClean="0"/>
              <a:t>‹Nº›</a:t>
            </a:fld>
            <a:endParaRPr lang="es-CO"/>
          </a:p>
        </p:txBody>
      </p:sp>
    </p:spTree>
    <p:extLst>
      <p:ext uri="{BB962C8B-B14F-4D97-AF65-F5344CB8AC3E}">
        <p14:creationId xmlns:p14="http://schemas.microsoft.com/office/powerpoint/2010/main" val="392881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E19885C-26E0-47A1-9F8E-660EBEB7D817}" type="datetimeFigureOut">
              <a:rPr lang="es-CO" smtClean="0"/>
              <a:t>12/04/2023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11615"/>
            <a:ext cx="1154151" cy="1090789"/>
          </a:xfrm>
        </p:spPr>
        <p:txBody>
          <a:bodyPr/>
          <a:lstStyle/>
          <a:p>
            <a:fld id="{99911046-E457-4015-B0C4-BF3B68547F76}" type="slidenum">
              <a:rPr lang="es-CO" smtClean="0"/>
              <a:t>‹Nº›</a:t>
            </a:fld>
            <a:endParaRPr lang="es-CO"/>
          </a:p>
        </p:txBody>
      </p:sp>
    </p:spTree>
    <p:extLst>
      <p:ext uri="{BB962C8B-B14F-4D97-AF65-F5344CB8AC3E}">
        <p14:creationId xmlns:p14="http://schemas.microsoft.com/office/powerpoint/2010/main" val="1020167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E19885C-26E0-47A1-9F8E-660EBEB7D817}" type="datetimeFigureOut">
              <a:rPr lang="es-CO" smtClean="0"/>
              <a:t>12/04/2023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09925"/>
            <a:ext cx="1154151" cy="1090789"/>
          </a:xfrm>
        </p:spPr>
        <p:txBody>
          <a:bodyPr/>
          <a:lstStyle/>
          <a:p>
            <a:fld id="{99911046-E457-4015-B0C4-BF3B68547F76}" type="slidenum">
              <a:rPr lang="es-CO" smtClean="0"/>
              <a:t>‹Nº›</a:t>
            </a:fld>
            <a:endParaRPr lang="es-CO"/>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979171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E19885C-26E0-47A1-9F8E-660EBEB7D817}" type="datetimeFigureOut">
              <a:rPr lang="es-CO" smtClean="0"/>
              <a:t>12/04/2023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09925"/>
            <a:ext cx="1154151" cy="1090789"/>
          </a:xfrm>
        </p:spPr>
        <p:txBody>
          <a:bodyPr/>
          <a:lstStyle/>
          <a:p>
            <a:fld id="{99911046-E457-4015-B0C4-BF3B68547F76}" type="slidenum">
              <a:rPr lang="es-CO" smtClean="0"/>
              <a:t>‹Nº›</a:t>
            </a:fld>
            <a:endParaRPr lang="es-CO"/>
          </a:p>
        </p:txBody>
      </p:sp>
    </p:spTree>
    <p:extLst>
      <p:ext uri="{BB962C8B-B14F-4D97-AF65-F5344CB8AC3E}">
        <p14:creationId xmlns:p14="http://schemas.microsoft.com/office/powerpoint/2010/main" val="674287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E19885C-26E0-47A1-9F8E-660EBEB7D817}" type="datetimeFigureOut">
              <a:rPr lang="es-CO" smtClean="0"/>
              <a:t>12/04/2023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9911046-E457-4015-B0C4-BF3B68547F76}" type="slidenum">
              <a:rPr lang="es-CO" smtClean="0"/>
              <a:t>‹Nº›</a:t>
            </a:fld>
            <a:endParaRPr lang="es-CO"/>
          </a:p>
        </p:txBody>
      </p:sp>
    </p:spTree>
    <p:extLst>
      <p:ext uri="{BB962C8B-B14F-4D97-AF65-F5344CB8AC3E}">
        <p14:creationId xmlns:p14="http://schemas.microsoft.com/office/powerpoint/2010/main" val="1074433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E19885C-26E0-47A1-9F8E-660EBEB7D817}" type="datetimeFigureOut">
              <a:rPr lang="es-CO" smtClean="0"/>
              <a:t>12/04/2023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9911046-E457-4015-B0C4-BF3B68547F76}" type="slidenum">
              <a:rPr lang="es-CO" smtClean="0"/>
              <a:t>‹Nº›</a:t>
            </a:fld>
            <a:endParaRPr lang="es-CO"/>
          </a:p>
        </p:txBody>
      </p:sp>
    </p:spTree>
    <p:extLst>
      <p:ext uri="{BB962C8B-B14F-4D97-AF65-F5344CB8AC3E}">
        <p14:creationId xmlns:p14="http://schemas.microsoft.com/office/powerpoint/2010/main" val="2983850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E19885C-26E0-47A1-9F8E-660EBEB7D817}" type="datetimeFigureOut">
              <a:rPr lang="es-CO" smtClean="0"/>
              <a:t>12/04/2023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9911046-E457-4015-B0C4-BF3B68547F76}" type="slidenum">
              <a:rPr lang="es-CO" smtClean="0"/>
              <a:t>‹Nº›</a:t>
            </a:fld>
            <a:endParaRPr lang="es-CO"/>
          </a:p>
        </p:txBody>
      </p:sp>
    </p:spTree>
    <p:extLst>
      <p:ext uri="{BB962C8B-B14F-4D97-AF65-F5344CB8AC3E}">
        <p14:creationId xmlns:p14="http://schemas.microsoft.com/office/powerpoint/2010/main" val="1900657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E19885C-26E0-47A1-9F8E-660EBEB7D817}" type="datetimeFigureOut">
              <a:rPr lang="es-CO" smtClean="0"/>
              <a:t>12/04/2023</a:t>
            </a:fld>
            <a:endParaRPr lang="es-CO"/>
          </a:p>
        </p:txBody>
      </p:sp>
      <p:sp>
        <p:nvSpPr>
          <p:cNvPr id="5" name="Footer Placeholder 4"/>
          <p:cNvSpPr>
            <a:spLocks noGrp="1"/>
          </p:cNvSpPr>
          <p:nvPr>
            <p:ph type="ftr" sz="quarter" idx="11"/>
          </p:nvPr>
        </p:nvSpPr>
        <p:spPr>
          <a:xfrm>
            <a:off x="680321" y="5936188"/>
            <a:ext cx="6126805" cy="365125"/>
          </a:xfrm>
        </p:spPr>
        <p:txBody>
          <a:bodyPr/>
          <a:lstStyle/>
          <a:p>
            <a:endParaRPr lang="es-CO"/>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9911046-E457-4015-B0C4-BF3B68547F76}" type="slidenum">
              <a:rPr lang="es-CO" smtClean="0"/>
              <a:t>‹Nº›</a:t>
            </a:fld>
            <a:endParaRPr lang="es-CO"/>
          </a:p>
        </p:txBody>
      </p:sp>
    </p:spTree>
    <p:extLst>
      <p:ext uri="{BB962C8B-B14F-4D97-AF65-F5344CB8AC3E}">
        <p14:creationId xmlns:p14="http://schemas.microsoft.com/office/powerpoint/2010/main" val="21668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E19885C-26E0-47A1-9F8E-660EBEB7D817}" type="datetimeFigureOut">
              <a:rPr lang="es-CO" smtClean="0"/>
              <a:t>12/04/2023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9911046-E457-4015-B0C4-BF3B68547F76}" type="slidenum">
              <a:rPr lang="es-CO" smtClean="0"/>
              <a:t>‹Nº›</a:t>
            </a:fld>
            <a:endParaRPr lang="es-CO"/>
          </a:p>
        </p:txBody>
      </p:sp>
    </p:spTree>
    <p:extLst>
      <p:ext uri="{BB962C8B-B14F-4D97-AF65-F5344CB8AC3E}">
        <p14:creationId xmlns:p14="http://schemas.microsoft.com/office/powerpoint/2010/main" val="443366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E19885C-26E0-47A1-9F8E-660EBEB7D817}" type="datetimeFigureOut">
              <a:rPr lang="es-CO" smtClean="0"/>
              <a:t>12/04/2023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729455" y="2869895"/>
            <a:ext cx="1154151" cy="1090789"/>
          </a:xfrm>
        </p:spPr>
        <p:txBody>
          <a:bodyPr/>
          <a:lstStyle/>
          <a:p>
            <a:fld id="{99911046-E457-4015-B0C4-BF3B68547F76}" type="slidenum">
              <a:rPr lang="es-CO" smtClean="0"/>
              <a:t>‹Nº›</a:t>
            </a:fld>
            <a:endParaRPr lang="es-CO"/>
          </a:p>
        </p:txBody>
      </p:sp>
    </p:spTree>
    <p:extLst>
      <p:ext uri="{BB962C8B-B14F-4D97-AF65-F5344CB8AC3E}">
        <p14:creationId xmlns:p14="http://schemas.microsoft.com/office/powerpoint/2010/main" val="170588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E19885C-26E0-47A1-9F8E-660EBEB7D817}" type="datetimeFigureOut">
              <a:rPr lang="es-CO" smtClean="0"/>
              <a:t>12/04/2023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9911046-E457-4015-B0C4-BF3B68547F76}" type="slidenum">
              <a:rPr lang="es-CO" smtClean="0"/>
              <a:t>‹Nº›</a:t>
            </a:fld>
            <a:endParaRPr lang="es-CO"/>
          </a:p>
        </p:txBody>
      </p:sp>
    </p:spTree>
    <p:extLst>
      <p:ext uri="{BB962C8B-B14F-4D97-AF65-F5344CB8AC3E}">
        <p14:creationId xmlns:p14="http://schemas.microsoft.com/office/powerpoint/2010/main" val="980616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E19885C-26E0-47A1-9F8E-660EBEB7D817}" type="datetimeFigureOut">
              <a:rPr lang="es-CO" smtClean="0"/>
              <a:t>12/04/2023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99911046-E457-4015-B0C4-BF3B68547F76}" type="slidenum">
              <a:rPr lang="es-CO" smtClean="0"/>
              <a:t>‹Nº›</a:t>
            </a:fld>
            <a:endParaRPr lang="es-CO"/>
          </a:p>
        </p:txBody>
      </p:sp>
    </p:spTree>
    <p:extLst>
      <p:ext uri="{BB962C8B-B14F-4D97-AF65-F5344CB8AC3E}">
        <p14:creationId xmlns:p14="http://schemas.microsoft.com/office/powerpoint/2010/main" val="8957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E19885C-26E0-47A1-9F8E-660EBEB7D817}" type="datetimeFigureOut">
              <a:rPr lang="es-CO" smtClean="0"/>
              <a:t>12/04/2023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9911046-E457-4015-B0C4-BF3B68547F76}" type="slidenum">
              <a:rPr lang="es-CO" smtClean="0"/>
              <a:t>‹Nº›</a:t>
            </a:fld>
            <a:endParaRPr lang="es-CO"/>
          </a:p>
        </p:txBody>
      </p:sp>
    </p:spTree>
    <p:extLst>
      <p:ext uri="{BB962C8B-B14F-4D97-AF65-F5344CB8AC3E}">
        <p14:creationId xmlns:p14="http://schemas.microsoft.com/office/powerpoint/2010/main" val="352894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E19885C-26E0-47A1-9F8E-660EBEB7D817}" type="datetimeFigureOut">
              <a:rPr lang="es-CO" smtClean="0"/>
              <a:t>12/04/2023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99911046-E457-4015-B0C4-BF3B68547F76}" type="slidenum">
              <a:rPr lang="es-CO" smtClean="0"/>
              <a:t>‹Nº›</a:t>
            </a:fld>
            <a:endParaRPr lang="es-CO"/>
          </a:p>
        </p:txBody>
      </p:sp>
    </p:spTree>
    <p:extLst>
      <p:ext uri="{BB962C8B-B14F-4D97-AF65-F5344CB8AC3E}">
        <p14:creationId xmlns:p14="http://schemas.microsoft.com/office/powerpoint/2010/main" val="1688737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E19885C-26E0-47A1-9F8E-660EBEB7D817}" type="datetimeFigureOut">
              <a:rPr lang="es-CO" smtClean="0"/>
              <a:t>12/04/2023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9911046-E457-4015-B0C4-BF3B68547F76}" type="slidenum">
              <a:rPr lang="es-CO" smtClean="0"/>
              <a:t>‹Nº›</a:t>
            </a:fld>
            <a:endParaRPr lang="es-CO"/>
          </a:p>
        </p:txBody>
      </p:sp>
    </p:spTree>
    <p:extLst>
      <p:ext uri="{BB962C8B-B14F-4D97-AF65-F5344CB8AC3E}">
        <p14:creationId xmlns:p14="http://schemas.microsoft.com/office/powerpoint/2010/main" val="247874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E19885C-26E0-47A1-9F8E-660EBEB7D817}" type="datetimeFigureOut">
              <a:rPr lang="es-CO" smtClean="0"/>
              <a:t>12/04/2023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9911046-E457-4015-B0C4-BF3B68547F76}" type="slidenum">
              <a:rPr lang="es-CO" smtClean="0"/>
              <a:t>‹Nº›</a:t>
            </a:fld>
            <a:endParaRPr lang="es-CO"/>
          </a:p>
        </p:txBody>
      </p:sp>
    </p:spTree>
    <p:extLst>
      <p:ext uri="{BB962C8B-B14F-4D97-AF65-F5344CB8AC3E}">
        <p14:creationId xmlns:p14="http://schemas.microsoft.com/office/powerpoint/2010/main" val="366159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19885C-26E0-47A1-9F8E-660EBEB7D817}" type="datetimeFigureOut">
              <a:rPr lang="es-CO" smtClean="0"/>
              <a:t>12/04/2023</a:t>
            </a:fld>
            <a:endParaRPr lang="es-CO"/>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9911046-E457-4015-B0C4-BF3B68547F76}" type="slidenum">
              <a:rPr lang="es-CO" smtClean="0"/>
              <a:t>‹Nº›</a:t>
            </a:fld>
            <a:endParaRPr lang="es-CO"/>
          </a:p>
        </p:txBody>
      </p:sp>
    </p:spTree>
    <p:extLst>
      <p:ext uri="{BB962C8B-B14F-4D97-AF65-F5344CB8AC3E}">
        <p14:creationId xmlns:p14="http://schemas.microsoft.com/office/powerpoint/2010/main" val="42397885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431C081-4D3B-2C68-8734-DD4421D6A797}"/>
              </a:ext>
            </a:extLst>
          </p:cNvPr>
          <p:cNvSpPr>
            <a:spLocks noGrp="1"/>
          </p:cNvSpPr>
          <p:nvPr>
            <p:ph type="ctrTitle"/>
          </p:nvPr>
        </p:nvSpPr>
        <p:spPr>
          <a:xfrm>
            <a:off x="5780015" y="2650921"/>
            <a:ext cx="3112315" cy="1642145"/>
          </a:xfrm>
        </p:spPr>
        <p:txBody>
          <a:bodyPr>
            <a:noAutofit/>
          </a:bodyPr>
          <a:lstStyle/>
          <a:p>
            <a:r>
              <a:rPr lang="en-US" sz="4000" dirty="0">
                <a:latin typeface="Times New Roman" panose="02020603050405020304" pitchFamily="18" charset="0"/>
                <a:cs typeface="Times New Roman" panose="02020603050405020304" pitchFamily="18" charset="0"/>
              </a:rPr>
              <a:t>Greatest Software The Shoes</a:t>
            </a:r>
            <a:endParaRPr lang="es-CO" sz="4000" dirty="0">
              <a:latin typeface="Times New Roman" panose="02020603050405020304" pitchFamily="18" charset="0"/>
              <a:cs typeface="Times New Roman" panose="02020603050405020304" pitchFamily="18" charset="0"/>
            </a:endParaRPr>
          </a:p>
        </p:txBody>
      </p:sp>
      <p:pic>
        <p:nvPicPr>
          <p:cNvPr id="7" name="Imagen 6" descr="Edificio en frente de una ventana&#10;&#10;Descripción generada automáticamente con confianza media">
            <a:extLst>
              <a:ext uri="{FF2B5EF4-FFF2-40B4-BE49-F238E27FC236}">
                <a16:creationId xmlns:a16="http://schemas.microsoft.com/office/drawing/2014/main" id="{63EB7D5D-0229-CC25-0AE9-FEAAB2A4D9CB}"/>
              </a:ext>
            </a:extLst>
          </p:cNvPr>
          <p:cNvPicPr>
            <a:picLocks noChangeAspect="1"/>
          </p:cNvPicPr>
          <p:nvPr/>
        </p:nvPicPr>
        <p:blipFill rotWithShape="1">
          <a:blip r:embed="rId2">
            <a:extLst>
              <a:ext uri="{28A0092B-C50C-407E-A947-70E740481C1C}">
                <a14:useLocalDpi xmlns:a14="http://schemas.microsoft.com/office/drawing/2010/main" val="0"/>
              </a:ext>
            </a:extLst>
          </a:blip>
          <a:srcRect l="11541" r="21708" b="-1"/>
          <a:stretch/>
        </p:blipFill>
        <p:spPr>
          <a:xfrm>
            <a:off x="428237" y="711981"/>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3" name="CuadroTexto 12">
            <a:extLst>
              <a:ext uri="{FF2B5EF4-FFF2-40B4-BE49-F238E27FC236}">
                <a16:creationId xmlns:a16="http://schemas.microsoft.com/office/drawing/2014/main" id="{893A159D-C5B7-4105-9121-C28392E4E887}"/>
              </a:ext>
            </a:extLst>
          </p:cNvPr>
          <p:cNvSpPr txBox="1"/>
          <p:nvPr/>
        </p:nvSpPr>
        <p:spPr>
          <a:xfrm>
            <a:off x="9764784" y="2763820"/>
            <a:ext cx="2707547" cy="1200329"/>
          </a:xfrm>
          <a:prstGeom prst="rect">
            <a:avLst/>
          </a:prstGeom>
          <a:noFill/>
        </p:spPr>
        <p:txBody>
          <a:bodyPr wrap="square">
            <a:spAutoFit/>
          </a:bodyPr>
          <a:lstStyle/>
          <a:p>
            <a:r>
              <a:rPr lang="en-US" sz="7200" dirty="0">
                <a:latin typeface="Times New Roman" panose="02020603050405020304" pitchFamily="18" charset="0"/>
                <a:cs typeface="Times New Roman" panose="02020603050405020304" pitchFamily="18" charset="0"/>
              </a:rPr>
              <a:t>GSS</a:t>
            </a:r>
            <a:endParaRPr lang="es-CO"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9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4427A-138F-A21C-147D-4DDB67DCB83A}"/>
              </a:ext>
            </a:extLst>
          </p:cNvPr>
          <p:cNvSpPr>
            <a:spLocks noGrp="1"/>
          </p:cNvSpPr>
          <p:nvPr>
            <p:ph type="ctrTitle"/>
          </p:nvPr>
        </p:nvSpPr>
        <p:spPr/>
        <p:txBody>
          <a:bodyPr>
            <a:normAutofit fontScale="90000"/>
          </a:bodyPr>
          <a:lstStyle/>
          <a:p>
            <a:pPr algn="ctr"/>
            <a:r>
              <a:rPr lang="es-ES" b="1" i="0" dirty="0">
                <a:effectLst/>
                <a:latin typeface="Times New Roman" panose="02020603050405020304" pitchFamily="18" charset="0"/>
                <a:cs typeface="Times New Roman" panose="02020603050405020304" pitchFamily="18" charset="0"/>
              </a:rPr>
              <a:t>EVOLUCIÓN PREVISIBLE DEL SISTEMA</a:t>
            </a:r>
            <a:r>
              <a:rPr lang="es-ES" b="0" i="0" dirty="0">
                <a:effectLst/>
                <a:latin typeface="Times New Roman" panose="02020603050405020304" pitchFamily="18" charset="0"/>
                <a:cs typeface="Times New Roman" panose="02020603050405020304" pitchFamily="18" charset="0"/>
              </a:rPr>
              <a:t> </a:t>
            </a:r>
            <a:endParaRPr lang="es-CO"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989C7AD-CFCB-9498-A0C5-09E9BC67F616}"/>
              </a:ext>
            </a:extLst>
          </p:cNvPr>
          <p:cNvSpPr>
            <a:spLocks noGrp="1"/>
          </p:cNvSpPr>
          <p:nvPr>
            <p:ph type="subTitle" idx="1"/>
          </p:nvPr>
        </p:nvSpPr>
        <p:spPr/>
        <p:txBody>
          <a:bodyPr>
            <a:normAutofit/>
          </a:bodyPr>
          <a:lstStyle/>
          <a:p>
            <a:pPr marL="0" indent="0">
              <a:buNone/>
            </a:pPr>
            <a:r>
              <a:rPr lang="es-ES" sz="1900" b="0" i="0" dirty="0">
                <a:effectLst/>
                <a:latin typeface="Times New Roman" panose="02020603050405020304" pitchFamily="18" charset="0"/>
                <a:cs typeface="Times New Roman" panose="02020603050405020304" pitchFamily="18" charset="0"/>
              </a:rPr>
              <a:t>El sistema podrá añadir la cantidad de usuario en simultáneos para proveer una mayor eficiencia y rapidez al momento de ingresar mercancías. </a:t>
            </a:r>
            <a:endParaRPr lang="es-CO"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48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7E9899B-72B7-4511-90FD-16D62E0EE999}"/>
              </a:ext>
            </a:extLst>
          </p:cNvPr>
          <p:cNvSpPr>
            <a:spLocks noGrp="1"/>
          </p:cNvSpPr>
          <p:nvPr>
            <p:ph type="title"/>
          </p:nvPr>
        </p:nvSpPr>
        <p:spPr>
          <a:xfrm>
            <a:off x="681038" y="752475"/>
            <a:ext cx="9613900" cy="1081088"/>
          </a:xfrm>
        </p:spPr>
        <p:txBody>
          <a:bodyPr>
            <a:normAutofit/>
          </a:bodyPr>
          <a:lstStyle/>
          <a:p>
            <a:pPr algn="l"/>
            <a:r>
              <a:rPr lang="es-MX" sz="4400" b="1" dirty="0">
                <a:latin typeface="Times New Roman" panose="02020603050405020304" pitchFamily="18" charset="0"/>
                <a:cs typeface="Times New Roman" panose="02020603050405020304" pitchFamily="18" charset="0"/>
              </a:rPr>
              <a:t>Requisitos comunes de las interfaces</a:t>
            </a:r>
            <a:endParaRPr lang="es-CO" sz="4400" b="1" dirty="0">
              <a:latin typeface="Times New Roman" panose="02020603050405020304" pitchFamily="18" charset="0"/>
              <a:cs typeface="Times New Roman" panose="02020603050405020304" pitchFamily="18" charset="0"/>
            </a:endParaRPr>
          </a:p>
        </p:txBody>
      </p:sp>
      <p:sp>
        <p:nvSpPr>
          <p:cNvPr id="5" name="Subtítulo 2">
            <a:extLst>
              <a:ext uri="{FF2B5EF4-FFF2-40B4-BE49-F238E27FC236}">
                <a16:creationId xmlns:a16="http://schemas.microsoft.com/office/drawing/2014/main" id="{D85CA929-0982-48E5-A275-1BD5D1194265}"/>
              </a:ext>
            </a:extLst>
          </p:cNvPr>
          <p:cNvSpPr>
            <a:spLocks noGrp="1"/>
          </p:cNvSpPr>
          <p:nvPr>
            <p:ph idx="1"/>
          </p:nvPr>
        </p:nvSpPr>
        <p:spPr>
          <a:xfrm>
            <a:off x="681038" y="2336800"/>
            <a:ext cx="9613900" cy="3863975"/>
          </a:xfrm>
        </p:spPr>
        <p:txBody>
          <a:bodyPr>
            <a:normAutofit lnSpcReduction="10000"/>
          </a:bodyPr>
          <a:lstStyle/>
          <a:p>
            <a:pPr algn="l"/>
            <a:r>
              <a:rPr lang="es-MX" dirty="0"/>
              <a:t>Registro de todos los artículos en inventario, incluyendo 	 información sobre cantidad, ubicación, costo y proveedor.  </a:t>
            </a:r>
          </a:p>
          <a:p>
            <a:pPr algn="l"/>
            <a:r>
              <a:rPr lang="es-MX" dirty="0"/>
              <a:t>Gestión de inventario, permitiendo la actualización de la cantidad de artículos y la asignación de ubicaciones de</a:t>
            </a:r>
            <a:br>
              <a:rPr lang="es-MX" dirty="0"/>
            </a:br>
            <a:r>
              <a:rPr lang="es-MX" dirty="0"/>
              <a:t>almacenamiento.</a:t>
            </a:r>
          </a:p>
          <a:p>
            <a:pPr algn="l"/>
            <a:r>
              <a:rPr lang="es-MX" dirty="0"/>
              <a:t>Interfaz fácil de usar la gestión de inventario, permitiendo una</a:t>
            </a:r>
            <a:br>
              <a:rPr lang="es-MX" dirty="0"/>
            </a:br>
            <a:r>
              <a:rPr lang="es-MX" dirty="0"/>
              <a:t>navegación intuitiva y una fácil compresión de la información</a:t>
            </a:r>
            <a:br>
              <a:rPr lang="es-MX" dirty="0"/>
            </a:br>
            <a:r>
              <a:rPr lang="es-MX" dirty="0"/>
              <a:t>de inventario.</a:t>
            </a:r>
          </a:p>
          <a:p>
            <a:pPr algn="l"/>
            <a:r>
              <a:rPr lang="es-MX" dirty="0"/>
              <a:t>Seguridad y protección de datos, asegurando que la información</a:t>
            </a:r>
            <a:br>
              <a:rPr lang="es-MX" dirty="0"/>
            </a:br>
            <a:r>
              <a:rPr lang="es-MX" dirty="0"/>
              <a:t>de su inventario este protegida contra accesos no autorizados y </a:t>
            </a:r>
            <a:br>
              <a:rPr lang="es-MX" dirty="0"/>
            </a:br>
            <a:r>
              <a:rPr lang="es-MX" dirty="0"/>
              <a:t>perdida de datos.</a:t>
            </a:r>
            <a:endParaRPr lang="es-CO" dirty="0"/>
          </a:p>
        </p:txBody>
      </p:sp>
    </p:spTree>
    <p:extLst>
      <p:ext uri="{BB962C8B-B14F-4D97-AF65-F5344CB8AC3E}">
        <p14:creationId xmlns:p14="http://schemas.microsoft.com/office/powerpoint/2010/main" val="42762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E8A50-9297-4149-A509-748D5540E751}"/>
              </a:ext>
            </a:extLst>
          </p:cNvPr>
          <p:cNvSpPr>
            <a:spLocks noGrp="1"/>
          </p:cNvSpPr>
          <p:nvPr>
            <p:ph type="title"/>
          </p:nvPr>
        </p:nvSpPr>
        <p:spPr/>
        <p:txBody>
          <a:bodyPr/>
          <a:lstStyle/>
          <a:p>
            <a:r>
              <a:rPr lang="es-MX" b="1" dirty="0">
                <a:latin typeface="Times New Roman" panose="02020603050405020304" pitchFamily="18" charset="0"/>
                <a:cs typeface="Times New Roman" panose="02020603050405020304" pitchFamily="18" charset="0"/>
              </a:rPr>
              <a:t>Interfaces de usuario </a:t>
            </a:r>
            <a:endParaRPr lang="es-CO" b="1"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1FB74EF7-80E5-420E-8CA4-A72420AC80B4}"/>
              </a:ext>
            </a:extLst>
          </p:cNvPr>
          <p:cNvSpPr>
            <a:spLocks noGrp="1"/>
          </p:cNvSpPr>
          <p:nvPr>
            <p:ph idx="1"/>
          </p:nvPr>
        </p:nvSpPr>
        <p:spPr/>
        <p:txBody>
          <a:bodyPr>
            <a:normAutofit lnSpcReduction="10000"/>
          </a:bodyPr>
          <a:lstStyle/>
          <a:p>
            <a:pPr algn="just"/>
            <a:r>
              <a:rPr lang="es-MX" sz="2000" b="0" i="0" dirty="0">
                <a:solidFill>
                  <a:srgbClr val="FFFFFF"/>
                </a:solidFill>
                <a:effectLst/>
                <a:latin typeface="Times New Roman" panose="02020603050405020304" pitchFamily="18" charset="0"/>
              </a:rPr>
              <a:t>El programa comenzara con la Interfaz de inicio de sesión: Esta interfaz permitiría al usuario iniciar sesión en el software de control de inventario. El usuario tendría que proporcionar su nombre de usuario y contraseña para acceder al sistema. Una vez que el usuario ha iniciado sesión, se mostrará la interfaz principal.  </a:t>
            </a:r>
          </a:p>
          <a:p>
            <a:pPr algn="just"/>
            <a:r>
              <a:rPr lang="es-MX" sz="2000" b="0" i="0" dirty="0">
                <a:solidFill>
                  <a:srgbClr val="FFFFFF"/>
                </a:solidFill>
                <a:effectLst/>
                <a:latin typeface="Times New Roman" panose="02020603050405020304" pitchFamily="18" charset="0"/>
              </a:rPr>
              <a:t>El usuario debe tener como requerimientos mínimos para poder trabajar con el programa las siguientes condiciones. </a:t>
            </a:r>
            <a:endParaRPr lang="es-MX" sz="2000" dirty="0">
              <a:solidFill>
                <a:srgbClr val="FFFFFF"/>
              </a:solidFill>
              <a:latin typeface="Times New Roman" panose="02020603050405020304" pitchFamily="18" charset="0"/>
            </a:endParaRPr>
          </a:p>
          <a:p>
            <a:pPr marL="0" indent="0" algn="just">
              <a:buNone/>
            </a:pPr>
            <a:r>
              <a:rPr lang="es-MX" sz="2000" b="0" i="0" dirty="0">
                <a:solidFill>
                  <a:srgbClr val="FFFFFF"/>
                </a:solidFill>
                <a:effectLst/>
                <a:latin typeface="Times New Roman" panose="02020603050405020304" pitchFamily="18" charset="0"/>
              </a:rPr>
              <a:t>Debe formar parte del personal administrativo o tener permisos directamente de estos. </a:t>
            </a:r>
          </a:p>
          <a:p>
            <a:pPr marL="0" indent="0" algn="just">
              <a:buNone/>
            </a:pPr>
            <a:r>
              <a:rPr lang="es-MX" sz="2000" b="0" i="0" dirty="0">
                <a:solidFill>
                  <a:srgbClr val="FFFFFF"/>
                </a:solidFill>
                <a:effectLst/>
                <a:latin typeface="Times New Roman" panose="02020603050405020304" pitchFamily="18" charset="0"/>
              </a:rPr>
              <a:t>Mínimo bachillerato académico y conocimientos en navegación web y conocimientos en matemáticas, contabilidad y gestión de inventarios básicos. </a:t>
            </a:r>
            <a:endParaRPr lang="es-MX" sz="2000" dirty="0">
              <a:solidFill>
                <a:srgbClr val="FFFFFF"/>
              </a:solidFill>
              <a:latin typeface="Times New Roman" panose="02020603050405020304" pitchFamily="18" charset="0"/>
            </a:endParaRPr>
          </a:p>
          <a:p>
            <a:pPr algn="just"/>
            <a:r>
              <a:rPr lang="es-MX" sz="2000" b="0" i="0" dirty="0">
                <a:solidFill>
                  <a:srgbClr val="FFFFFF"/>
                </a:solidFill>
                <a:effectLst/>
                <a:latin typeface="Times New Roman" panose="02020603050405020304" pitchFamily="18" charset="0"/>
              </a:rPr>
              <a:t>La única responsabilidad que tendrá el usuario será del ingreso y gestión de mercancías. Por lo tanto no tendrá ningún otro acceso a ninguna de las demás interfaces. </a:t>
            </a:r>
            <a:endParaRPr lang="es-CO" sz="2800" dirty="0"/>
          </a:p>
        </p:txBody>
      </p:sp>
    </p:spTree>
    <p:extLst>
      <p:ext uri="{BB962C8B-B14F-4D97-AF65-F5344CB8AC3E}">
        <p14:creationId xmlns:p14="http://schemas.microsoft.com/office/powerpoint/2010/main" val="489963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3E564-753E-43D8-9125-B450EECBB736}"/>
              </a:ext>
            </a:extLst>
          </p:cNvPr>
          <p:cNvSpPr>
            <a:spLocks noGrp="1"/>
          </p:cNvSpPr>
          <p:nvPr>
            <p:ph type="title"/>
          </p:nvPr>
        </p:nvSpPr>
        <p:spPr/>
        <p:txBody>
          <a:bodyPr>
            <a:normAutofit/>
          </a:bodyPr>
          <a:lstStyle/>
          <a:p>
            <a:r>
              <a:rPr lang="es-ES" b="1" i="0" dirty="0">
                <a:effectLst/>
                <a:latin typeface="Times New Roman" panose="02020603050405020304" pitchFamily="18" charset="0"/>
              </a:rPr>
              <a:t>Interfaces de hardware </a:t>
            </a:r>
            <a:endParaRPr lang="es-CO" b="1" dirty="0"/>
          </a:p>
        </p:txBody>
      </p:sp>
      <p:sp>
        <p:nvSpPr>
          <p:cNvPr id="3" name="Marcador de contenido 2">
            <a:extLst>
              <a:ext uri="{FF2B5EF4-FFF2-40B4-BE49-F238E27FC236}">
                <a16:creationId xmlns:a16="http://schemas.microsoft.com/office/drawing/2014/main" id="{9156EE6C-7D1E-4B5A-A682-3183EFBB4C0C}"/>
              </a:ext>
            </a:extLst>
          </p:cNvPr>
          <p:cNvSpPr>
            <a:spLocks noGrp="1"/>
          </p:cNvSpPr>
          <p:nvPr>
            <p:ph idx="1"/>
          </p:nvPr>
        </p:nvSpPr>
        <p:spPr/>
        <p:txBody>
          <a:bodyPr>
            <a:normAutofit/>
          </a:bodyPr>
          <a:lstStyle/>
          <a:p>
            <a:pPr marL="0" indent="0">
              <a:buNone/>
            </a:pPr>
            <a:r>
              <a:rPr lang="es-MX" sz="2000" b="0" i="0" dirty="0">
                <a:solidFill>
                  <a:srgbClr val="FFFFFF"/>
                </a:solidFill>
                <a:effectLst/>
                <a:latin typeface="Times New Roman" panose="02020603050405020304" pitchFamily="18" charset="0"/>
              </a:rPr>
              <a:t>Las interfaces de hardware necesarias deberán incluir: </a:t>
            </a:r>
          </a:p>
          <a:p>
            <a:pPr>
              <a:buFontTx/>
              <a:buChar char="-"/>
            </a:pPr>
            <a:r>
              <a:rPr lang="es-MX" sz="2000" b="0" i="0" dirty="0">
                <a:solidFill>
                  <a:schemeClr val="bg1"/>
                </a:solidFill>
                <a:effectLst/>
                <a:latin typeface="Times New Roman" panose="02020603050405020304" pitchFamily="18" charset="0"/>
              </a:rPr>
              <a:t>Monitor</a:t>
            </a:r>
            <a:r>
              <a:rPr lang="es-MX" sz="2000" b="0" i="0" dirty="0">
                <a:solidFill>
                  <a:srgbClr val="FFFFFF"/>
                </a:solidFill>
                <a:effectLst/>
                <a:latin typeface="Times New Roman" panose="02020603050405020304" pitchFamily="18" charset="0"/>
              </a:rPr>
              <a:t>: se necesitará un monitor para mostrar las interfaces de usuario del software de control de inventario. </a:t>
            </a:r>
          </a:p>
          <a:p>
            <a:pPr>
              <a:buFontTx/>
              <a:buChar char="-"/>
            </a:pPr>
            <a:r>
              <a:rPr lang="es-MX" sz="2000" b="0" i="0" dirty="0">
                <a:solidFill>
                  <a:schemeClr val="bg1"/>
                </a:solidFill>
                <a:effectLst/>
                <a:latin typeface="Times New Roman" panose="02020603050405020304" pitchFamily="18" charset="0"/>
              </a:rPr>
              <a:t>Teclado y ratón</a:t>
            </a:r>
            <a:r>
              <a:rPr lang="es-MX" sz="2000" b="0" i="0" dirty="0">
                <a:solidFill>
                  <a:srgbClr val="FFFFFF"/>
                </a:solidFill>
                <a:effectLst/>
                <a:latin typeface="Times New Roman" panose="02020603050405020304" pitchFamily="18" charset="0"/>
              </a:rPr>
              <a:t>: se necesitará un teclado y un ratón para permitir al usuario interactuar con el software. </a:t>
            </a:r>
            <a:endParaRPr lang="es-MX" sz="2000" dirty="0">
              <a:solidFill>
                <a:srgbClr val="FFFFFF"/>
              </a:solidFill>
              <a:latin typeface="Times New Roman" panose="02020603050405020304" pitchFamily="18" charset="0"/>
            </a:endParaRPr>
          </a:p>
          <a:p>
            <a:pPr>
              <a:buFontTx/>
              <a:buChar char="-"/>
            </a:pPr>
            <a:r>
              <a:rPr lang="es-MX" sz="2000" b="0" i="0" dirty="0">
                <a:solidFill>
                  <a:schemeClr val="bg1"/>
                </a:solidFill>
                <a:effectLst/>
                <a:latin typeface="Times New Roman" panose="02020603050405020304" pitchFamily="18" charset="0"/>
              </a:rPr>
              <a:t>Impresora</a:t>
            </a:r>
            <a:r>
              <a:rPr lang="es-MX" sz="2000" b="0" i="0" dirty="0">
                <a:solidFill>
                  <a:srgbClr val="FFFFFF"/>
                </a:solidFill>
                <a:effectLst/>
                <a:latin typeface="Times New Roman" panose="02020603050405020304" pitchFamily="18" charset="0"/>
              </a:rPr>
              <a:t>: se puede necesitar una impresora para imprimir informes y otros documentos generados por el software de control de inventario. </a:t>
            </a:r>
          </a:p>
          <a:p>
            <a:pPr>
              <a:buFontTx/>
              <a:buChar char="-"/>
            </a:pPr>
            <a:r>
              <a:rPr lang="es-MX" sz="2000" b="0" i="0" dirty="0">
                <a:solidFill>
                  <a:schemeClr val="bg1"/>
                </a:solidFill>
                <a:effectLst/>
                <a:latin typeface="Times New Roman" panose="02020603050405020304" pitchFamily="18" charset="0"/>
              </a:rPr>
              <a:t>Escáner de código de barras</a:t>
            </a:r>
            <a:r>
              <a:rPr lang="es-MX" sz="2000" b="0" i="0" dirty="0">
                <a:solidFill>
                  <a:srgbClr val="FFFFFF"/>
                </a:solidFill>
                <a:effectLst/>
                <a:latin typeface="Times New Roman" panose="02020603050405020304" pitchFamily="18" charset="0"/>
              </a:rPr>
              <a:t>: si los productos en el inventario se identifican mediante códigos de barras, se puede necesitar un escáner de código de barras para actualizar la información de inventario de manera eficiente. </a:t>
            </a:r>
            <a:endParaRPr lang="es-CO" sz="2800" dirty="0"/>
          </a:p>
        </p:txBody>
      </p:sp>
    </p:spTree>
    <p:extLst>
      <p:ext uri="{BB962C8B-B14F-4D97-AF65-F5344CB8AC3E}">
        <p14:creationId xmlns:p14="http://schemas.microsoft.com/office/powerpoint/2010/main" val="395559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6536B4-0639-4ED3-BE86-EF33769C8EE9}"/>
              </a:ext>
            </a:extLst>
          </p:cNvPr>
          <p:cNvSpPr>
            <a:spLocks noGrp="1"/>
          </p:cNvSpPr>
          <p:nvPr>
            <p:ph type="title"/>
          </p:nvPr>
        </p:nvSpPr>
        <p:spPr/>
        <p:txBody>
          <a:bodyPr>
            <a:normAutofit/>
          </a:bodyPr>
          <a:lstStyle/>
          <a:p>
            <a:r>
              <a:rPr lang="es-ES" b="1" i="0" dirty="0">
                <a:effectLst/>
                <a:latin typeface="Times New Roman" panose="02020603050405020304" pitchFamily="18" charset="0"/>
              </a:rPr>
              <a:t>Interfaces de software</a:t>
            </a:r>
            <a:r>
              <a:rPr lang="es-ES" b="0" i="0" dirty="0">
                <a:effectLst/>
                <a:latin typeface="Times New Roman" panose="02020603050405020304" pitchFamily="18" charset="0"/>
              </a:rPr>
              <a:t> </a:t>
            </a:r>
            <a:endParaRPr lang="es-CO" dirty="0"/>
          </a:p>
        </p:txBody>
      </p:sp>
      <p:sp>
        <p:nvSpPr>
          <p:cNvPr id="3" name="Marcador de contenido 2">
            <a:extLst>
              <a:ext uri="{FF2B5EF4-FFF2-40B4-BE49-F238E27FC236}">
                <a16:creationId xmlns:a16="http://schemas.microsoft.com/office/drawing/2014/main" id="{4916A78F-A569-4435-88A8-7A586AAAAB80}"/>
              </a:ext>
            </a:extLst>
          </p:cNvPr>
          <p:cNvSpPr>
            <a:spLocks noGrp="1"/>
          </p:cNvSpPr>
          <p:nvPr>
            <p:ph idx="1"/>
          </p:nvPr>
        </p:nvSpPr>
        <p:spPr/>
        <p:txBody>
          <a:bodyPr>
            <a:normAutofit/>
          </a:bodyPr>
          <a:lstStyle/>
          <a:p>
            <a:r>
              <a:rPr lang="es-MX" sz="1800" b="0" i="0" dirty="0">
                <a:effectLst/>
                <a:latin typeface="Times New Roman" panose="02020603050405020304" pitchFamily="18" charset="0"/>
              </a:rPr>
              <a:t>Permitiría a los usuarios acceder al software de control de inventario a través de una aplicación de escritorio. Esta interfaz puede incluir ventanas para mostrar información de inventario, opciones de búsqueda y filtros, y botones para realizar acciones como agregar o actualizar información de inventario. </a:t>
            </a:r>
          </a:p>
          <a:p>
            <a:r>
              <a:rPr lang="es-MX" sz="1800" b="0" i="0" dirty="0">
                <a:solidFill>
                  <a:schemeClr val="bg1"/>
                </a:solidFill>
                <a:effectLst/>
                <a:latin typeface="Times New Roman" panose="02020603050405020304" pitchFamily="18" charset="0"/>
              </a:rPr>
              <a:t>Interfaz web</a:t>
            </a:r>
            <a:r>
              <a:rPr lang="es-MX" sz="1800" b="0" i="0" dirty="0">
                <a:effectLst/>
                <a:latin typeface="Times New Roman" panose="02020603050405020304" pitchFamily="18" charset="0"/>
              </a:rPr>
              <a:t>: una interfaz web permitiría a los usuarios acceder al software de control de inventario a través de un navegador web. Esta interfaz podría ser similar a la interfaz de usuario de escritorio, pero accesible desde cualquier computador con acceso a Internet. </a:t>
            </a:r>
          </a:p>
          <a:p>
            <a:r>
              <a:rPr lang="es-ES" sz="1800" b="0" i="0" dirty="0">
                <a:solidFill>
                  <a:schemeClr val="bg1"/>
                </a:solidFill>
                <a:effectLst/>
                <a:latin typeface="Times New Roman" panose="02020603050405020304" pitchFamily="18" charset="0"/>
                <a:cs typeface="Times New Roman" panose="02020603050405020304" pitchFamily="18" charset="0"/>
              </a:rPr>
              <a:t>Interfaz de programación de aplicaciones (API)</a:t>
            </a:r>
            <a:r>
              <a:rPr lang="es-ES" sz="1800" b="0" i="0" dirty="0">
                <a:effectLst/>
                <a:latin typeface="Times New Roman" panose="02020603050405020304" pitchFamily="18" charset="0"/>
                <a:cs typeface="Times New Roman" panose="02020603050405020304" pitchFamily="18" charset="0"/>
              </a:rPr>
              <a:t>: una API permitiría a otros sistemas y aplicaciones acceder a la información de inventario almacenada en el sistema de control de inventario. Esta interfaz podría permitir la integración con sistemas de contabilidad, sistemas de gestión de compras, y otras aplicaciones empresariales.</a:t>
            </a:r>
          </a:p>
        </p:txBody>
      </p:sp>
    </p:spTree>
    <p:extLst>
      <p:ext uri="{BB962C8B-B14F-4D97-AF65-F5344CB8AC3E}">
        <p14:creationId xmlns:p14="http://schemas.microsoft.com/office/powerpoint/2010/main" val="4013250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2864B-1207-4238-8A8B-E62C2E5B9D20}"/>
              </a:ext>
            </a:extLst>
          </p:cNvPr>
          <p:cNvSpPr>
            <a:spLocks noGrp="1"/>
          </p:cNvSpPr>
          <p:nvPr>
            <p:ph type="title"/>
          </p:nvPr>
        </p:nvSpPr>
        <p:spPr/>
        <p:txBody>
          <a:bodyPr>
            <a:normAutofit/>
          </a:bodyPr>
          <a:lstStyle/>
          <a:p>
            <a:r>
              <a:rPr lang="es-ES" b="1" i="0" dirty="0">
                <a:effectLst/>
                <a:latin typeface="Times New Roman" panose="02020603050405020304" pitchFamily="18" charset="0"/>
              </a:rPr>
              <a:t>Interfaces de comunicación </a:t>
            </a:r>
            <a:r>
              <a:rPr lang="es-ES" b="0" i="0" dirty="0">
                <a:effectLst/>
                <a:latin typeface="Times New Roman" panose="02020603050405020304" pitchFamily="18" charset="0"/>
              </a:rPr>
              <a:t> </a:t>
            </a:r>
            <a:endParaRPr lang="es-CO" dirty="0"/>
          </a:p>
        </p:txBody>
      </p:sp>
      <p:sp>
        <p:nvSpPr>
          <p:cNvPr id="3" name="Marcador de contenido 2">
            <a:extLst>
              <a:ext uri="{FF2B5EF4-FFF2-40B4-BE49-F238E27FC236}">
                <a16:creationId xmlns:a16="http://schemas.microsoft.com/office/drawing/2014/main" id="{48EAA323-1A3F-4AF5-8269-0D4010427B38}"/>
              </a:ext>
            </a:extLst>
          </p:cNvPr>
          <p:cNvSpPr>
            <a:spLocks noGrp="1"/>
          </p:cNvSpPr>
          <p:nvPr>
            <p:ph idx="1"/>
          </p:nvPr>
        </p:nvSpPr>
        <p:spPr>
          <a:xfrm>
            <a:off x="680321" y="2336872"/>
            <a:ext cx="9613861" cy="4082977"/>
          </a:xfrm>
        </p:spPr>
        <p:txBody>
          <a:bodyPr>
            <a:normAutofit/>
          </a:bodyPr>
          <a:lstStyle/>
          <a:p>
            <a:r>
              <a:rPr lang="es-MX" sz="1800" b="0" i="0" dirty="0">
                <a:solidFill>
                  <a:schemeClr val="bg1"/>
                </a:solidFill>
                <a:effectLst/>
                <a:latin typeface="Times New Roman" panose="02020603050405020304" pitchFamily="18" charset="0"/>
              </a:rPr>
              <a:t>Base de datos</a:t>
            </a:r>
            <a:r>
              <a:rPr lang="es-MX" sz="1800" b="0" i="0" dirty="0">
                <a:solidFill>
                  <a:srgbClr val="FFFFFF"/>
                </a:solidFill>
                <a:effectLst/>
                <a:latin typeface="Times New Roman" panose="02020603050405020304" pitchFamily="18" charset="0"/>
              </a:rPr>
              <a:t>: el software de control de inventario debe interactuar con una base de datos para almacenar y recuperar información de inventario. La interfaz de comunicación entre el software y la base de datos debe ser segura, eficiente y capaz de manejar grandes volúmenes de datos. </a:t>
            </a:r>
            <a:endParaRPr lang="es-MX" b="0" i="0" dirty="0">
              <a:solidFill>
                <a:srgbClr val="F0EBE2"/>
              </a:solidFill>
              <a:effectLst/>
              <a:latin typeface="Segoe UI" panose="020B0502040204020203" pitchFamily="34" charset="0"/>
            </a:endParaRPr>
          </a:p>
          <a:p>
            <a:pPr algn="just" rtl="0" fontAlgn="base"/>
            <a:r>
              <a:rPr lang="es-MX" sz="1800" b="0" i="0" dirty="0">
                <a:solidFill>
                  <a:schemeClr val="bg1"/>
                </a:solidFill>
                <a:effectLst/>
                <a:latin typeface="Times New Roman" panose="02020603050405020304" pitchFamily="18" charset="0"/>
              </a:rPr>
              <a:t>Redes</a:t>
            </a:r>
            <a:r>
              <a:rPr lang="es-MX" sz="1800" b="0" i="0" dirty="0">
                <a:solidFill>
                  <a:srgbClr val="F0EBE2"/>
                </a:solidFill>
                <a:effectLst/>
                <a:latin typeface="Times New Roman" panose="02020603050405020304" pitchFamily="18" charset="0"/>
              </a:rPr>
              <a:t>: si el software de control de inventario se usa en una empresa con múltiples ubicaciones, es posible que necesite comunicarse con otras redes para compartir información de inventario. La interfaz de comunicación entre las redes debe ser segura y confiable. </a:t>
            </a:r>
          </a:p>
          <a:p>
            <a:pPr algn="just" rtl="0" fontAlgn="base"/>
            <a:r>
              <a:rPr lang="es-MX" sz="1800" b="0" i="0" dirty="0">
                <a:solidFill>
                  <a:schemeClr val="bg1"/>
                </a:solidFill>
                <a:effectLst/>
                <a:latin typeface="Times New Roman" panose="02020603050405020304" pitchFamily="18" charset="0"/>
              </a:rPr>
              <a:t>API</a:t>
            </a:r>
            <a:r>
              <a:rPr lang="es-MX" sz="1800" b="0" i="0" dirty="0">
                <a:solidFill>
                  <a:srgbClr val="FFFFFF"/>
                </a:solidFill>
                <a:effectLst/>
                <a:latin typeface="Times New Roman" panose="02020603050405020304" pitchFamily="18" charset="0"/>
              </a:rPr>
              <a:t>: como se mencionó anteriormente, una interfaz de programación de aplicaciones (API) puede ser necesaria para permitir que otros sistemas o aplicaciones se comuniquen con el software de control de inventario. La interfaz de comunicación debe ser clara y bien documentada para asegurar una integración sin problemas. </a:t>
            </a:r>
            <a:endParaRPr lang="es-MX" b="0" i="0" dirty="0">
              <a:solidFill>
                <a:srgbClr val="F0EBE2"/>
              </a:solidFill>
              <a:effectLst/>
              <a:latin typeface="Segoe UI" panose="020B0502040204020203" pitchFamily="34" charset="0"/>
            </a:endParaRPr>
          </a:p>
          <a:p>
            <a:r>
              <a:rPr lang="es-MX" sz="1800" b="0" i="0" dirty="0">
                <a:solidFill>
                  <a:schemeClr val="bg1"/>
                </a:solidFill>
                <a:effectLst/>
                <a:latin typeface="Times New Roman" panose="02020603050405020304" pitchFamily="18" charset="0"/>
              </a:rPr>
              <a:t>Intercambio de archivos</a:t>
            </a:r>
            <a:r>
              <a:rPr lang="es-MX" sz="1800" b="0" i="0" dirty="0">
                <a:solidFill>
                  <a:srgbClr val="FFFFFF"/>
                </a:solidFill>
                <a:effectLst/>
                <a:latin typeface="Times New Roman" panose="02020603050405020304" pitchFamily="18" charset="0"/>
              </a:rPr>
              <a:t>: en algunos casos, puede ser necesario intercambiar archivos entre el software de control de inventario y otros sistemas. La interfaz de comunicación para el intercambio de archivos debe ser segura y compatible con los formatos de archivo requeridos. </a:t>
            </a:r>
            <a:endParaRPr lang="es-CO" dirty="0"/>
          </a:p>
        </p:txBody>
      </p:sp>
    </p:spTree>
    <p:extLst>
      <p:ext uri="{BB962C8B-B14F-4D97-AF65-F5344CB8AC3E}">
        <p14:creationId xmlns:p14="http://schemas.microsoft.com/office/powerpoint/2010/main" val="1652913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546B476-3D27-4D62-852D-ED66B2F2F04B}"/>
              </a:ext>
            </a:extLst>
          </p:cNvPr>
          <p:cNvSpPr txBox="1"/>
          <p:nvPr/>
        </p:nvSpPr>
        <p:spPr>
          <a:xfrm>
            <a:off x="552450" y="1409611"/>
            <a:ext cx="2628900" cy="3139321"/>
          </a:xfrm>
          <a:prstGeom prst="rect">
            <a:avLst/>
          </a:prstGeom>
          <a:noFill/>
        </p:spPr>
        <p:txBody>
          <a:bodyPr wrap="square">
            <a:spAutoFit/>
          </a:bodyPr>
          <a:lstStyle/>
          <a:p>
            <a:r>
              <a:rPr lang="es-MX" sz="1800" b="0" i="0" dirty="0">
                <a:solidFill>
                  <a:srgbClr val="FFFFFF"/>
                </a:solidFill>
                <a:effectLst/>
                <a:latin typeface="Timer"/>
              </a:rPr>
              <a:t>Además de estas interfaces de comunicación, es posible que se necesiten interfaces adicionales para interactuar con hardware específico, como dispositivos de lectura de códigos de barras o dispositivos de rastreo de ubicación. </a:t>
            </a:r>
            <a:endParaRPr lang="es-CO" dirty="0"/>
          </a:p>
        </p:txBody>
      </p:sp>
      <p:pic>
        <p:nvPicPr>
          <p:cNvPr id="1026" name="Picture 2" descr="Herramientas de comunicación para optimizar los proyectos de desarrollo">
            <a:extLst>
              <a:ext uri="{FF2B5EF4-FFF2-40B4-BE49-F238E27FC236}">
                <a16:creationId xmlns:a16="http://schemas.microsoft.com/office/drawing/2014/main" id="{C4D7C829-6579-4922-B4E3-F24C61932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1" y="595268"/>
            <a:ext cx="9010650" cy="5667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088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4389B5-64AD-48FE-95BC-AB73C9374FCF}"/>
              </a:ext>
            </a:extLst>
          </p:cNvPr>
          <p:cNvSpPr>
            <a:spLocks noGrp="1"/>
          </p:cNvSpPr>
          <p:nvPr>
            <p:ph type="title"/>
          </p:nvPr>
        </p:nvSpPr>
        <p:spPr/>
        <p:txBody>
          <a:bodyPr/>
          <a:lstStyle/>
          <a:p>
            <a:r>
              <a:rPr lang="es-MX" dirty="0">
                <a:latin typeface="Times New Roman" panose="02020603050405020304" pitchFamily="18" charset="0"/>
                <a:cs typeface="Times New Roman" panose="02020603050405020304" pitchFamily="18" charset="0"/>
              </a:rPr>
              <a:t>Requerimientos funcionales</a:t>
            </a:r>
            <a:endParaRPr lang="es-CO" dirty="0">
              <a:latin typeface="Times New Roman" panose="02020603050405020304" pitchFamily="18" charset="0"/>
              <a:cs typeface="Times New Roman" panose="02020603050405020304" pitchFamily="18" charset="0"/>
            </a:endParaRPr>
          </a:p>
        </p:txBody>
      </p:sp>
      <p:graphicFrame>
        <p:nvGraphicFramePr>
          <p:cNvPr id="4" name="Marcador de contenido 3">
            <a:extLst>
              <a:ext uri="{FF2B5EF4-FFF2-40B4-BE49-F238E27FC236}">
                <a16:creationId xmlns:a16="http://schemas.microsoft.com/office/drawing/2014/main" id="{0D488475-4F5E-4929-A55E-2DA1FF8E8541}"/>
              </a:ext>
            </a:extLst>
          </p:cNvPr>
          <p:cNvGraphicFramePr>
            <a:graphicFrameLocks noGrp="1"/>
          </p:cNvGraphicFramePr>
          <p:nvPr>
            <p:ph idx="1"/>
            <p:extLst>
              <p:ext uri="{D42A27DB-BD31-4B8C-83A1-F6EECF244321}">
                <p14:modId xmlns:p14="http://schemas.microsoft.com/office/powerpoint/2010/main" val="3973315918"/>
              </p:ext>
            </p:extLst>
          </p:nvPr>
        </p:nvGraphicFramePr>
        <p:xfrm>
          <a:off x="771787" y="2083139"/>
          <a:ext cx="9152389" cy="4584710"/>
        </p:xfrm>
        <a:graphic>
          <a:graphicData uri="http://schemas.openxmlformats.org/drawingml/2006/table">
            <a:tbl>
              <a:tblPr/>
              <a:tblGrid>
                <a:gridCol w="2024990">
                  <a:extLst>
                    <a:ext uri="{9D8B030D-6E8A-4147-A177-3AD203B41FA5}">
                      <a16:colId xmlns:a16="http://schemas.microsoft.com/office/drawing/2014/main" val="3383960578"/>
                    </a:ext>
                  </a:extLst>
                </a:gridCol>
                <a:gridCol w="7127399">
                  <a:extLst>
                    <a:ext uri="{9D8B030D-6E8A-4147-A177-3AD203B41FA5}">
                      <a16:colId xmlns:a16="http://schemas.microsoft.com/office/drawing/2014/main" val="3798221086"/>
                    </a:ext>
                  </a:extLst>
                </a:gridCol>
              </a:tblGrid>
              <a:tr h="263228">
                <a:tc>
                  <a:txBody>
                    <a:bodyPr/>
                    <a:lstStyle/>
                    <a:p>
                      <a:pPr fontAlgn="b"/>
                      <a:endParaRPr lang="es-CO" sz="1800" dirty="0">
                        <a:solidFill>
                          <a:schemeClr val="tx1"/>
                        </a:solidFill>
                        <a:effectLst/>
                      </a:endParaRPr>
                    </a:p>
                    <a:p>
                      <a:pPr algn="just" rtl="0" fontAlgn="base"/>
                      <a:r>
                        <a:rPr lang="es-CO" sz="1800" b="1" i="1" dirty="0">
                          <a:solidFill>
                            <a:schemeClr val="bg1"/>
                          </a:solidFill>
                          <a:effectLst/>
                          <a:latin typeface="Times New Roman" panose="02020603050405020304" pitchFamily="18" charset="0"/>
                        </a:rPr>
                        <a:t>Requisito funcional 1</a:t>
                      </a:r>
                      <a:r>
                        <a:rPr lang="es-CO" sz="1800" b="0" i="0" dirty="0">
                          <a:solidFill>
                            <a:schemeClr val="bg1"/>
                          </a:solidFill>
                          <a:effectLst/>
                          <a:latin typeface="Times New Roman" panose="02020603050405020304" pitchFamily="18" charset="0"/>
                        </a:rPr>
                        <a:t> </a:t>
                      </a:r>
                      <a:endParaRPr lang="es-CO" sz="1800" b="0" i="0" dirty="0">
                        <a:solidFill>
                          <a:schemeClr val="bg1"/>
                        </a:solidFill>
                        <a:effectLst/>
                      </a:endParaRPr>
                    </a:p>
                  </a:txBody>
                  <a:tcPr marL="39118" marR="39118" marT="19559" marB="19559" anchor="b">
                    <a:lnL w="9525" cap="flat" cmpd="sng" algn="ctr">
                      <a:solidFill>
                        <a:srgbClr val="7052F1"/>
                      </a:solidFill>
                      <a:prstDash val="solid"/>
                      <a:round/>
                      <a:headEnd type="none" w="med" len="med"/>
                      <a:tailEnd type="none" w="med" len="med"/>
                    </a:lnL>
                    <a:lnR w="9525" cap="flat" cmpd="sng" algn="ctr">
                      <a:solidFill>
                        <a:srgbClr val="9056F1"/>
                      </a:solidFill>
                      <a:prstDash val="solid"/>
                      <a:round/>
                      <a:headEnd type="none" w="med" len="med"/>
                      <a:tailEnd type="none" w="med" len="med"/>
                    </a:lnR>
                    <a:lnB w="9525" cap="flat" cmpd="sng" algn="ctr">
                      <a:solidFill>
                        <a:srgbClr val="305BF1"/>
                      </a:solidFill>
                      <a:prstDash val="solid"/>
                      <a:round/>
                      <a:headEnd type="none" w="med" len="med"/>
                      <a:tailEnd type="none" w="med" len="med"/>
                    </a:lnB>
                    <a:solidFill>
                      <a:srgbClr val="BFBFBF"/>
                    </a:solidFill>
                  </a:tcPr>
                </a:tc>
                <a:tc>
                  <a:txBody>
                    <a:bodyPr/>
                    <a:lstStyle/>
                    <a:p>
                      <a:pPr algn="l" fontAlgn="t"/>
                      <a:endParaRPr lang="es-MX" sz="1800" dirty="0">
                        <a:solidFill>
                          <a:schemeClr val="tx1"/>
                        </a:solidFill>
                        <a:effectLst/>
                      </a:endParaRPr>
                    </a:p>
                    <a:p>
                      <a:pPr algn="l" rtl="0" fontAlgn="base"/>
                      <a:r>
                        <a:rPr lang="es-MX" sz="1800" b="0" i="0" dirty="0">
                          <a:solidFill>
                            <a:schemeClr val="tx1"/>
                          </a:solidFill>
                          <a:effectLst/>
                          <a:latin typeface="Times New Roman" panose="02020603050405020304" pitchFamily="18" charset="0"/>
                        </a:rPr>
                        <a:t>Registrar Usuario</a:t>
                      </a:r>
                      <a:r>
                        <a:rPr lang="es-MX" sz="1800" b="0" i="0" dirty="0">
                          <a:solidFill>
                            <a:schemeClr val="tx1"/>
                          </a:solidFill>
                          <a:effectLst/>
                          <a:latin typeface="WordVisiCarriageReturn_MSFontService"/>
                        </a:rPr>
                        <a:t> </a:t>
                      </a:r>
                      <a:br>
                        <a:rPr lang="es-MX" sz="1800" b="0" i="0" dirty="0">
                          <a:solidFill>
                            <a:schemeClr val="tx1"/>
                          </a:solidFill>
                          <a:effectLst/>
                          <a:latin typeface="WordVisiCarriageReturn_MSFontService"/>
                        </a:rPr>
                      </a:br>
                      <a:r>
                        <a:rPr lang="es-MX" sz="1800" b="0" i="0" dirty="0">
                          <a:solidFill>
                            <a:schemeClr val="tx1"/>
                          </a:solidFill>
                          <a:effectLst/>
                          <a:latin typeface="Times New Roman" panose="02020603050405020304" pitchFamily="18" charset="0"/>
                        </a:rPr>
                        <a:t>El Sistema permite registrar sus datos en el sistema  </a:t>
                      </a:r>
                      <a:endParaRPr lang="es-MX" sz="1800" b="0" i="0" dirty="0">
                        <a:solidFill>
                          <a:schemeClr val="tx1"/>
                        </a:solidFill>
                        <a:effectLst/>
                      </a:endParaRPr>
                    </a:p>
                  </a:txBody>
                  <a:tcPr marL="39118" marR="39118" marT="19559" marB="19559">
                    <a:lnL w="9525" cap="flat" cmpd="sng" algn="ctr">
                      <a:solidFill>
                        <a:srgbClr val="9056F1"/>
                      </a:solidFill>
                      <a:prstDash val="solid"/>
                      <a:round/>
                      <a:headEnd type="none" w="med" len="med"/>
                      <a:tailEnd type="none" w="med" len="med"/>
                    </a:lnL>
                    <a:lnR>
                      <a:noFill/>
                    </a:lnR>
                    <a:lnB w="9525" cap="flat" cmpd="sng" algn="ctr">
                      <a:solidFill>
                        <a:srgbClr val="B065F1"/>
                      </a:solidFill>
                      <a:prstDash val="solid"/>
                      <a:round/>
                      <a:headEnd type="none" w="med" len="med"/>
                      <a:tailEnd type="none" w="med" len="med"/>
                    </a:lnB>
                  </a:tcPr>
                </a:tc>
                <a:extLst>
                  <a:ext uri="{0D108BD9-81ED-4DB2-BD59-A6C34878D82A}">
                    <a16:rowId xmlns:a16="http://schemas.microsoft.com/office/drawing/2014/main" val="3041006725"/>
                  </a:ext>
                </a:extLst>
              </a:tr>
              <a:tr h="263228">
                <a:tc>
                  <a:txBody>
                    <a:bodyPr/>
                    <a:lstStyle/>
                    <a:p>
                      <a:pPr fontAlgn="b"/>
                      <a:endParaRPr lang="es-CO" sz="1800" dirty="0">
                        <a:solidFill>
                          <a:schemeClr val="tx1"/>
                        </a:solidFill>
                        <a:effectLst/>
                      </a:endParaRPr>
                    </a:p>
                    <a:p>
                      <a:pPr algn="just" rtl="0" fontAlgn="base"/>
                      <a:r>
                        <a:rPr lang="es-CO" sz="1800" b="1" i="1" dirty="0">
                          <a:solidFill>
                            <a:schemeClr val="bg1"/>
                          </a:solidFill>
                          <a:effectLst/>
                          <a:latin typeface="Times New Roman" panose="02020603050405020304" pitchFamily="18" charset="0"/>
                        </a:rPr>
                        <a:t>Requisito funcional 2</a:t>
                      </a:r>
                      <a:r>
                        <a:rPr lang="es-CO" sz="1800" b="0" i="0" dirty="0">
                          <a:solidFill>
                            <a:schemeClr val="bg1"/>
                          </a:solidFill>
                          <a:effectLst/>
                          <a:latin typeface="Times New Roman" panose="02020603050405020304" pitchFamily="18" charset="0"/>
                        </a:rPr>
                        <a:t> </a:t>
                      </a:r>
                      <a:endParaRPr lang="es-CO" sz="1800" b="0" i="0" dirty="0">
                        <a:solidFill>
                          <a:schemeClr val="bg1"/>
                        </a:solidFill>
                        <a:effectLst/>
                      </a:endParaRPr>
                    </a:p>
                  </a:txBody>
                  <a:tcPr marL="39118" marR="39118" marT="19559" marB="19559" anchor="b">
                    <a:lnL w="9525" cap="flat" cmpd="sng" algn="ctr">
                      <a:solidFill>
                        <a:srgbClr val="305BF1"/>
                      </a:solidFill>
                      <a:prstDash val="solid"/>
                      <a:round/>
                      <a:headEnd type="none" w="med" len="med"/>
                      <a:tailEnd type="none" w="med" len="med"/>
                    </a:lnL>
                    <a:lnR w="9525" cap="flat" cmpd="sng" algn="ctr">
                      <a:solidFill>
                        <a:srgbClr val="B065F1"/>
                      </a:solidFill>
                      <a:prstDash val="solid"/>
                      <a:round/>
                      <a:headEnd type="none" w="med" len="med"/>
                      <a:tailEnd type="none" w="med" len="med"/>
                    </a:lnR>
                    <a:lnT w="9525" cap="flat" cmpd="sng" algn="ctr">
                      <a:solidFill>
                        <a:srgbClr val="305BF1"/>
                      </a:solidFill>
                      <a:prstDash val="solid"/>
                      <a:round/>
                      <a:headEnd type="none" w="med" len="med"/>
                      <a:tailEnd type="none" w="med" len="med"/>
                    </a:lnT>
                    <a:lnB w="9525" cap="flat" cmpd="sng" algn="ctr">
                      <a:solidFill>
                        <a:srgbClr val="5066F1"/>
                      </a:solidFill>
                      <a:prstDash val="solid"/>
                      <a:round/>
                      <a:headEnd type="none" w="med" len="med"/>
                      <a:tailEnd type="none" w="med" len="med"/>
                    </a:lnB>
                    <a:solidFill>
                      <a:srgbClr val="BFBFBF"/>
                    </a:solidFill>
                  </a:tcPr>
                </a:tc>
                <a:tc>
                  <a:txBody>
                    <a:bodyPr/>
                    <a:lstStyle/>
                    <a:p>
                      <a:pPr algn="l" fontAlgn="t"/>
                      <a:endParaRPr lang="es-MX" sz="1800" dirty="0">
                        <a:solidFill>
                          <a:schemeClr val="tx1"/>
                        </a:solidFill>
                        <a:effectLst/>
                      </a:endParaRPr>
                    </a:p>
                    <a:p>
                      <a:pPr algn="l" rtl="0" fontAlgn="base"/>
                      <a:r>
                        <a:rPr lang="es-MX" sz="1800" b="0" i="0" dirty="0">
                          <a:solidFill>
                            <a:schemeClr val="tx1"/>
                          </a:solidFill>
                          <a:effectLst/>
                          <a:latin typeface="Times New Roman" panose="02020603050405020304" pitchFamily="18" charset="0"/>
                        </a:rPr>
                        <a:t>Consultar datos</a:t>
                      </a:r>
                      <a:r>
                        <a:rPr lang="es-MX" sz="1800" b="0" i="0" dirty="0">
                          <a:solidFill>
                            <a:schemeClr val="tx1"/>
                          </a:solidFill>
                          <a:effectLst/>
                          <a:latin typeface="WordVisiCarriageReturn_MSFontService"/>
                        </a:rPr>
                        <a:t> </a:t>
                      </a:r>
                      <a:br>
                        <a:rPr lang="es-MX" sz="1800" b="0" i="0" dirty="0">
                          <a:solidFill>
                            <a:schemeClr val="tx1"/>
                          </a:solidFill>
                          <a:effectLst/>
                          <a:latin typeface="WordVisiCarriageReturn_MSFontService"/>
                        </a:rPr>
                      </a:br>
                      <a:r>
                        <a:rPr lang="es-MX" sz="1800" b="0" i="0" dirty="0">
                          <a:solidFill>
                            <a:schemeClr val="tx1"/>
                          </a:solidFill>
                          <a:effectLst/>
                          <a:latin typeface="Times New Roman" panose="02020603050405020304" pitchFamily="18" charset="0"/>
                        </a:rPr>
                        <a:t>El sistema le permite consultar sus datos </a:t>
                      </a:r>
                      <a:endParaRPr lang="es-MX" sz="1800" b="0" i="0" dirty="0">
                        <a:solidFill>
                          <a:schemeClr val="tx1"/>
                        </a:solidFill>
                        <a:effectLst/>
                      </a:endParaRPr>
                    </a:p>
                  </a:txBody>
                  <a:tcPr marL="39118" marR="39118" marT="19559" marB="19559">
                    <a:lnL w="9525" cap="flat" cmpd="sng" algn="ctr">
                      <a:solidFill>
                        <a:srgbClr val="B065F1"/>
                      </a:solidFill>
                      <a:prstDash val="solid"/>
                      <a:round/>
                      <a:headEnd type="none" w="med" len="med"/>
                      <a:tailEnd type="none" w="med" len="med"/>
                    </a:lnL>
                    <a:lnR>
                      <a:noFill/>
                    </a:lnR>
                    <a:lnT w="9525" cap="flat" cmpd="sng" algn="ctr">
                      <a:solidFill>
                        <a:srgbClr val="B065F1"/>
                      </a:solidFill>
                      <a:prstDash val="solid"/>
                      <a:round/>
                      <a:headEnd type="none" w="med" len="med"/>
                      <a:tailEnd type="none" w="med" len="med"/>
                    </a:lnT>
                    <a:lnB w="9525" cap="flat" cmpd="sng" algn="ctr">
                      <a:solidFill>
                        <a:srgbClr val="706CF1"/>
                      </a:solidFill>
                      <a:prstDash val="solid"/>
                      <a:round/>
                      <a:headEnd type="none" w="med" len="med"/>
                      <a:tailEnd type="none" w="med" len="med"/>
                    </a:lnB>
                  </a:tcPr>
                </a:tc>
                <a:extLst>
                  <a:ext uri="{0D108BD9-81ED-4DB2-BD59-A6C34878D82A}">
                    <a16:rowId xmlns:a16="http://schemas.microsoft.com/office/drawing/2014/main" val="2788033725"/>
                  </a:ext>
                </a:extLst>
              </a:tr>
              <a:tr h="263228">
                <a:tc>
                  <a:txBody>
                    <a:bodyPr/>
                    <a:lstStyle/>
                    <a:p>
                      <a:pPr fontAlgn="b"/>
                      <a:endParaRPr lang="es-CO" sz="1800" dirty="0">
                        <a:solidFill>
                          <a:schemeClr val="tx1"/>
                        </a:solidFill>
                        <a:effectLst/>
                      </a:endParaRPr>
                    </a:p>
                    <a:p>
                      <a:pPr algn="just" rtl="0" fontAlgn="base"/>
                      <a:r>
                        <a:rPr lang="es-CO" sz="1800" b="1" i="1" dirty="0">
                          <a:solidFill>
                            <a:schemeClr val="bg1"/>
                          </a:solidFill>
                          <a:effectLst/>
                          <a:latin typeface="Times New Roman" panose="02020603050405020304" pitchFamily="18" charset="0"/>
                        </a:rPr>
                        <a:t>Requisito funcional 3</a:t>
                      </a:r>
                      <a:r>
                        <a:rPr lang="es-CO" sz="1800" b="0" i="0" dirty="0">
                          <a:solidFill>
                            <a:schemeClr val="bg1"/>
                          </a:solidFill>
                          <a:effectLst/>
                          <a:latin typeface="Times New Roman" panose="02020603050405020304" pitchFamily="18" charset="0"/>
                        </a:rPr>
                        <a:t> </a:t>
                      </a:r>
                      <a:endParaRPr lang="es-CO" sz="1800" b="0" i="0" dirty="0">
                        <a:solidFill>
                          <a:schemeClr val="bg1"/>
                        </a:solidFill>
                        <a:effectLst/>
                      </a:endParaRPr>
                    </a:p>
                  </a:txBody>
                  <a:tcPr marL="39118" marR="39118" marT="19559" marB="19559" anchor="b">
                    <a:lnL w="9525" cap="flat" cmpd="sng" algn="ctr">
                      <a:solidFill>
                        <a:srgbClr val="5066F1"/>
                      </a:solidFill>
                      <a:prstDash val="solid"/>
                      <a:round/>
                      <a:headEnd type="none" w="med" len="med"/>
                      <a:tailEnd type="none" w="med" len="med"/>
                    </a:lnL>
                    <a:lnR w="9525" cap="flat" cmpd="sng" algn="ctr">
                      <a:solidFill>
                        <a:srgbClr val="706CF1"/>
                      </a:solidFill>
                      <a:prstDash val="solid"/>
                      <a:round/>
                      <a:headEnd type="none" w="med" len="med"/>
                      <a:tailEnd type="none" w="med" len="med"/>
                    </a:lnR>
                    <a:lnT w="9525" cap="flat" cmpd="sng" algn="ctr">
                      <a:solidFill>
                        <a:srgbClr val="5066F1"/>
                      </a:solidFill>
                      <a:prstDash val="solid"/>
                      <a:round/>
                      <a:headEnd type="none" w="med" len="med"/>
                      <a:tailEnd type="none" w="med" len="med"/>
                    </a:lnT>
                    <a:lnB w="9525" cap="flat" cmpd="sng" algn="ctr">
                      <a:solidFill>
                        <a:srgbClr val="506DF1"/>
                      </a:solidFill>
                      <a:prstDash val="solid"/>
                      <a:round/>
                      <a:headEnd type="none" w="med" len="med"/>
                      <a:tailEnd type="none" w="med" len="med"/>
                    </a:lnB>
                    <a:solidFill>
                      <a:srgbClr val="BFBFBF"/>
                    </a:solidFill>
                  </a:tcPr>
                </a:tc>
                <a:tc>
                  <a:txBody>
                    <a:bodyPr/>
                    <a:lstStyle/>
                    <a:p>
                      <a:pPr fontAlgn="t"/>
                      <a:endParaRPr lang="es-MX" sz="1800" dirty="0">
                        <a:solidFill>
                          <a:schemeClr val="tx1"/>
                        </a:solidFill>
                        <a:effectLst/>
                      </a:endParaRPr>
                    </a:p>
                    <a:p>
                      <a:pPr algn="l" rtl="0" fontAlgn="base"/>
                      <a:r>
                        <a:rPr lang="es-MX" sz="1800" b="0" i="0" dirty="0">
                          <a:solidFill>
                            <a:schemeClr val="tx1"/>
                          </a:solidFill>
                          <a:effectLst/>
                          <a:latin typeface="Times New Roman" panose="02020603050405020304" pitchFamily="18" charset="0"/>
                        </a:rPr>
                        <a:t>Consultar Catálogo</a:t>
                      </a:r>
                      <a:r>
                        <a:rPr lang="es-MX" sz="1800" b="0" i="0" dirty="0">
                          <a:solidFill>
                            <a:schemeClr val="tx1"/>
                          </a:solidFill>
                          <a:effectLst/>
                          <a:latin typeface="WordVisiCarriageReturn_MSFontService"/>
                        </a:rPr>
                        <a:t> </a:t>
                      </a:r>
                      <a:br>
                        <a:rPr lang="es-MX" sz="1800" b="0" i="0" dirty="0">
                          <a:solidFill>
                            <a:schemeClr val="tx1"/>
                          </a:solidFill>
                          <a:effectLst/>
                          <a:latin typeface="WordVisiCarriageReturn_MSFontService"/>
                        </a:rPr>
                      </a:br>
                      <a:r>
                        <a:rPr lang="es-MX" sz="1800" b="0" i="0" dirty="0">
                          <a:solidFill>
                            <a:schemeClr val="tx1"/>
                          </a:solidFill>
                          <a:effectLst/>
                          <a:latin typeface="Times New Roman" panose="02020603050405020304" pitchFamily="18" charset="0"/>
                        </a:rPr>
                        <a:t>El sistema permite visualizar el catálogo del almacén. </a:t>
                      </a:r>
                      <a:endParaRPr lang="es-MX" sz="1800" b="0" i="0" dirty="0">
                        <a:solidFill>
                          <a:schemeClr val="tx1"/>
                        </a:solidFill>
                        <a:effectLst/>
                      </a:endParaRPr>
                    </a:p>
                  </a:txBody>
                  <a:tcPr marL="39118" marR="39118" marT="19559" marB="19559">
                    <a:lnL w="9525" cap="flat" cmpd="sng" algn="ctr">
                      <a:solidFill>
                        <a:srgbClr val="706CF1"/>
                      </a:solidFill>
                      <a:prstDash val="solid"/>
                      <a:round/>
                      <a:headEnd type="none" w="med" len="med"/>
                      <a:tailEnd type="none" w="med" len="med"/>
                    </a:lnL>
                    <a:lnR>
                      <a:noFill/>
                    </a:lnR>
                    <a:lnT w="9525" cap="flat" cmpd="sng" algn="ctr">
                      <a:solidFill>
                        <a:srgbClr val="706CF1"/>
                      </a:solidFill>
                      <a:prstDash val="solid"/>
                      <a:round/>
                      <a:headEnd type="none" w="med" len="med"/>
                      <a:tailEnd type="none" w="med" len="med"/>
                    </a:lnT>
                    <a:lnB w="9525" cap="flat" cmpd="sng" algn="ctr">
                      <a:solidFill>
                        <a:srgbClr val="907CF1"/>
                      </a:solidFill>
                      <a:prstDash val="solid"/>
                      <a:round/>
                      <a:headEnd type="none" w="med" len="med"/>
                      <a:tailEnd type="none" w="med" len="med"/>
                    </a:lnB>
                  </a:tcPr>
                </a:tc>
                <a:extLst>
                  <a:ext uri="{0D108BD9-81ED-4DB2-BD59-A6C34878D82A}">
                    <a16:rowId xmlns:a16="http://schemas.microsoft.com/office/drawing/2014/main" val="3615560803"/>
                  </a:ext>
                </a:extLst>
              </a:tr>
              <a:tr h="263228">
                <a:tc>
                  <a:txBody>
                    <a:bodyPr/>
                    <a:lstStyle/>
                    <a:p>
                      <a:pPr fontAlgn="b"/>
                      <a:endParaRPr lang="es-CO" sz="1800" dirty="0">
                        <a:solidFill>
                          <a:schemeClr val="tx1"/>
                        </a:solidFill>
                        <a:effectLst/>
                      </a:endParaRPr>
                    </a:p>
                    <a:p>
                      <a:pPr algn="just" rtl="0" fontAlgn="base"/>
                      <a:r>
                        <a:rPr lang="es-CO" sz="1800" b="1" i="1" dirty="0">
                          <a:solidFill>
                            <a:schemeClr val="bg1"/>
                          </a:solidFill>
                          <a:effectLst/>
                          <a:latin typeface="Times New Roman" panose="02020603050405020304" pitchFamily="18" charset="0"/>
                        </a:rPr>
                        <a:t>Requisito funcional 4</a:t>
                      </a:r>
                      <a:r>
                        <a:rPr lang="es-CO" sz="1800" b="0" i="0" dirty="0">
                          <a:solidFill>
                            <a:schemeClr val="bg1"/>
                          </a:solidFill>
                          <a:effectLst/>
                          <a:latin typeface="Times New Roman" panose="02020603050405020304" pitchFamily="18" charset="0"/>
                        </a:rPr>
                        <a:t> </a:t>
                      </a:r>
                      <a:endParaRPr lang="es-CO" sz="1800" b="0" i="0" dirty="0">
                        <a:solidFill>
                          <a:schemeClr val="bg1"/>
                        </a:solidFill>
                        <a:effectLst/>
                      </a:endParaRPr>
                    </a:p>
                  </a:txBody>
                  <a:tcPr marL="39118" marR="39118" marT="19559" marB="19559" anchor="b">
                    <a:lnL w="9525" cap="flat" cmpd="sng" algn="ctr">
                      <a:solidFill>
                        <a:srgbClr val="506DF1"/>
                      </a:solidFill>
                      <a:prstDash val="solid"/>
                      <a:round/>
                      <a:headEnd type="none" w="med" len="med"/>
                      <a:tailEnd type="none" w="med" len="med"/>
                    </a:lnL>
                    <a:lnR w="9525" cap="flat" cmpd="sng" algn="ctr">
                      <a:solidFill>
                        <a:srgbClr val="907CF1"/>
                      </a:solidFill>
                      <a:prstDash val="solid"/>
                      <a:round/>
                      <a:headEnd type="none" w="med" len="med"/>
                      <a:tailEnd type="none" w="med" len="med"/>
                    </a:lnR>
                    <a:lnT w="9525" cap="flat" cmpd="sng" algn="ctr">
                      <a:solidFill>
                        <a:srgbClr val="506DF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BFBF"/>
                    </a:solidFill>
                  </a:tcPr>
                </a:tc>
                <a:tc>
                  <a:txBody>
                    <a:bodyPr/>
                    <a:lstStyle/>
                    <a:p>
                      <a:pPr fontAlgn="t"/>
                      <a:endParaRPr lang="es-CO" sz="1800" dirty="0">
                        <a:solidFill>
                          <a:schemeClr val="tx1"/>
                        </a:solidFill>
                        <a:effectLst/>
                      </a:endParaRPr>
                    </a:p>
                    <a:p>
                      <a:pPr algn="l" rtl="0" fontAlgn="base"/>
                      <a:r>
                        <a:rPr lang="es-CO" sz="1800" b="0" i="0" dirty="0">
                          <a:solidFill>
                            <a:schemeClr val="tx1"/>
                          </a:solidFill>
                          <a:effectLst/>
                          <a:latin typeface="Times New Roman" panose="02020603050405020304" pitchFamily="18" charset="0"/>
                        </a:rPr>
                        <a:t>Modificar pedido</a:t>
                      </a:r>
                      <a:r>
                        <a:rPr lang="es-CO" sz="1800" b="0" i="0" dirty="0">
                          <a:solidFill>
                            <a:schemeClr val="tx1"/>
                          </a:solidFill>
                          <a:effectLst/>
                          <a:latin typeface="WordVisiCarriageReturn_MSFontService"/>
                        </a:rPr>
                        <a:t> </a:t>
                      </a:r>
                      <a:br>
                        <a:rPr lang="es-CO" sz="1800" b="0" i="0" dirty="0">
                          <a:solidFill>
                            <a:schemeClr val="tx1"/>
                          </a:solidFill>
                          <a:effectLst/>
                          <a:latin typeface="WordVisiCarriageReturn_MSFontService"/>
                        </a:rPr>
                      </a:br>
                      <a:r>
                        <a:rPr lang="es-CO" sz="1800" b="0" i="0" dirty="0">
                          <a:solidFill>
                            <a:schemeClr val="tx1"/>
                          </a:solidFill>
                          <a:effectLst/>
                          <a:latin typeface="Times New Roman" panose="02020603050405020304" pitchFamily="18" charset="0"/>
                        </a:rPr>
                        <a:t>El sistema permite modificar las solicitudes de pedido registradas </a:t>
                      </a:r>
                      <a:endParaRPr lang="es-CO" sz="1800" b="0" i="0" dirty="0">
                        <a:solidFill>
                          <a:schemeClr val="tx1"/>
                        </a:solidFill>
                        <a:effectLst/>
                      </a:endParaRPr>
                    </a:p>
                  </a:txBody>
                  <a:tcPr marL="39118" marR="39118" marT="19559" marB="19559">
                    <a:lnL w="9525" cap="flat" cmpd="sng" algn="ctr">
                      <a:solidFill>
                        <a:srgbClr val="907CF1"/>
                      </a:solidFill>
                      <a:prstDash val="solid"/>
                      <a:round/>
                      <a:headEnd type="none" w="med" len="med"/>
                      <a:tailEnd type="none" w="med" len="med"/>
                    </a:lnL>
                    <a:lnR>
                      <a:noFill/>
                    </a:lnR>
                    <a:lnT w="9525" cap="flat" cmpd="sng" algn="ctr">
                      <a:solidFill>
                        <a:srgbClr val="907CF1"/>
                      </a:solidFill>
                      <a:prstDash val="solid"/>
                      <a:round/>
                      <a:headEnd type="none" w="med" len="med"/>
                      <a:tailEnd type="none" w="med" len="med"/>
                    </a:lnT>
                    <a:lnB>
                      <a:noFill/>
                    </a:lnB>
                  </a:tcPr>
                </a:tc>
                <a:extLst>
                  <a:ext uri="{0D108BD9-81ED-4DB2-BD59-A6C34878D82A}">
                    <a16:rowId xmlns:a16="http://schemas.microsoft.com/office/drawing/2014/main" val="4049078594"/>
                  </a:ext>
                </a:extLst>
              </a:tr>
              <a:tr h="994725">
                <a:tc>
                  <a:txBody>
                    <a:bodyPr/>
                    <a:lstStyle/>
                    <a:p>
                      <a:pPr fontAlgn="b"/>
                      <a:endParaRPr lang="es-CO" sz="1800" dirty="0">
                        <a:solidFill>
                          <a:schemeClr val="tx1"/>
                        </a:solidFill>
                        <a:effectLst/>
                      </a:endParaRPr>
                    </a:p>
                    <a:p>
                      <a:pPr algn="just" rtl="0" fontAlgn="base"/>
                      <a:r>
                        <a:rPr lang="es-CO" sz="1800" b="1" i="1" dirty="0">
                          <a:solidFill>
                            <a:schemeClr val="bg1"/>
                          </a:solidFill>
                          <a:effectLst/>
                          <a:latin typeface="Times New Roman" panose="02020603050405020304" pitchFamily="18" charset="0"/>
                        </a:rPr>
                        <a:t>Requisito funcional 5</a:t>
                      </a:r>
                      <a:r>
                        <a:rPr lang="es-CO" sz="1800" b="0" i="0" dirty="0">
                          <a:solidFill>
                            <a:schemeClr val="bg1"/>
                          </a:solidFill>
                          <a:effectLst/>
                          <a:latin typeface="Times New Roman" panose="02020603050405020304" pitchFamily="18" charset="0"/>
                        </a:rPr>
                        <a:t> </a:t>
                      </a:r>
                      <a:endParaRPr lang="es-CO" sz="1800" b="0" i="0" dirty="0">
                        <a:solidFill>
                          <a:schemeClr val="bg1"/>
                        </a:solidFill>
                        <a:effectLst/>
                      </a:endParaRPr>
                    </a:p>
                  </a:txBody>
                  <a:tcPr marL="39118" marR="39118" marT="19559" marB="19559" anchor="b">
                    <a:lnL>
                      <a:noFill/>
                    </a:lnL>
                    <a:lnR w="9525" cap="flat" cmpd="sng" algn="ctr">
                      <a:solidFill>
                        <a:srgbClr val="107BF1"/>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BFBFBF"/>
                    </a:solidFill>
                  </a:tcPr>
                </a:tc>
                <a:tc>
                  <a:txBody>
                    <a:bodyPr/>
                    <a:lstStyle/>
                    <a:p>
                      <a:pPr fontAlgn="t"/>
                      <a:endParaRPr lang="es-MX" sz="1800" dirty="0">
                        <a:solidFill>
                          <a:schemeClr val="tx1"/>
                        </a:solidFill>
                        <a:effectLst/>
                      </a:endParaRPr>
                    </a:p>
                    <a:p>
                      <a:pPr algn="l" rtl="0" fontAlgn="base"/>
                      <a:r>
                        <a:rPr lang="es-MX" sz="1800" b="0" i="0" dirty="0">
                          <a:solidFill>
                            <a:schemeClr val="tx1"/>
                          </a:solidFill>
                          <a:effectLst/>
                          <a:latin typeface="Times New Roman" panose="02020603050405020304" pitchFamily="18" charset="0"/>
                        </a:rPr>
                        <a:t>Consultar Clientes</a:t>
                      </a:r>
                      <a:r>
                        <a:rPr lang="es-MX" sz="1800" b="0" i="0" dirty="0">
                          <a:solidFill>
                            <a:schemeClr val="tx1"/>
                          </a:solidFill>
                          <a:effectLst/>
                          <a:latin typeface="WordVisiCarriageReturn_MSFontService"/>
                        </a:rPr>
                        <a:t> </a:t>
                      </a:r>
                      <a:br>
                        <a:rPr lang="es-MX" sz="1800" b="0" i="0" dirty="0">
                          <a:solidFill>
                            <a:schemeClr val="tx1"/>
                          </a:solidFill>
                          <a:effectLst/>
                          <a:latin typeface="WordVisiCarriageReturn_MSFontService"/>
                        </a:rPr>
                      </a:br>
                      <a:r>
                        <a:rPr lang="es-MX" sz="1800" b="0" i="0" dirty="0">
                          <a:solidFill>
                            <a:schemeClr val="tx1"/>
                          </a:solidFill>
                          <a:effectLst/>
                          <a:latin typeface="Times New Roman" panose="02020603050405020304" pitchFamily="18" charset="0"/>
                        </a:rPr>
                        <a:t>El sistema permite consultar una lista en vista de resumen con los clientes activos de la empresa y un historial de los pedidos realizados. </a:t>
                      </a:r>
                      <a:endParaRPr lang="es-MX" sz="1800" b="0" i="0" dirty="0">
                        <a:solidFill>
                          <a:schemeClr val="tx1"/>
                        </a:solidFill>
                        <a:effectLst/>
                      </a:endParaRPr>
                    </a:p>
                  </a:txBody>
                  <a:tcPr marL="39118" marR="39118" marT="19559" marB="19559">
                    <a:lnL w="9525" cap="flat" cmpd="sng" algn="ctr">
                      <a:solidFill>
                        <a:srgbClr val="107BF1"/>
                      </a:solidFill>
                      <a:prstDash val="solid"/>
                      <a:round/>
                      <a:headEnd type="none" w="med" len="med"/>
                      <a:tailEnd type="none" w="med" len="med"/>
                    </a:lnL>
                    <a:lnR>
                      <a:noFill/>
                    </a:lnR>
                    <a:lnT w="12700" cmpd="sng">
                      <a:noFill/>
                      <a:prstDash val="solid"/>
                    </a:lnT>
                    <a:lnB>
                      <a:noFill/>
                    </a:lnB>
                  </a:tcPr>
                </a:tc>
                <a:extLst>
                  <a:ext uri="{0D108BD9-81ED-4DB2-BD59-A6C34878D82A}">
                    <a16:rowId xmlns:a16="http://schemas.microsoft.com/office/drawing/2014/main" val="636858800"/>
                  </a:ext>
                </a:extLst>
              </a:tr>
            </a:tbl>
          </a:graphicData>
        </a:graphic>
      </p:graphicFrame>
    </p:spTree>
    <p:extLst>
      <p:ext uri="{BB962C8B-B14F-4D97-AF65-F5344CB8AC3E}">
        <p14:creationId xmlns:p14="http://schemas.microsoft.com/office/powerpoint/2010/main" val="1235990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E07EED-B663-4F64-B93D-41E51C76D427}"/>
              </a:ext>
            </a:extLst>
          </p:cNvPr>
          <p:cNvSpPr>
            <a:spLocks noGrp="1"/>
          </p:cNvSpPr>
          <p:nvPr>
            <p:ph type="title"/>
          </p:nvPr>
        </p:nvSpPr>
        <p:spPr/>
        <p:txBody>
          <a:bodyPr>
            <a:normAutofit/>
          </a:bodyPr>
          <a:lstStyle/>
          <a:p>
            <a:r>
              <a:rPr lang="es-ES" b="1" i="0" dirty="0">
                <a:effectLst/>
                <a:latin typeface="Times New Roman" panose="02020603050405020304" pitchFamily="18" charset="0"/>
              </a:rPr>
              <a:t>Requisitos no funcionales</a:t>
            </a:r>
            <a:r>
              <a:rPr lang="es-ES" b="0" i="0" dirty="0">
                <a:effectLst/>
                <a:latin typeface="Times New Roman" panose="02020603050405020304" pitchFamily="18" charset="0"/>
              </a:rPr>
              <a:t> </a:t>
            </a:r>
            <a:endParaRPr lang="es-CO" dirty="0"/>
          </a:p>
        </p:txBody>
      </p:sp>
      <p:sp>
        <p:nvSpPr>
          <p:cNvPr id="3" name="Marcador de contenido 2">
            <a:extLst>
              <a:ext uri="{FF2B5EF4-FFF2-40B4-BE49-F238E27FC236}">
                <a16:creationId xmlns:a16="http://schemas.microsoft.com/office/drawing/2014/main" id="{F63FB113-2BA8-467E-A0BF-F08FD93414C4}"/>
              </a:ext>
            </a:extLst>
          </p:cNvPr>
          <p:cNvSpPr>
            <a:spLocks noGrp="1"/>
          </p:cNvSpPr>
          <p:nvPr>
            <p:ph idx="1"/>
          </p:nvPr>
        </p:nvSpPr>
        <p:spPr>
          <a:xfrm>
            <a:off x="680321" y="1973617"/>
            <a:ext cx="10133088" cy="4990853"/>
          </a:xfrm>
        </p:spPr>
        <p:txBody>
          <a:bodyPr>
            <a:noAutofit/>
          </a:bodyPr>
          <a:lstStyle/>
          <a:p>
            <a:pPr algn="just" rtl="0" fontAlgn="base"/>
            <a:r>
              <a:rPr lang="es-MX" sz="1500" b="0" i="0" dirty="0">
                <a:solidFill>
                  <a:schemeClr val="bg1"/>
                </a:solidFill>
                <a:effectLst/>
                <a:latin typeface="Times New Roman" panose="02020603050405020304" pitchFamily="18" charset="0"/>
              </a:rPr>
              <a:t>1.</a:t>
            </a:r>
            <a:r>
              <a:rPr lang="es-MX" sz="1500" b="0" i="0" dirty="0">
                <a:effectLst/>
                <a:latin typeface="Times New Roman" panose="02020603050405020304" pitchFamily="18" charset="0"/>
              </a:rPr>
              <a:t>El sistema deberá mostrar el formulario de registro y si es necesario los campos obligatorios. </a:t>
            </a:r>
            <a:endParaRPr lang="es-MX" sz="1500" b="0" i="0" dirty="0">
              <a:effectLst/>
              <a:latin typeface="Segoe UI" panose="020B0502040204020203" pitchFamily="34" charset="0"/>
            </a:endParaRPr>
          </a:p>
          <a:p>
            <a:pPr algn="just" rtl="0" fontAlgn="base"/>
            <a:r>
              <a:rPr lang="es-MX" sz="1500" b="0" i="0" dirty="0">
                <a:solidFill>
                  <a:schemeClr val="bg1"/>
                </a:solidFill>
                <a:effectLst/>
                <a:latin typeface="Times New Roman" panose="02020603050405020304" pitchFamily="18" charset="0"/>
              </a:rPr>
              <a:t>2. </a:t>
            </a:r>
            <a:r>
              <a:rPr lang="es-MX" sz="1500" i="0" dirty="0">
                <a:effectLst/>
                <a:latin typeface="Times New Roman" panose="02020603050405020304" pitchFamily="18" charset="0"/>
              </a:rPr>
              <a:t>El</a:t>
            </a:r>
            <a:r>
              <a:rPr lang="es-MX" sz="1500" b="0" i="0" dirty="0">
                <a:effectLst/>
                <a:latin typeface="Times New Roman" panose="02020603050405020304" pitchFamily="18" charset="0"/>
              </a:rPr>
              <a:t> sistema no hará registro de cuenta hasta que se llene el formulario con los datos obligatorios.</a:t>
            </a:r>
            <a:endParaRPr lang="es-MX" sz="1500" b="0" i="0" dirty="0">
              <a:effectLst/>
              <a:latin typeface="Segoe UI" panose="020B0502040204020203" pitchFamily="34" charset="0"/>
            </a:endParaRPr>
          </a:p>
          <a:p>
            <a:pPr algn="just" rtl="0" fontAlgn="base"/>
            <a:r>
              <a:rPr lang="es-MX" sz="1500" b="0" i="0" dirty="0">
                <a:solidFill>
                  <a:schemeClr val="bg1"/>
                </a:solidFill>
                <a:effectLst/>
                <a:latin typeface="Times New Roman" panose="02020603050405020304" pitchFamily="18" charset="0"/>
              </a:rPr>
              <a:t>3.</a:t>
            </a:r>
            <a:r>
              <a:rPr lang="es-MX" sz="1500" b="0" i="0" dirty="0">
                <a:effectLst/>
                <a:latin typeface="Times New Roman" panose="02020603050405020304" pitchFamily="18" charset="0"/>
              </a:rPr>
              <a:t>El sistema no permitirá a determinado usuario acceder a los menús de otros roles que no sean el establecido.</a:t>
            </a:r>
            <a:endParaRPr lang="es-MX" sz="1500" b="0" i="0" dirty="0">
              <a:effectLst/>
              <a:latin typeface="Segoe UI" panose="020B0502040204020203" pitchFamily="34" charset="0"/>
            </a:endParaRPr>
          </a:p>
          <a:p>
            <a:pPr algn="just" rtl="0" fontAlgn="base"/>
            <a:r>
              <a:rPr lang="es-MX" sz="1500" b="0" i="0" dirty="0">
                <a:solidFill>
                  <a:schemeClr val="bg1"/>
                </a:solidFill>
                <a:effectLst/>
                <a:latin typeface="Times New Roman" panose="02020603050405020304" pitchFamily="18" charset="0"/>
              </a:rPr>
              <a:t>4.</a:t>
            </a:r>
            <a:r>
              <a:rPr lang="es-MX" sz="1500" b="0" i="0" dirty="0">
                <a:effectLst/>
                <a:latin typeface="Times New Roman" panose="02020603050405020304" pitchFamily="18" charset="0"/>
              </a:rPr>
              <a:t>El sistema negara el acceso al usuario que no ingrese su clave o usuario correctamente.  </a:t>
            </a:r>
            <a:endParaRPr lang="es-MX" sz="1500" b="0" i="0" dirty="0">
              <a:effectLst/>
              <a:latin typeface="Segoe UI" panose="020B0502040204020203" pitchFamily="34" charset="0"/>
            </a:endParaRPr>
          </a:p>
          <a:p>
            <a:pPr algn="just" rtl="0" fontAlgn="base"/>
            <a:r>
              <a:rPr lang="es-MX" sz="1500" b="0" i="0" dirty="0">
                <a:solidFill>
                  <a:schemeClr val="bg1"/>
                </a:solidFill>
                <a:effectLst/>
                <a:latin typeface="Times New Roman" panose="02020603050405020304" pitchFamily="18" charset="0"/>
              </a:rPr>
              <a:t>5.</a:t>
            </a:r>
            <a:r>
              <a:rPr lang="es-MX" sz="1500" b="0" i="0" dirty="0">
                <a:effectLst/>
                <a:latin typeface="Times New Roman" panose="02020603050405020304" pitchFamily="18" charset="0"/>
              </a:rPr>
              <a:t>El sistema debe validar los datos que se introduzcan en las casillas de los diferentes formularios.  </a:t>
            </a:r>
            <a:endParaRPr lang="es-MX" sz="1500" b="0" i="0" dirty="0">
              <a:effectLst/>
              <a:latin typeface="Segoe UI" panose="020B0502040204020203" pitchFamily="34" charset="0"/>
            </a:endParaRPr>
          </a:p>
          <a:p>
            <a:pPr algn="just" rtl="0" fontAlgn="base"/>
            <a:r>
              <a:rPr lang="es-MX" sz="1500" b="0" i="0" dirty="0">
                <a:solidFill>
                  <a:schemeClr val="bg1"/>
                </a:solidFill>
                <a:effectLst/>
                <a:latin typeface="Times New Roman" panose="02020603050405020304" pitchFamily="18" charset="0"/>
              </a:rPr>
              <a:t>6.</a:t>
            </a:r>
            <a:r>
              <a:rPr lang="es-MX" sz="1500" b="0" i="0" dirty="0">
                <a:effectLst/>
                <a:latin typeface="Times New Roman" panose="02020603050405020304" pitchFamily="18" charset="0"/>
              </a:rPr>
              <a:t>El sistema impedirá a determinado usuario el acceso a los datos de otros usuarios.  </a:t>
            </a:r>
            <a:endParaRPr lang="es-MX" sz="1500" b="0" i="0" dirty="0">
              <a:effectLst/>
              <a:latin typeface="Segoe UI" panose="020B0502040204020203" pitchFamily="34" charset="0"/>
            </a:endParaRPr>
          </a:p>
          <a:p>
            <a:pPr algn="just" rtl="0" fontAlgn="base"/>
            <a:r>
              <a:rPr lang="es-MX" sz="1500" b="0" i="0" dirty="0">
                <a:solidFill>
                  <a:schemeClr val="bg1"/>
                </a:solidFill>
                <a:effectLst/>
                <a:latin typeface="Times New Roman" panose="02020603050405020304" pitchFamily="18" charset="0"/>
              </a:rPr>
              <a:t>7.</a:t>
            </a:r>
            <a:r>
              <a:rPr lang="es-MX" sz="1500" b="0" i="0" dirty="0">
                <a:effectLst/>
                <a:latin typeface="Times New Roman" panose="02020603050405020304" pitchFamily="18" charset="0"/>
              </a:rPr>
              <a:t>El sistema le dará la posibilidad al usuario de descargar historiales o documentos determinados  </a:t>
            </a:r>
            <a:endParaRPr lang="es-MX" sz="1500" b="0" i="0" dirty="0">
              <a:effectLst/>
              <a:latin typeface="Segoe UI" panose="020B0502040204020203" pitchFamily="34" charset="0"/>
            </a:endParaRPr>
          </a:p>
          <a:p>
            <a:pPr algn="just" rtl="0" fontAlgn="base"/>
            <a:r>
              <a:rPr lang="es-MX" sz="1500" b="0" i="0" dirty="0">
                <a:solidFill>
                  <a:schemeClr val="bg1"/>
                </a:solidFill>
                <a:effectLst/>
                <a:latin typeface="Times New Roman" panose="02020603050405020304" pitchFamily="18" charset="0"/>
              </a:rPr>
              <a:t>8.</a:t>
            </a:r>
            <a:r>
              <a:rPr lang="es-MX" sz="1500" b="0" i="0" dirty="0">
                <a:effectLst/>
                <a:latin typeface="Times New Roman" panose="02020603050405020304" pitchFamily="18" charset="0"/>
              </a:rPr>
              <a:t>El sistema debe mostrar obligatoriamente los mensajes de error o éxito, según sea el caso necesario.  </a:t>
            </a:r>
            <a:endParaRPr lang="es-MX" sz="1500" b="0" i="0" dirty="0">
              <a:effectLst/>
              <a:latin typeface="Segoe UI" panose="020B0502040204020203" pitchFamily="34" charset="0"/>
            </a:endParaRPr>
          </a:p>
          <a:p>
            <a:pPr algn="just" rtl="0" fontAlgn="base"/>
            <a:r>
              <a:rPr lang="es-MX" sz="1500" b="0" i="0" dirty="0">
                <a:solidFill>
                  <a:schemeClr val="bg1"/>
                </a:solidFill>
                <a:effectLst/>
                <a:latin typeface="Times New Roman" panose="02020603050405020304" pitchFamily="18" charset="0"/>
              </a:rPr>
              <a:t>9.</a:t>
            </a:r>
            <a:r>
              <a:rPr lang="es-MX" sz="1500" b="0" i="0" dirty="0">
                <a:effectLst/>
                <a:latin typeface="Times New Roman" panose="02020603050405020304" pitchFamily="18" charset="0"/>
              </a:rPr>
              <a:t>El sistema debe reconocer el rol del usuario que está accediendo y mostrarle el menú correcto.  </a:t>
            </a:r>
            <a:endParaRPr lang="es-MX" sz="1500" b="0" i="0" dirty="0">
              <a:effectLst/>
              <a:latin typeface="Segoe UI" panose="020B0502040204020203" pitchFamily="34" charset="0"/>
            </a:endParaRPr>
          </a:p>
          <a:p>
            <a:pPr algn="just" rtl="0" fontAlgn="base"/>
            <a:r>
              <a:rPr lang="es-MX" sz="1500" b="0" i="0" dirty="0">
                <a:solidFill>
                  <a:schemeClr val="bg1"/>
                </a:solidFill>
                <a:effectLst/>
                <a:latin typeface="Times New Roman" panose="02020603050405020304" pitchFamily="18" charset="0"/>
              </a:rPr>
              <a:t>10.</a:t>
            </a:r>
            <a:r>
              <a:rPr lang="es-MX" sz="1500" b="0" i="0" dirty="0">
                <a:effectLst/>
                <a:latin typeface="Times New Roman" panose="02020603050405020304" pitchFamily="18" charset="0"/>
              </a:rPr>
              <a:t>El sistema debe estar disponible dentro del tiempo de actividad del almacén.  </a:t>
            </a:r>
            <a:endParaRPr lang="es-MX" sz="1500" b="0" i="0" dirty="0">
              <a:effectLst/>
              <a:latin typeface="Segoe UI" panose="020B0502040204020203" pitchFamily="34" charset="0"/>
            </a:endParaRPr>
          </a:p>
          <a:p>
            <a:pPr algn="just" rtl="0" fontAlgn="base"/>
            <a:r>
              <a:rPr lang="es-MX" sz="1500" b="0" i="0" dirty="0">
                <a:solidFill>
                  <a:schemeClr val="bg1"/>
                </a:solidFill>
                <a:effectLst/>
                <a:latin typeface="Times New Roman" panose="02020603050405020304" pitchFamily="18" charset="0"/>
              </a:rPr>
              <a:t>11.</a:t>
            </a:r>
            <a:r>
              <a:rPr lang="es-MX" sz="1500" b="0" i="0" dirty="0">
                <a:effectLst/>
                <a:latin typeface="Times New Roman" panose="02020603050405020304" pitchFamily="18" charset="0"/>
              </a:rPr>
              <a:t>El sistema debe ser accesible desde cualquier plataforma.</a:t>
            </a:r>
            <a:endParaRPr lang="es-MX" sz="1500" b="0" i="0" dirty="0">
              <a:effectLst/>
              <a:latin typeface="Segoe UI" panose="020B0502040204020203" pitchFamily="34" charset="0"/>
            </a:endParaRPr>
          </a:p>
          <a:p>
            <a:pPr algn="just" rtl="0" fontAlgn="base"/>
            <a:r>
              <a:rPr lang="es-MX" sz="1500" b="0" i="0" dirty="0">
                <a:solidFill>
                  <a:schemeClr val="bg1"/>
                </a:solidFill>
                <a:effectLst/>
                <a:latin typeface="Times New Roman" panose="02020603050405020304" pitchFamily="18" charset="0"/>
              </a:rPr>
              <a:t>12.</a:t>
            </a:r>
            <a:r>
              <a:rPr lang="es-MX" sz="1500" b="0" i="0" dirty="0">
                <a:effectLst/>
                <a:latin typeface="Times New Roman" panose="02020603050405020304" pitchFamily="18" charset="0"/>
              </a:rPr>
              <a:t> El sistema debe contar con una copia de respaldo de la información alojada en el.</a:t>
            </a:r>
            <a:endParaRPr lang="es-MX" sz="1500" b="0" i="0" dirty="0">
              <a:effectLst/>
              <a:latin typeface="Segoe UI" panose="020B0502040204020203" pitchFamily="34" charset="0"/>
            </a:endParaRPr>
          </a:p>
          <a:p>
            <a:pPr algn="just" rtl="0" fontAlgn="base"/>
            <a:r>
              <a:rPr lang="es-MX" sz="1500" b="0" i="0" dirty="0">
                <a:solidFill>
                  <a:schemeClr val="bg1"/>
                </a:solidFill>
                <a:effectLst/>
                <a:latin typeface="Times New Roman" panose="02020603050405020304" pitchFamily="18" charset="0"/>
              </a:rPr>
              <a:t>13.</a:t>
            </a:r>
            <a:r>
              <a:rPr lang="es-MX" sz="1500" b="0" i="0" dirty="0">
                <a:effectLst/>
                <a:latin typeface="Times New Roman" panose="02020603050405020304" pitchFamily="18" charset="0"/>
              </a:rPr>
              <a:t>El sistema debe ponerse a prueba para evitar fallos en la ejecución de este.  </a:t>
            </a:r>
            <a:endParaRPr lang="es-MX" sz="1500" b="0" i="0" dirty="0">
              <a:effectLst/>
              <a:latin typeface="Segoe UI" panose="020B0502040204020203" pitchFamily="34" charset="0"/>
            </a:endParaRPr>
          </a:p>
          <a:p>
            <a:pPr algn="just" rtl="0" fontAlgn="base"/>
            <a:r>
              <a:rPr lang="es-MX" sz="1500" b="0" i="0" dirty="0">
                <a:solidFill>
                  <a:schemeClr val="bg1"/>
                </a:solidFill>
                <a:effectLst/>
                <a:latin typeface="Times New Roman" panose="02020603050405020304" pitchFamily="18" charset="0"/>
              </a:rPr>
              <a:t>14.</a:t>
            </a:r>
            <a:r>
              <a:rPr lang="es-MX" sz="1500" b="0" i="0" dirty="0">
                <a:effectLst/>
                <a:latin typeface="Times New Roman" panose="02020603050405020304" pitchFamily="18" charset="0"/>
              </a:rPr>
              <a:t>El sistema debe soportar el manejo de gran cantidad de información durante el proceso.</a:t>
            </a:r>
            <a:endParaRPr lang="es-MX" sz="1500" b="0" i="0" dirty="0">
              <a:effectLst/>
              <a:latin typeface="Segoe UI" panose="020B0502040204020203" pitchFamily="34" charset="0"/>
            </a:endParaRPr>
          </a:p>
          <a:p>
            <a:pPr algn="just" rtl="0" fontAlgn="base"/>
            <a:r>
              <a:rPr lang="es-MX" sz="1500" b="0" i="0" dirty="0">
                <a:solidFill>
                  <a:schemeClr val="bg1"/>
                </a:solidFill>
                <a:effectLst/>
                <a:latin typeface="Times New Roman" panose="02020603050405020304" pitchFamily="18" charset="0"/>
              </a:rPr>
              <a:t>15.</a:t>
            </a:r>
            <a:r>
              <a:rPr lang="es-MX" sz="1500" b="0" i="0" dirty="0">
                <a:effectLst/>
                <a:latin typeface="Times New Roman" panose="02020603050405020304" pitchFamily="18" charset="0"/>
              </a:rPr>
              <a:t>El sistema debe soportar el idioma español.</a:t>
            </a:r>
            <a:endParaRPr lang="es-MX" sz="1500" b="0" i="0" dirty="0">
              <a:effectLst/>
              <a:latin typeface="Segoe UI" panose="020B0502040204020203" pitchFamily="34" charset="0"/>
            </a:endParaRPr>
          </a:p>
          <a:p>
            <a:endParaRPr lang="es-CO" sz="1500" dirty="0"/>
          </a:p>
        </p:txBody>
      </p:sp>
    </p:spTree>
    <p:extLst>
      <p:ext uri="{BB962C8B-B14F-4D97-AF65-F5344CB8AC3E}">
        <p14:creationId xmlns:p14="http://schemas.microsoft.com/office/powerpoint/2010/main" val="357900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98760-FE06-F918-E380-D497BEA2E6E1}"/>
              </a:ext>
            </a:extLst>
          </p:cNvPr>
          <p:cNvSpPr>
            <a:spLocks noGrp="1"/>
          </p:cNvSpPr>
          <p:nvPr>
            <p:ph type="title"/>
          </p:nvPr>
        </p:nvSpPr>
        <p:spPr/>
        <p:txBody>
          <a:bodyPr/>
          <a:lstStyle/>
          <a:p>
            <a:pPr algn="ctr"/>
            <a:r>
              <a:rPr lang="es-CO" dirty="0">
                <a:latin typeface="Times New Roman" panose="02020603050405020304" pitchFamily="18" charset="0"/>
                <a:cs typeface="Times New Roman" panose="02020603050405020304" pitchFamily="18" charset="0"/>
              </a:rPr>
              <a:t>REQUISITOS DE RENDIMIENTO </a:t>
            </a:r>
          </a:p>
        </p:txBody>
      </p:sp>
      <p:sp>
        <p:nvSpPr>
          <p:cNvPr id="3" name="Marcador de contenido 2">
            <a:extLst>
              <a:ext uri="{FF2B5EF4-FFF2-40B4-BE49-F238E27FC236}">
                <a16:creationId xmlns:a16="http://schemas.microsoft.com/office/drawing/2014/main" id="{6C32C022-32B5-890E-B5BF-9342F1632076}"/>
              </a:ext>
            </a:extLst>
          </p:cNvPr>
          <p:cNvSpPr>
            <a:spLocks noGrp="1"/>
          </p:cNvSpPr>
          <p:nvPr>
            <p:ph idx="1"/>
          </p:nvPr>
        </p:nvSpPr>
        <p:spPr>
          <a:xfrm>
            <a:off x="680321" y="2336872"/>
            <a:ext cx="9873029" cy="3767899"/>
          </a:xfrm>
        </p:spPr>
        <p:txBody>
          <a:bodyPr>
            <a:normAutofit fontScale="92500" lnSpcReduction="20000"/>
          </a:bodyPr>
          <a:lstStyle/>
          <a:p>
            <a:r>
              <a:rPr lang="es-MX" dirty="0">
                <a:latin typeface="Times New Roman" panose="02020603050405020304" pitchFamily="18" charset="0"/>
                <a:cs typeface="Times New Roman" panose="02020603050405020304" pitchFamily="18" charset="0"/>
              </a:rPr>
              <a:t>El software debe ser capaz de manejar al menos 100.000 registros de inventario sin reducir significativamente el rendimiento. </a:t>
            </a:r>
          </a:p>
          <a:p>
            <a:r>
              <a:rPr lang="es-MX" dirty="0">
                <a:latin typeface="Times New Roman" panose="02020603050405020304" pitchFamily="18" charset="0"/>
                <a:cs typeface="Times New Roman" panose="02020603050405020304" pitchFamily="18" charset="0"/>
              </a:rPr>
              <a:t> El tiempo de respuesta del sistema no debe exceder los 2 segundos para cualquier operación de búsqueda o actualización de inventario. </a:t>
            </a:r>
          </a:p>
          <a:p>
            <a:r>
              <a:rPr lang="es-MX" dirty="0">
                <a:latin typeface="Times New Roman" panose="02020603050405020304" pitchFamily="18" charset="0"/>
                <a:cs typeface="Times New Roman" panose="02020603050405020304" pitchFamily="18" charset="0"/>
              </a:rPr>
              <a:t> El software debe ser capaz de manejar al menos 50 usuarios concurrentes sin afectar la velocidad de respuesta del sistema. </a:t>
            </a:r>
          </a:p>
          <a:p>
            <a:r>
              <a:rPr lang="es-MX" dirty="0">
                <a:latin typeface="Times New Roman" panose="02020603050405020304" pitchFamily="18" charset="0"/>
                <a:cs typeface="Times New Roman" panose="02020603050405020304" pitchFamily="18" charset="0"/>
              </a:rPr>
              <a:t>El software debe ser capaz de integrarse sin problemas con otros sistemas de la empresa sin afectar el rendimiento del mismo.</a:t>
            </a:r>
          </a:p>
          <a:p>
            <a:r>
              <a:rPr lang="es-MX" dirty="0">
                <a:latin typeface="Times New Roman" panose="02020603050405020304" pitchFamily="18" charset="0"/>
                <a:cs typeface="Times New Roman" panose="02020603050405020304" pitchFamily="18" charset="0"/>
              </a:rPr>
              <a:t>El software debe ser capaz de manejar al menos 500 transacciones de inventario por hora sin disminuir significativamente el rendimiento.  </a:t>
            </a:r>
          </a:p>
          <a:p>
            <a:r>
              <a:rPr lang="es-MX" dirty="0">
                <a:latin typeface="Times New Roman" panose="02020603050405020304" pitchFamily="18" charset="0"/>
                <a:cs typeface="Times New Roman" panose="02020603050405020304" pitchFamily="18" charset="0"/>
              </a:rPr>
              <a:t>El software debe ser capaz de realizar cálculos de inventario complejos en menos de 1 segundo. </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85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DE64C-6386-8080-815B-8D6C8B898D6F}"/>
              </a:ext>
            </a:extLst>
          </p:cNvPr>
          <p:cNvSpPr>
            <a:spLocks noGrp="1"/>
          </p:cNvSpPr>
          <p:nvPr>
            <p:ph type="title"/>
          </p:nvPr>
        </p:nvSpPr>
        <p:spPr/>
        <p:txBody>
          <a:bodyPr>
            <a:normAutofit/>
          </a:bodyPr>
          <a:lstStyle/>
          <a:p>
            <a:pPr algn="ctr"/>
            <a:r>
              <a:rPr lang="es-MX" b="0" i="0" dirty="0">
                <a:effectLst/>
                <a:latin typeface="Times New Roman" panose="02020603050405020304" pitchFamily="18" charset="0"/>
              </a:rPr>
              <a:t>INTRODUCCIÓN</a:t>
            </a:r>
            <a:endParaRPr lang="es-CO" dirty="0"/>
          </a:p>
        </p:txBody>
      </p:sp>
      <p:sp>
        <p:nvSpPr>
          <p:cNvPr id="3" name="Subtítulo 2">
            <a:extLst>
              <a:ext uri="{FF2B5EF4-FFF2-40B4-BE49-F238E27FC236}">
                <a16:creationId xmlns:a16="http://schemas.microsoft.com/office/drawing/2014/main" id="{8AAB2E40-D2E6-2919-BDB0-724012ADD894}"/>
              </a:ext>
            </a:extLst>
          </p:cNvPr>
          <p:cNvSpPr>
            <a:spLocks noGrp="1"/>
          </p:cNvSpPr>
          <p:nvPr>
            <p:ph idx="1"/>
          </p:nvPr>
        </p:nvSpPr>
        <p:spPr>
          <a:xfrm>
            <a:off x="1289069" y="2505456"/>
            <a:ext cx="9613861" cy="3599316"/>
          </a:xfrm>
        </p:spPr>
        <p:txBody>
          <a:bodyPr>
            <a:normAutofit lnSpcReduction="10000"/>
          </a:bodyPr>
          <a:lstStyle/>
          <a:p>
            <a:pPr marL="0" indent="0" algn="just" rtl="0" fontAlgn="base">
              <a:buNone/>
            </a:pPr>
            <a:endParaRPr lang="es-MX" b="0" i="0" dirty="0">
              <a:effectLst/>
              <a:latin typeface="Segoe UI" panose="020B0502040204020203" pitchFamily="34" charset="0"/>
            </a:endParaRPr>
          </a:p>
          <a:p>
            <a:pPr algn="just" rtl="0" fontAlgn="base"/>
            <a:r>
              <a:rPr lang="es-MX" sz="1900" b="0" i="0" dirty="0">
                <a:effectLst/>
                <a:latin typeface="Times New Roman" panose="02020603050405020304" pitchFamily="18" charset="0"/>
                <a:cs typeface="Times New Roman" panose="02020603050405020304" pitchFamily="18" charset="0"/>
              </a:rPr>
              <a:t>El proyecto GSS cuyas siglas definen </a:t>
            </a:r>
            <a:r>
              <a:rPr lang="es-MX" sz="1900" b="0" i="0" dirty="0" err="1">
                <a:effectLst/>
                <a:latin typeface="Times New Roman" panose="02020603050405020304" pitchFamily="18" charset="0"/>
                <a:cs typeface="Times New Roman" panose="02020603050405020304" pitchFamily="18" charset="0"/>
              </a:rPr>
              <a:t>Greatest</a:t>
            </a:r>
            <a:r>
              <a:rPr lang="es-MX" sz="1900" b="0" i="0" dirty="0">
                <a:effectLst/>
                <a:latin typeface="Times New Roman" panose="02020603050405020304" pitchFamily="18" charset="0"/>
                <a:cs typeface="Times New Roman" panose="02020603050405020304" pitchFamily="18" charset="0"/>
              </a:rPr>
              <a:t> Software </a:t>
            </a:r>
            <a:r>
              <a:rPr lang="es-MX" sz="1900" b="0" i="0" dirty="0" err="1">
                <a:effectLst/>
                <a:latin typeface="Times New Roman" panose="02020603050405020304" pitchFamily="18" charset="0"/>
                <a:cs typeface="Times New Roman" panose="02020603050405020304" pitchFamily="18" charset="0"/>
              </a:rPr>
              <a:t>Shoes</a:t>
            </a:r>
            <a:r>
              <a:rPr lang="es-MX" sz="1900" b="0" i="0" dirty="0">
                <a:effectLst/>
                <a:latin typeface="Times New Roman" panose="02020603050405020304" pitchFamily="18" charset="0"/>
                <a:cs typeface="Times New Roman" panose="02020603050405020304" pitchFamily="18" charset="0"/>
              </a:rPr>
              <a:t> es un sistema diseñado para proporcionar una gestión de inventario de la tienda de calzado XXX que permita la actualización de datos del almacenamiento de la mercancía (calzado). Proporcionará una base de datos funcional y efectiva asociada a la tienda principal de la empresa. </a:t>
            </a:r>
          </a:p>
          <a:p>
            <a:pPr algn="just" fontAlgn="base"/>
            <a:r>
              <a:rPr lang="es-MX" sz="1900" b="0" i="0" dirty="0">
                <a:effectLst/>
                <a:latin typeface="Times New Roman" panose="02020603050405020304" pitchFamily="18" charset="0"/>
                <a:cs typeface="Times New Roman" panose="02020603050405020304" pitchFamily="18" charset="0"/>
              </a:rPr>
              <a:t>El sistema se encargará de la solicitud, registro y seguimiento de las existencias de los productos en stock, Proporciona sistema y cumplir con sus funciones y así mismo realizar la consulta de sus pedidos y catálogo </a:t>
            </a:r>
          </a:p>
          <a:p>
            <a:pPr algn="just" fontAlgn="base"/>
            <a:r>
              <a:rPr lang="es-MX" sz="1900" b="0" i="0" dirty="0">
                <a:effectLst/>
                <a:latin typeface="Times New Roman" panose="02020603050405020304" pitchFamily="18" charset="0"/>
                <a:cs typeface="Times New Roman" panose="02020603050405020304" pitchFamily="18" charset="0"/>
              </a:rPr>
              <a:t>Facilitará al administrador la formará al cliente una forma sencilla y cómoda para interactuar con el en la que gestiona las solicitudes de pedido suministrada por las clientes previamente realizadas en la tienda principal además de apoyar al administrador en el manejo de inventarios, cálculo de material y seguimiento de existencia. </a:t>
            </a:r>
          </a:p>
          <a:p>
            <a:endParaRPr lang="es-CO" dirty="0"/>
          </a:p>
        </p:txBody>
      </p:sp>
    </p:spTree>
    <p:extLst>
      <p:ext uri="{BB962C8B-B14F-4D97-AF65-F5344CB8AC3E}">
        <p14:creationId xmlns:p14="http://schemas.microsoft.com/office/powerpoint/2010/main" val="126706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B3F41B-78E3-4CC8-A536-2C1DBDF208D5}"/>
              </a:ext>
            </a:extLst>
          </p:cNvPr>
          <p:cNvSpPr>
            <a:spLocks noGrp="1"/>
          </p:cNvSpPr>
          <p:nvPr>
            <p:ph type="title"/>
          </p:nvPr>
        </p:nvSpPr>
        <p:spPr/>
        <p:txBody>
          <a:bodyPr>
            <a:normAutofit/>
          </a:bodyPr>
          <a:lstStyle/>
          <a:p>
            <a:r>
              <a:rPr lang="es-ES" b="1" i="0" dirty="0">
                <a:effectLst/>
                <a:latin typeface="Times New Roman" panose="02020603050405020304" pitchFamily="18" charset="0"/>
                <a:cs typeface="Times New Roman" panose="02020603050405020304" pitchFamily="18" charset="0"/>
              </a:rPr>
              <a:t>Seguridad</a:t>
            </a:r>
            <a:r>
              <a:rPr lang="es-ES" b="0" i="0" dirty="0">
                <a:effectLst/>
                <a:latin typeface="Times New Roman" panose="02020603050405020304" pitchFamily="18" charset="0"/>
                <a:cs typeface="Times New Roman" panose="02020603050405020304" pitchFamily="18" charset="0"/>
              </a:rPr>
              <a:t> </a:t>
            </a:r>
            <a:endParaRPr lang="es-CO"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41746BC5-486F-468B-9CE3-7D0B66F9C1C6}"/>
              </a:ext>
            </a:extLst>
          </p:cNvPr>
          <p:cNvSpPr>
            <a:spLocks noGrp="1"/>
          </p:cNvSpPr>
          <p:nvPr>
            <p:ph idx="1"/>
          </p:nvPr>
        </p:nvSpPr>
        <p:spPr>
          <a:xfrm>
            <a:off x="680321" y="2336872"/>
            <a:ext cx="9613861" cy="3996815"/>
          </a:xfrm>
        </p:spPr>
        <p:txBody>
          <a:bodyPr>
            <a:normAutofit lnSpcReduction="10000"/>
          </a:bodyPr>
          <a:lstStyle/>
          <a:p>
            <a:pPr algn="just" rtl="0" fontAlgn="base"/>
            <a:r>
              <a:rPr lang="es-ES" sz="1800" b="0" i="0" dirty="0">
                <a:solidFill>
                  <a:srgbClr val="000000"/>
                </a:solidFill>
                <a:effectLst/>
                <a:latin typeface="Times New Roman" panose="02020603050405020304" pitchFamily="18" charset="0"/>
              </a:rPr>
              <a:t>Autenticación: </a:t>
            </a:r>
            <a:r>
              <a:rPr lang="es-MX" sz="1800" b="0" i="0" dirty="0">
                <a:solidFill>
                  <a:srgbClr val="000000"/>
                </a:solidFill>
                <a:effectLst/>
                <a:latin typeface="Times New Roman" panose="02020603050405020304" pitchFamily="18" charset="0"/>
              </a:rPr>
              <a:t> </a:t>
            </a:r>
            <a:r>
              <a:rPr lang="es-MX" sz="1800" b="0" i="0" dirty="0">
                <a:effectLst/>
                <a:latin typeface="Times New Roman" panose="02020603050405020304" pitchFamily="18" charset="0"/>
              </a:rPr>
              <a:t>El software debe contar con un sistema de autenticación seguro que garantice que solo los usuarios autorizados puedan acceder al sistema de inventario. Esto podría incluir la autenticación de dos factores o el uso de contraseñas seguras. </a:t>
            </a:r>
            <a:endParaRPr lang="es-MX" b="0" i="0" dirty="0">
              <a:effectLst/>
              <a:latin typeface="Segoe UI" panose="020B0502040204020203" pitchFamily="34" charset="0"/>
            </a:endParaRPr>
          </a:p>
          <a:p>
            <a:pPr algn="just" rtl="0" fontAlgn="base"/>
            <a:r>
              <a:rPr lang="es-ES" sz="1800" b="0" i="0" dirty="0">
                <a:solidFill>
                  <a:srgbClr val="000000"/>
                </a:solidFill>
                <a:effectLst/>
                <a:latin typeface="Times New Roman" panose="02020603050405020304" pitchFamily="18" charset="0"/>
              </a:rPr>
              <a:t>Autorización: </a:t>
            </a:r>
            <a:r>
              <a:rPr lang="es-MX" sz="1800" b="0" i="0" dirty="0">
                <a:effectLst/>
                <a:latin typeface="Times New Roman" panose="02020603050405020304" pitchFamily="18" charset="0"/>
              </a:rPr>
              <a:t>El software debe contar con un sistema de autorización que permita a los usuarios acceder solo a la información de inventario que esté relacionada con su trabajo. Esto podría lograrse mediante el uso de roles y permisos. </a:t>
            </a:r>
          </a:p>
          <a:p>
            <a:pPr algn="just" rtl="0" fontAlgn="base"/>
            <a:r>
              <a:rPr lang="es-ES" sz="1800" b="0" i="0" dirty="0">
                <a:solidFill>
                  <a:srgbClr val="000000"/>
                </a:solidFill>
                <a:effectLst/>
                <a:latin typeface="Times New Roman" panose="02020603050405020304" pitchFamily="18" charset="0"/>
              </a:rPr>
              <a:t>Encriptación: </a:t>
            </a:r>
            <a:r>
              <a:rPr lang="es-MX" sz="1800" b="0" i="0" dirty="0">
                <a:effectLst/>
                <a:latin typeface="Times New Roman" panose="02020603050405020304" pitchFamily="18" charset="0"/>
              </a:rPr>
              <a:t>El software debe cifrar todos los datos de inventario almacenados en la base de datos y cualquier información transmitida a través de la red. Esto ayudará a proteger la información de posibles ataques de hackers. </a:t>
            </a:r>
          </a:p>
          <a:p>
            <a:pPr algn="just" rtl="0" fontAlgn="base"/>
            <a:r>
              <a:rPr lang="es-ES" sz="1800" b="0" i="0" dirty="0">
                <a:solidFill>
                  <a:srgbClr val="000000"/>
                </a:solidFill>
                <a:effectLst/>
                <a:latin typeface="Times New Roman" panose="02020603050405020304" pitchFamily="18" charset="0"/>
              </a:rPr>
              <a:t>Auditoría: </a:t>
            </a:r>
            <a:r>
              <a:rPr lang="es-MX" sz="1800" b="0" i="0" dirty="0">
                <a:effectLst/>
                <a:latin typeface="Times New Roman" panose="02020603050405020304" pitchFamily="18" charset="0"/>
              </a:rPr>
              <a:t>El software debe contar con un sistema de auditoría que permita hacer un seguimiento de todas las actividades realizadas en el sistema de inventario. Esto ayudará a identificar cualquier actividad sospechosa y tomar medidas preventivas. </a:t>
            </a:r>
            <a:endParaRPr lang="es-MX" b="0" i="0" dirty="0">
              <a:effectLst/>
              <a:latin typeface="Segoe UI" panose="020B0502040204020203" pitchFamily="34" charset="0"/>
            </a:endParaRPr>
          </a:p>
          <a:p>
            <a:r>
              <a:rPr lang="es-ES" sz="1800" b="0" i="0" dirty="0">
                <a:solidFill>
                  <a:srgbClr val="000000"/>
                </a:solidFill>
                <a:effectLst/>
                <a:latin typeface="Times New Roman" panose="02020603050405020304" pitchFamily="18" charset="0"/>
              </a:rPr>
              <a:t>Copias de seguridad: </a:t>
            </a:r>
            <a:r>
              <a:rPr lang="es-MX" sz="1800" b="0" i="0" dirty="0">
                <a:effectLst/>
                <a:latin typeface="Times New Roman" panose="02020603050405020304" pitchFamily="18" charset="0"/>
              </a:rPr>
              <a:t>El software debe contar con un sistema de copias de seguridad que permita recuperar los datos de inventario en caso de una falla del sistema o una catástrofe. </a:t>
            </a:r>
            <a:endParaRPr lang="es-CO" dirty="0"/>
          </a:p>
        </p:txBody>
      </p:sp>
    </p:spTree>
    <p:extLst>
      <p:ext uri="{BB962C8B-B14F-4D97-AF65-F5344CB8AC3E}">
        <p14:creationId xmlns:p14="http://schemas.microsoft.com/office/powerpoint/2010/main" val="3456075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3580FA-DA58-48ED-B677-046BD28E6DBB}"/>
              </a:ext>
            </a:extLst>
          </p:cNvPr>
          <p:cNvSpPr>
            <a:spLocks noGrp="1"/>
          </p:cNvSpPr>
          <p:nvPr>
            <p:ph type="title"/>
          </p:nvPr>
        </p:nvSpPr>
        <p:spPr/>
        <p:txBody>
          <a:bodyPr>
            <a:normAutofit/>
          </a:bodyPr>
          <a:lstStyle/>
          <a:p>
            <a:r>
              <a:rPr lang="es-ES" b="1" i="0" dirty="0">
                <a:effectLst/>
                <a:latin typeface="Times New Roman" panose="02020603050405020304" pitchFamily="18" charset="0"/>
                <a:cs typeface="Times New Roman" panose="02020603050405020304" pitchFamily="18" charset="0"/>
              </a:rPr>
              <a:t>Fiabilidad</a:t>
            </a:r>
            <a:r>
              <a:rPr lang="es-ES" b="0" i="0" dirty="0">
                <a:effectLst/>
                <a:latin typeface="Times New Roman" panose="02020603050405020304" pitchFamily="18" charset="0"/>
                <a:cs typeface="Times New Roman" panose="02020603050405020304" pitchFamily="18" charset="0"/>
              </a:rPr>
              <a:t> </a:t>
            </a:r>
            <a:endParaRPr lang="es-CO"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91E344F-D503-4EAD-BF2C-5376EA8ECFAC}"/>
              </a:ext>
            </a:extLst>
          </p:cNvPr>
          <p:cNvSpPr>
            <a:spLocks noGrp="1"/>
          </p:cNvSpPr>
          <p:nvPr>
            <p:ph idx="1"/>
          </p:nvPr>
        </p:nvSpPr>
        <p:spPr>
          <a:xfrm>
            <a:off x="680321" y="2336873"/>
            <a:ext cx="9613861" cy="3887758"/>
          </a:xfrm>
        </p:spPr>
        <p:txBody>
          <a:bodyPr>
            <a:normAutofit lnSpcReduction="10000"/>
          </a:bodyPr>
          <a:lstStyle/>
          <a:p>
            <a:r>
              <a:rPr lang="es-ES" sz="1800" b="0" i="0" dirty="0">
                <a:solidFill>
                  <a:srgbClr val="000000"/>
                </a:solidFill>
                <a:effectLst/>
                <a:latin typeface="Times New Roman" panose="02020603050405020304" pitchFamily="18" charset="0"/>
              </a:rPr>
              <a:t>Pruebas exhaustivas: </a:t>
            </a:r>
            <a:r>
              <a:rPr lang="es-MX" sz="1800" b="0" i="0" dirty="0">
                <a:effectLst/>
                <a:latin typeface="Times New Roman" panose="02020603050405020304" pitchFamily="18" charset="0"/>
              </a:rPr>
              <a:t>El software debe someterse a pruebas exhaustivas antes de su lanzamiento para identificar y corregir errores. Estas pruebas pueden incluir pruebas de funcionalidad, pruebas de rendimiento y pruebas de seguridad. </a:t>
            </a:r>
          </a:p>
          <a:p>
            <a:r>
              <a:rPr lang="es-ES" sz="1800" b="0" i="0" dirty="0">
                <a:solidFill>
                  <a:srgbClr val="000000"/>
                </a:solidFill>
                <a:effectLst/>
                <a:latin typeface="Times New Roman" panose="02020603050405020304" pitchFamily="18" charset="0"/>
              </a:rPr>
              <a:t>Monitoreo constante: </a:t>
            </a:r>
            <a:r>
              <a:rPr lang="es-MX" sz="1800" b="0" i="0" dirty="0">
                <a:effectLst/>
                <a:latin typeface="Times New Roman" panose="02020603050405020304" pitchFamily="18" charset="0"/>
              </a:rPr>
              <a:t>El software debe ser monitoreado constantemente para detectar posibles problemas y tomar medidas preventivas antes de que se conviertan en errores graves. </a:t>
            </a:r>
          </a:p>
          <a:p>
            <a:r>
              <a:rPr lang="es-ES" sz="1800" b="0" i="0" dirty="0">
                <a:solidFill>
                  <a:srgbClr val="000000"/>
                </a:solidFill>
                <a:effectLst/>
                <a:latin typeface="Times New Roman" panose="02020603050405020304" pitchFamily="18" charset="0"/>
              </a:rPr>
              <a:t>Respaldo de datos: </a:t>
            </a:r>
            <a:r>
              <a:rPr lang="es-MX" sz="1800" b="0" i="0" dirty="0">
                <a:effectLst/>
                <a:latin typeface="Times New Roman" panose="02020603050405020304" pitchFamily="18" charset="0"/>
              </a:rPr>
              <a:t>El software debe contar con un sistema de respaldo de datos para garantizar que no se pierda información en caso de una falla del sistema o una catástrofe. </a:t>
            </a:r>
          </a:p>
          <a:p>
            <a:r>
              <a:rPr lang="es-ES" sz="1800" b="0" i="0" dirty="0">
                <a:solidFill>
                  <a:srgbClr val="000000"/>
                </a:solidFill>
                <a:effectLst/>
                <a:latin typeface="Times New Roman" panose="02020603050405020304" pitchFamily="18" charset="0"/>
              </a:rPr>
              <a:t>Actualizaciones regulares: </a:t>
            </a:r>
            <a:r>
              <a:rPr lang="es-MX" sz="1800" b="0" i="0" dirty="0">
                <a:effectLst/>
                <a:latin typeface="Times New Roman" panose="02020603050405020304" pitchFamily="18" charset="0"/>
              </a:rPr>
              <a:t>El software debe recibir actualizaciones regulares para corregir errores y mejorar su rendimiento. </a:t>
            </a:r>
          </a:p>
          <a:p>
            <a:r>
              <a:rPr lang="es-ES" sz="1800" b="0" i="0" dirty="0">
                <a:solidFill>
                  <a:srgbClr val="000000"/>
                </a:solidFill>
                <a:effectLst/>
                <a:latin typeface="Times New Roman" panose="02020603050405020304" pitchFamily="18" charset="0"/>
              </a:rPr>
              <a:t>Capacitación de usuarios: </a:t>
            </a:r>
            <a:r>
              <a:rPr lang="es-MX" sz="1800" b="0" i="0" dirty="0">
                <a:effectLst/>
                <a:latin typeface="Times New Roman" panose="02020603050405020304" pitchFamily="18" charset="0"/>
              </a:rPr>
              <a:t>Los usuarios del software de inventario deben ser capacitados en el uso adecuado del sistema y en la identificación y notificación de posibles errores. </a:t>
            </a:r>
          </a:p>
          <a:p>
            <a:r>
              <a:rPr lang="es-ES" sz="1800" b="0" i="0" dirty="0">
                <a:solidFill>
                  <a:srgbClr val="000000"/>
                </a:solidFill>
                <a:effectLst/>
                <a:latin typeface="Times New Roman" panose="02020603050405020304" pitchFamily="18" charset="0"/>
              </a:rPr>
              <a:t>Mantenimiento preventivo</a:t>
            </a:r>
            <a:r>
              <a:rPr lang="es-ES" sz="1800" b="0" i="0" dirty="0">
                <a:solidFill>
                  <a:schemeClr val="bg1"/>
                </a:solidFill>
                <a:effectLst/>
                <a:latin typeface="Times New Roman" panose="02020603050405020304" pitchFamily="18" charset="0"/>
              </a:rPr>
              <a:t>: </a:t>
            </a:r>
            <a:r>
              <a:rPr lang="es-MX" sz="1800" b="0" i="0" dirty="0">
                <a:effectLst/>
                <a:latin typeface="Times New Roman" panose="02020603050405020304" pitchFamily="18" charset="0"/>
              </a:rPr>
              <a:t>El software debe recibir mantenimiento preventivo periódico para garantizar su funcionamiento óptimo. </a:t>
            </a:r>
            <a:endParaRPr lang="es-CO" dirty="0"/>
          </a:p>
        </p:txBody>
      </p:sp>
    </p:spTree>
    <p:extLst>
      <p:ext uri="{BB962C8B-B14F-4D97-AF65-F5344CB8AC3E}">
        <p14:creationId xmlns:p14="http://schemas.microsoft.com/office/powerpoint/2010/main" val="2561550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546DC0-8BBB-44A3-942B-8B2214FCAC65}"/>
              </a:ext>
            </a:extLst>
          </p:cNvPr>
          <p:cNvSpPr>
            <a:spLocks noGrp="1"/>
          </p:cNvSpPr>
          <p:nvPr>
            <p:ph type="title"/>
          </p:nvPr>
        </p:nvSpPr>
        <p:spPr/>
        <p:txBody>
          <a:bodyPr/>
          <a:lstStyle/>
          <a:p>
            <a:r>
              <a:rPr lang="es-MX" dirty="0">
                <a:latin typeface="Times New Roman" panose="02020603050405020304" pitchFamily="18" charset="0"/>
                <a:cs typeface="Times New Roman" panose="02020603050405020304" pitchFamily="18" charset="0"/>
              </a:rPr>
              <a:t>Disponibilidad </a:t>
            </a:r>
            <a:endParaRPr lang="es-CO"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500AA370-9DDF-49AD-8C73-C3B8F73A414E}"/>
              </a:ext>
            </a:extLst>
          </p:cNvPr>
          <p:cNvSpPr>
            <a:spLocks noGrp="1"/>
          </p:cNvSpPr>
          <p:nvPr>
            <p:ph idx="1"/>
          </p:nvPr>
        </p:nvSpPr>
        <p:spPr/>
        <p:txBody>
          <a:bodyPr/>
          <a:lstStyle/>
          <a:p>
            <a:r>
              <a:rPr lang="es-ES" sz="1800" b="0" i="0" dirty="0">
                <a:solidFill>
                  <a:srgbClr val="000000"/>
                </a:solidFill>
                <a:effectLst/>
                <a:latin typeface="Times New Roman" panose="02020603050405020304" pitchFamily="18" charset="0"/>
                <a:cs typeface="Times New Roman" panose="02020603050405020304" pitchFamily="18" charset="0"/>
              </a:rPr>
              <a:t>Infraestructura de servidor redundante: </a:t>
            </a:r>
            <a:r>
              <a:rPr lang="es-MX" sz="1800" b="0" i="0" dirty="0">
                <a:effectLst/>
                <a:latin typeface="Times New Roman" panose="02020603050405020304" pitchFamily="18" charset="0"/>
                <a:cs typeface="Times New Roman" panose="02020603050405020304" pitchFamily="18" charset="0"/>
              </a:rPr>
              <a:t>El software debe ser alojado en un servidor redundante para garantizar que el sistema esté disponible en caso de una falla en uno de los servidores.</a:t>
            </a:r>
            <a:r>
              <a:rPr lang="es-MX" sz="1800" b="0" i="0" dirty="0">
                <a:solidFill>
                  <a:srgbClr val="000000"/>
                </a:solidFill>
                <a:effectLst/>
                <a:latin typeface="Times New Roman" panose="02020603050405020304" pitchFamily="18" charset="0"/>
                <a:cs typeface="Times New Roman" panose="02020603050405020304" pitchFamily="18" charset="0"/>
              </a:rPr>
              <a:t> </a:t>
            </a:r>
          </a:p>
          <a:p>
            <a:r>
              <a:rPr lang="es-ES" sz="1800" b="0" i="0" dirty="0">
                <a:solidFill>
                  <a:srgbClr val="000000"/>
                </a:solidFill>
                <a:effectLst/>
                <a:latin typeface="Times New Roman" panose="02020603050405020304" pitchFamily="18" charset="0"/>
                <a:cs typeface="Times New Roman" panose="02020603050405020304" pitchFamily="18" charset="0"/>
              </a:rPr>
              <a:t>Monitorización continua: </a:t>
            </a:r>
            <a:r>
              <a:rPr lang="es-MX" sz="1800" b="0" i="0" dirty="0">
                <a:effectLst/>
                <a:latin typeface="Times New Roman" panose="02020603050405020304" pitchFamily="18" charset="0"/>
                <a:cs typeface="Times New Roman" panose="02020603050405020304" pitchFamily="18" charset="0"/>
              </a:rPr>
              <a:t>El software debe ser monitoreado constantemente para detectar problemas y tomar medidas preventivas antes de que se conviertan en errores graves que afecten la disponibilidad del sistema. </a:t>
            </a:r>
            <a:endParaRPr lang="es-MX" sz="1800" dirty="0">
              <a:latin typeface="Times New Roman" panose="02020603050405020304" pitchFamily="18" charset="0"/>
              <a:cs typeface="Times New Roman" panose="02020603050405020304" pitchFamily="18" charset="0"/>
            </a:endParaRPr>
          </a:p>
          <a:p>
            <a:r>
              <a:rPr lang="es-ES" sz="1800" b="0" i="0" dirty="0">
                <a:solidFill>
                  <a:srgbClr val="000000"/>
                </a:solidFill>
                <a:effectLst/>
                <a:latin typeface="Times New Roman" panose="02020603050405020304" pitchFamily="18" charset="0"/>
                <a:cs typeface="Times New Roman" panose="02020603050405020304" pitchFamily="18" charset="0"/>
              </a:rPr>
              <a:t>Servicios en la nube: </a:t>
            </a:r>
            <a:r>
              <a:rPr lang="es-MX" sz="1800" b="0" i="0" dirty="0">
                <a:effectLst/>
                <a:latin typeface="Times New Roman" panose="02020603050405020304" pitchFamily="18" charset="0"/>
                <a:cs typeface="Times New Roman" panose="02020603050405020304" pitchFamily="18" charset="0"/>
              </a:rPr>
              <a:t>El software de inventario puede ser alojado en servicios en la nube que ofrezcan alta disponibilidad y redundancia, lo que aumenta la disponibilidad del sistema. </a:t>
            </a:r>
          </a:p>
          <a:p>
            <a:r>
              <a:rPr lang="es-ES" sz="1800" b="0" i="0" dirty="0">
                <a:solidFill>
                  <a:srgbClr val="000000"/>
                </a:solidFill>
                <a:effectLst/>
                <a:latin typeface="Times New Roman" panose="02020603050405020304" pitchFamily="18" charset="0"/>
                <a:cs typeface="Times New Roman" panose="02020603050405020304" pitchFamily="18" charset="0"/>
              </a:rPr>
              <a:t>Mantenimiento planificado: </a:t>
            </a:r>
            <a:r>
              <a:rPr lang="es-MX" sz="1800" b="0" i="0" dirty="0">
                <a:effectLst/>
                <a:latin typeface="Times New Roman" panose="02020603050405020304" pitchFamily="18" charset="0"/>
                <a:cs typeface="Times New Roman" panose="02020603050405020304" pitchFamily="18" charset="0"/>
              </a:rPr>
              <a:t>El software debe ser sometido a mantenimiento planificado periódico para garantizar su disponibilidad y minimizar el tiempo de inactividad. </a:t>
            </a:r>
            <a:endParaRPr lang="es-MX" sz="1800" dirty="0">
              <a:latin typeface="Times New Roman" panose="02020603050405020304" pitchFamily="18" charset="0"/>
              <a:cs typeface="Times New Roman" panose="02020603050405020304" pitchFamily="18" charset="0"/>
            </a:endParaRPr>
          </a:p>
          <a:p>
            <a:r>
              <a:rPr lang="es-ES" sz="1800" b="0" i="0" dirty="0">
                <a:solidFill>
                  <a:srgbClr val="000000"/>
                </a:solidFill>
                <a:effectLst/>
                <a:latin typeface="Times New Roman" panose="02020603050405020304" pitchFamily="18" charset="0"/>
                <a:cs typeface="Times New Roman" panose="02020603050405020304" pitchFamily="18" charset="0"/>
              </a:rPr>
              <a:t>Respuesta rápida: </a:t>
            </a:r>
            <a:r>
              <a:rPr lang="es-MX" sz="1800" b="0" i="0" dirty="0">
                <a:effectLst/>
                <a:latin typeface="Times New Roman" panose="02020603050405020304" pitchFamily="18" charset="0"/>
                <a:cs typeface="Times New Roman" panose="02020603050405020304" pitchFamily="18" charset="0"/>
              </a:rPr>
              <a:t>El equipo de soporte técnico debe estar disponible en todo momento para responder rápidamente a cualquier problema que pueda afectar la disponibilidad del sistema. </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619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C790F0-C8E8-4B10-BBC4-BB80F02999A3}"/>
              </a:ext>
            </a:extLst>
          </p:cNvPr>
          <p:cNvSpPr>
            <a:spLocks noGrp="1"/>
          </p:cNvSpPr>
          <p:nvPr>
            <p:ph type="title"/>
          </p:nvPr>
        </p:nvSpPr>
        <p:spPr/>
        <p:txBody>
          <a:bodyPr>
            <a:normAutofit/>
          </a:bodyPr>
          <a:lstStyle/>
          <a:p>
            <a:r>
              <a:rPr lang="en-US" b="1" i="0" dirty="0">
                <a:effectLst/>
                <a:latin typeface="Times New Roman" panose="02020603050405020304" pitchFamily="18" charset="0"/>
              </a:rPr>
              <a:t>Mantenibilidad</a:t>
            </a:r>
            <a:r>
              <a:rPr lang="en-US" b="0" i="0" dirty="0">
                <a:effectLst/>
                <a:latin typeface="Times New Roman" panose="02020603050405020304" pitchFamily="18" charset="0"/>
              </a:rPr>
              <a:t> </a:t>
            </a:r>
            <a:endParaRPr lang="es-CO" dirty="0"/>
          </a:p>
        </p:txBody>
      </p:sp>
      <p:sp>
        <p:nvSpPr>
          <p:cNvPr id="3" name="Marcador de contenido 2">
            <a:extLst>
              <a:ext uri="{FF2B5EF4-FFF2-40B4-BE49-F238E27FC236}">
                <a16:creationId xmlns:a16="http://schemas.microsoft.com/office/drawing/2014/main" id="{991290BE-98C9-4B9C-BE95-722ED9BC2274}"/>
              </a:ext>
            </a:extLst>
          </p:cNvPr>
          <p:cNvSpPr>
            <a:spLocks noGrp="1"/>
          </p:cNvSpPr>
          <p:nvPr>
            <p:ph idx="1"/>
          </p:nvPr>
        </p:nvSpPr>
        <p:spPr>
          <a:xfrm>
            <a:off x="680321" y="2336872"/>
            <a:ext cx="9613861" cy="3996815"/>
          </a:xfrm>
        </p:spPr>
        <p:txBody>
          <a:bodyPr>
            <a:normAutofit lnSpcReduction="10000"/>
          </a:bodyPr>
          <a:lstStyle/>
          <a:p>
            <a:pPr algn="just" rtl="0" fontAlgn="base"/>
            <a:r>
              <a:rPr lang="es-MX" sz="1800" b="0" i="0" dirty="0">
                <a:solidFill>
                  <a:srgbClr val="000000"/>
                </a:solidFill>
                <a:effectLst/>
                <a:latin typeface="Times New Roman" panose="02020603050405020304" pitchFamily="18" charset="0"/>
              </a:rPr>
              <a:t>Diseño modular: </a:t>
            </a:r>
            <a:r>
              <a:rPr lang="es-MX" sz="1800" b="0" i="0" dirty="0">
                <a:effectLst/>
                <a:latin typeface="Times New Roman" panose="02020603050405020304" pitchFamily="18" charset="0"/>
              </a:rPr>
              <a:t>El software debe ser diseñado de manera modular para que los cambios y actualizaciones puedan realizarse de manera más fácil y rápida. </a:t>
            </a:r>
            <a:endParaRPr lang="es-MX" b="0" i="0" dirty="0">
              <a:effectLst/>
              <a:latin typeface="Segoe UI" panose="020B0502040204020203" pitchFamily="34" charset="0"/>
            </a:endParaRPr>
          </a:p>
          <a:p>
            <a:pPr algn="just" rtl="0" fontAlgn="base"/>
            <a:r>
              <a:rPr lang="es-MX" sz="1800" b="0" i="0" dirty="0">
                <a:solidFill>
                  <a:srgbClr val="000000"/>
                </a:solidFill>
                <a:effectLst/>
                <a:latin typeface="Times New Roman" panose="02020603050405020304" pitchFamily="18" charset="0"/>
              </a:rPr>
              <a:t> Documentación clara: </a:t>
            </a:r>
            <a:r>
              <a:rPr lang="es-MX" sz="1800" b="0" i="0" dirty="0">
                <a:effectLst/>
                <a:latin typeface="Times New Roman" panose="02020603050405020304" pitchFamily="18" charset="0"/>
              </a:rPr>
              <a:t>El software debe contar con documentación clara y detallada sobre su diseño, funcionamiento y código fuente para facilitar su mantenimiento. </a:t>
            </a:r>
            <a:endParaRPr lang="es-MX" b="0" i="0" dirty="0">
              <a:effectLst/>
              <a:latin typeface="Segoe UI" panose="020B0502040204020203" pitchFamily="34" charset="0"/>
            </a:endParaRPr>
          </a:p>
          <a:p>
            <a:pPr algn="just" rtl="0" fontAlgn="base"/>
            <a:r>
              <a:rPr lang="es-MX" sz="1800" b="0" i="0" dirty="0">
                <a:solidFill>
                  <a:srgbClr val="000000"/>
                </a:solidFill>
                <a:effectLst/>
                <a:latin typeface="Times New Roman" panose="02020603050405020304" pitchFamily="18" charset="0"/>
              </a:rPr>
              <a:t>Uso de estándares: </a:t>
            </a:r>
            <a:r>
              <a:rPr lang="es-MX" sz="1800" b="0" i="0" dirty="0">
                <a:effectLst/>
                <a:latin typeface="Times New Roman" panose="02020603050405020304" pitchFamily="18" charset="0"/>
              </a:rPr>
              <a:t>El software debe ser diseñado y desarrollado de acuerdo con los estándares establecidos en la industria para facilitar su mantenimiento. </a:t>
            </a:r>
          </a:p>
          <a:p>
            <a:pPr algn="just" rtl="0" fontAlgn="base"/>
            <a:r>
              <a:rPr lang="es-MX" sz="1800" b="0" i="0" dirty="0">
                <a:solidFill>
                  <a:srgbClr val="000000"/>
                </a:solidFill>
                <a:effectLst/>
                <a:latin typeface="Times New Roman" panose="02020603050405020304" pitchFamily="18" charset="0"/>
              </a:rPr>
              <a:t>Pruebas automatizadas: </a:t>
            </a:r>
            <a:r>
              <a:rPr lang="es-MX" sz="1800" b="0" i="0" dirty="0">
                <a:effectLst/>
                <a:latin typeface="Times New Roman" panose="02020603050405020304" pitchFamily="18" charset="0"/>
              </a:rPr>
              <a:t>Las pruebas automatizadas deben ser utilizadas para detectar posibles problemas antes de que se conviertan en errores graves que afecten la funcionalidad del sistema</a:t>
            </a:r>
            <a:r>
              <a:rPr lang="es-MX" sz="1800" b="0" i="0" dirty="0">
                <a:solidFill>
                  <a:srgbClr val="000000"/>
                </a:solidFill>
                <a:effectLst/>
                <a:latin typeface="Times New Roman" panose="02020603050405020304" pitchFamily="18" charset="0"/>
              </a:rPr>
              <a:t>. </a:t>
            </a:r>
          </a:p>
          <a:p>
            <a:pPr algn="just" rtl="0" fontAlgn="base"/>
            <a:r>
              <a:rPr lang="es-MX" sz="1800" b="0" i="0" dirty="0">
                <a:solidFill>
                  <a:srgbClr val="000000"/>
                </a:solidFill>
                <a:effectLst/>
                <a:latin typeface="Times New Roman" panose="02020603050405020304" pitchFamily="18" charset="0"/>
              </a:rPr>
              <a:t>Uso de herramientas de desarrollo: </a:t>
            </a:r>
            <a:r>
              <a:rPr lang="es-MX" sz="1800" b="0" i="0" dirty="0">
                <a:effectLst/>
                <a:latin typeface="Times New Roman" panose="02020603050405020304" pitchFamily="18" charset="0"/>
              </a:rPr>
              <a:t>Las herramientas de desarrollo deben ser utilizadas para facilitar el mantenimiento del software, como herramientas de control de versiones, herramientas de seguimiento de problemas y herramientas de automatización de pruebas. </a:t>
            </a:r>
          </a:p>
          <a:p>
            <a:pPr algn="just" rtl="0" fontAlgn="base"/>
            <a:r>
              <a:rPr lang="es-MX" sz="1800" b="0" i="0" dirty="0">
                <a:solidFill>
                  <a:srgbClr val="000000"/>
                </a:solidFill>
                <a:effectLst/>
                <a:latin typeface="Times New Roman" panose="02020603050405020304" pitchFamily="18" charset="0"/>
              </a:rPr>
              <a:t>Capacitación del personal: </a:t>
            </a:r>
            <a:r>
              <a:rPr lang="es-MX" sz="1800" b="0" i="0" dirty="0">
                <a:effectLst/>
                <a:latin typeface="Times New Roman" panose="02020603050405020304" pitchFamily="18" charset="0"/>
              </a:rPr>
              <a:t>El personal encargado del mantenimiento del software debe ser capacitado en el uso adecuado del sistema y en las mejores prácticas para el mantenimiento del software. </a:t>
            </a:r>
            <a:endParaRPr lang="es-MX" b="0" i="0" dirty="0">
              <a:effectLst/>
              <a:latin typeface="Segoe UI" panose="020B0502040204020203" pitchFamily="34" charset="0"/>
            </a:endParaRPr>
          </a:p>
          <a:p>
            <a:pPr algn="just" rtl="0" fontAlgn="base"/>
            <a:endParaRPr lang="es-MX" b="0" i="0" dirty="0">
              <a:solidFill>
                <a:srgbClr val="F0EBE2"/>
              </a:solidFill>
              <a:effectLst/>
              <a:latin typeface="Segoe UI" panose="020B0502040204020203" pitchFamily="34" charset="0"/>
            </a:endParaRPr>
          </a:p>
          <a:p>
            <a:pPr marL="0" indent="0" algn="just" rtl="0" fontAlgn="base">
              <a:buNone/>
            </a:pPr>
            <a:endParaRPr lang="es-MX" b="0" i="0" dirty="0">
              <a:solidFill>
                <a:srgbClr val="F0EBE2"/>
              </a:solidFill>
              <a:effectLst/>
              <a:latin typeface="Segoe UI" panose="020B0502040204020203" pitchFamily="34" charset="0"/>
            </a:endParaRPr>
          </a:p>
          <a:p>
            <a:pPr algn="just" rtl="0" fontAlgn="base"/>
            <a:endParaRPr lang="es-MX" b="0" i="0" dirty="0">
              <a:solidFill>
                <a:srgbClr val="F0EBE2"/>
              </a:solidFill>
              <a:effectLst/>
              <a:latin typeface="Segoe UI" panose="020B0502040204020203" pitchFamily="34" charset="0"/>
            </a:endParaRPr>
          </a:p>
          <a:p>
            <a:pPr marL="0" indent="0" algn="just" rtl="0" fontAlgn="base">
              <a:buNone/>
            </a:pPr>
            <a:endParaRPr lang="es-MX" b="0" i="0" dirty="0">
              <a:solidFill>
                <a:srgbClr val="F0EBE2"/>
              </a:solidFill>
              <a:effectLst/>
              <a:latin typeface="Segoe UI" panose="020B0502040204020203" pitchFamily="34" charset="0"/>
            </a:endParaRPr>
          </a:p>
          <a:p>
            <a:endParaRPr lang="es-CO" dirty="0"/>
          </a:p>
        </p:txBody>
      </p:sp>
    </p:spTree>
    <p:extLst>
      <p:ext uri="{BB962C8B-B14F-4D97-AF65-F5344CB8AC3E}">
        <p14:creationId xmlns:p14="http://schemas.microsoft.com/office/powerpoint/2010/main" val="1759270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72A215-2C86-45CE-BC5A-67C3707C93BE}"/>
              </a:ext>
            </a:extLst>
          </p:cNvPr>
          <p:cNvSpPr>
            <a:spLocks noGrp="1"/>
          </p:cNvSpPr>
          <p:nvPr>
            <p:ph type="title"/>
          </p:nvPr>
        </p:nvSpPr>
        <p:spPr/>
        <p:txBody>
          <a:bodyPr>
            <a:normAutofit/>
          </a:bodyPr>
          <a:lstStyle/>
          <a:p>
            <a:r>
              <a:rPr lang="es-ES" b="1" i="0" dirty="0">
                <a:effectLst/>
                <a:latin typeface="Times New Roman" panose="02020603050405020304" pitchFamily="18" charset="0"/>
              </a:rPr>
              <a:t>Portabilidad</a:t>
            </a:r>
            <a:r>
              <a:rPr lang="es-ES" b="0" i="0" dirty="0">
                <a:effectLst/>
                <a:latin typeface="Times New Roman" panose="02020603050405020304" pitchFamily="18" charset="0"/>
              </a:rPr>
              <a:t> </a:t>
            </a:r>
            <a:endParaRPr lang="es-CO" dirty="0"/>
          </a:p>
        </p:txBody>
      </p:sp>
      <p:sp>
        <p:nvSpPr>
          <p:cNvPr id="3" name="Marcador de contenido 2">
            <a:extLst>
              <a:ext uri="{FF2B5EF4-FFF2-40B4-BE49-F238E27FC236}">
                <a16:creationId xmlns:a16="http://schemas.microsoft.com/office/drawing/2014/main" id="{8636AA8B-476F-4FA0-90B4-4961AC2402F5}"/>
              </a:ext>
            </a:extLst>
          </p:cNvPr>
          <p:cNvSpPr>
            <a:spLocks noGrp="1"/>
          </p:cNvSpPr>
          <p:nvPr>
            <p:ph idx="1"/>
          </p:nvPr>
        </p:nvSpPr>
        <p:spPr>
          <a:xfrm>
            <a:off x="680321" y="2336873"/>
            <a:ext cx="9973697" cy="4223318"/>
          </a:xfrm>
        </p:spPr>
        <p:txBody>
          <a:bodyPr>
            <a:normAutofit/>
          </a:bodyPr>
          <a:lstStyle/>
          <a:p>
            <a:pPr algn="just" rtl="0" fontAlgn="base">
              <a:buFont typeface="Arial" panose="020B0604020202020204" pitchFamily="34" charset="0"/>
              <a:buChar char="•"/>
            </a:pPr>
            <a:r>
              <a:rPr lang="es-MX" sz="1800" b="0" i="0" dirty="0">
                <a:solidFill>
                  <a:srgbClr val="000000"/>
                </a:solidFill>
                <a:effectLst/>
                <a:latin typeface="Times New Roman" panose="02020603050405020304" pitchFamily="18" charset="0"/>
              </a:rPr>
              <a:t>Diseño basado en estándares: El</a:t>
            </a:r>
            <a:r>
              <a:rPr lang="es-MX" sz="1800" b="0" i="0" dirty="0">
                <a:effectLst/>
                <a:latin typeface="Times New Roman" panose="02020603050405020304" pitchFamily="18" charset="0"/>
              </a:rPr>
              <a:t> software debe ser diseñado de acuerdo con los estándares establecidos en la industria para garantizar que pueda ser utilizado en diferentes plataformas y sistemas operativos. </a:t>
            </a:r>
          </a:p>
          <a:p>
            <a:pPr algn="just" rtl="0" fontAlgn="base">
              <a:buFont typeface="Arial" panose="020B0604020202020204" pitchFamily="34" charset="0"/>
              <a:buChar char="•"/>
            </a:pPr>
            <a:r>
              <a:rPr lang="es-ES" sz="1800" b="0" i="0" dirty="0">
                <a:solidFill>
                  <a:srgbClr val="000000"/>
                </a:solidFill>
                <a:effectLst/>
                <a:latin typeface="Times New Roman" panose="02020603050405020304" pitchFamily="18" charset="0"/>
              </a:rPr>
              <a:t>Independencia de plataforma: </a:t>
            </a:r>
            <a:r>
              <a:rPr lang="es-MX" sz="1800" b="0" i="0" dirty="0">
                <a:effectLst/>
                <a:latin typeface="Times New Roman" panose="02020603050405020304" pitchFamily="18" charset="0"/>
              </a:rPr>
              <a:t>El software debe ser independiente de la plataforma, lo que significa que puede ser utilizado en diferentes sistemas operativos y hardware sin requerir modificaciones significativas. </a:t>
            </a:r>
          </a:p>
          <a:p>
            <a:pPr algn="just" rtl="0" fontAlgn="base">
              <a:buFont typeface="Arial" panose="020B0604020202020204" pitchFamily="34" charset="0"/>
              <a:buChar char="•"/>
            </a:pPr>
            <a:r>
              <a:rPr lang="es-MX" sz="1800" b="0" i="0" dirty="0">
                <a:solidFill>
                  <a:srgbClr val="000000"/>
                </a:solidFill>
                <a:effectLst/>
                <a:latin typeface="Times New Roman" panose="02020603050405020304" pitchFamily="18" charset="0"/>
              </a:rPr>
              <a:t>Uso de herramientas de desarrollo multiplataforma: </a:t>
            </a:r>
            <a:r>
              <a:rPr lang="es-MX" sz="1800" b="0" i="0" dirty="0">
                <a:effectLst/>
                <a:latin typeface="Times New Roman" panose="02020603050405020304" pitchFamily="18" charset="0"/>
              </a:rPr>
              <a:t>Las herramientas de desarrollo multiplataforma deben ser utilizadas para facilitar la creación de software que sea compatible con diferentes sistemas operativos y hardware.</a:t>
            </a:r>
          </a:p>
          <a:p>
            <a:pPr algn="just" rtl="0" fontAlgn="base">
              <a:buFont typeface="Arial" panose="020B0604020202020204" pitchFamily="34" charset="0"/>
              <a:buChar char="•"/>
            </a:pPr>
            <a:r>
              <a:rPr lang="es-ES" sz="1800" b="0" i="0" dirty="0">
                <a:solidFill>
                  <a:srgbClr val="000000"/>
                </a:solidFill>
                <a:effectLst/>
                <a:latin typeface="Times New Roman" panose="02020603050405020304" pitchFamily="18" charset="0"/>
              </a:rPr>
              <a:t>Pruebas en diferentes plataformas: </a:t>
            </a:r>
            <a:r>
              <a:rPr lang="es-MX" sz="1800" b="0" i="0" dirty="0">
                <a:effectLst/>
                <a:latin typeface="Times New Roman" panose="02020603050405020304" pitchFamily="18" charset="0"/>
              </a:rPr>
              <a:t>El software debe ser probado en diferentes plataformas y sistemas operativos para garantizar que funcione de manera adecuada en cada uno de ellos. </a:t>
            </a:r>
          </a:p>
          <a:p>
            <a:pPr algn="just" rtl="0" fontAlgn="base">
              <a:buFont typeface="Arial" panose="020B0604020202020204" pitchFamily="34" charset="0"/>
              <a:buChar char="•"/>
            </a:pPr>
            <a:r>
              <a:rPr lang="es-ES" sz="1800" b="0" i="0" dirty="0">
                <a:solidFill>
                  <a:srgbClr val="000000"/>
                </a:solidFill>
                <a:effectLst/>
                <a:latin typeface="Times New Roman" panose="02020603050405020304" pitchFamily="18" charset="0"/>
              </a:rPr>
              <a:t>Documentación clara: </a:t>
            </a:r>
            <a:r>
              <a:rPr lang="es-MX" sz="1800" b="0" i="0" dirty="0">
                <a:effectLst/>
                <a:latin typeface="Times New Roman" panose="02020603050405020304" pitchFamily="18" charset="0"/>
              </a:rPr>
              <a:t>El software debe contar con documentación clara y detallada sobre los requisitos de plataforma y los procesos de instalación y configuración. </a:t>
            </a:r>
          </a:p>
          <a:p>
            <a:pPr algn="just" rtl="0" fontAlgn="base">
              <a:buFont typeface="Arial" panose="020B0604020202020204" pitchFamily="34" charset="0"/>
              <a:buChar char="•"/>
            </a:pPr>
            <a:r>
              <a:rPr lang="es-ES" sz="1800" b="0" i="0" dirty="0">
                <a:solidFill>
                  <a:srgbClr val="000000"/>
                </a:solidFill>
                <a:effectLst/>
                <a:latin typeface="Times New Roman" panose="02020603050405020304" pitchFamily="18" charset="0"/>
              </a:rPr>
              <a:t>Actualizaciones regulares: </a:t>
            </a:r>
            <a:r>
              <a:rPr lang="es-MX" sz="1800" b="0" i="0" dirty="0">
                <a:effectLst/>
                <a:latin typeface="Times New Roman" panose="02020603050405020304" pitchFamily="18" charset="0"/>
              </a:rPr>
              <a:t>El software debe recibir actualizaciones regulares para garantizar que sea compatible con las últimas versiones de los sistemas operativos y hardware. </a:t>
            </a:r>
            <a:endParaRPr lang="es-MX" sz="1800" dirty="0">
              <a:latin typeface="Times New Roman" panose="02020603050405020304" pitchFamily="18" charset="0"/>
            </a:endParaRPr>
          </a:p>
          <a:p>
            <a:pPr marL="0" indent="0" algn="just" rtl="0" fontAlgn="base">
              <a:buNone/>
            </a:pPr>
            <a:endParaRPr lang="es-MX" b="0" i="0" dirty="0">
              <a:effectLst/>
              <a:latin typeface="Times New Roman" panose="02020603050405020304" pitchFamily="18" charset="0"/>
            </a:endParaRPr>
          </a:p>
          <a:p>
            <a:endParaRPr lang="es-CO" dirty="0"/>
          </a:p>
        </p:txBody>
      </p:sp>
    </p:spTree>
    <p:extLst>
      <p:ext uri="{BB962C8B-B14F-4D97-AF65-F5344CB8AC3E}">
        <p14:creationId xmlns:p14="http://schemas.microsoft.com/office/powerpoint/2010/main" val="1721262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CAB1FB-DBB2-4EE5-A2C6-789C194B355A}"/>
              </a:ext>
            </a:extLst>
          </p:cNvPr>
          <p:cNvSpPr>
            <a:spLocks noGrp="1"/>
          </p:cNvSpPr>
          <p:nvPr>
            <p:ph type="title"/>
          </p:nvPr>
        </p:nvSpPr>
        <p:spPr/>
        <p:txBody>
          <a:bodyPr>
            <a:normAutofit/>
          </a:bodyPr>
          <a:lstStyle/>
          <a:p>
            <a:r>
              <a:rPr lang="es-ES" b="1" i="0" dirty="0">
                <a:effectLst/>
                <a:latin typeface="Times New Roman" panose="02020603050405020304" pitchFamily="18" charset="0"/>
              </a:rPr>
              <a:t>Otros requisitos</a:t>
            </a:r>
            <a:r>
              <a:rPr lang="es-ES" b="0" i="0" dirty="0">
                <a:effectLst/>
                <a:latin typeface="Times New Roman" panose="02020603050405020304" pitchFamily="18" charset="0"/>
              </a:rPr>
              <a:t> </a:t>
            </a:r>
            <a:endParaRPr lang="es-CO" dirty="0"/>
          </a:p>
        </p:txBody>
      </p:sp>
      <p:sp>
        <p:nvSpPr>
          <p:cNvPr id="3" name="Marcador de contenido 2">
            <a:extLst>
              <a:ext uri="{FF2B5EF4-FFF2-40B4-BE49-F238E27FC236}">
                <a16:creationId xmlns:a16="http://schemas.microsoft.com/office/drawing/2014/main" id="{33083103-425A-4540-A337-CEE471165A70}"/>
              </a:ext>
            </a:extLst>
          </p:cNvPr>
          <p:cNvSpPr>
            <a:spLocks noGrp="1"/>
          </p:cNvSpPr>
          <p:nvPr>
            <p:ph idx="1"/>
          </p:nvPr>
        </p:nvSpPr>
        <p:spPr>
          <a:xfrm>
            <a:off x="680321" y="2336872"/>
            <a:ext cx="9613861" cy="4223319"/>
          </a:xfrm>
        </p:spPr>
        <p:txBody>
          <a:bodyPr>
            <a:normAutofit fontScale="92500" lnSpcReduction="10000"/>
          </a:bodyPr>
          <a:lstStyle/>
          <a:p>
            <a:r>
              <a:rPr lang="es-ES" sz="1800" b="0" i="0" dirty="0">
                <a:solidFill>
                  <a:schemeClr val="bg1"/>
                </a:solidFill>
                <a:effectLst/>
                <a:latin typeface="Times New Roman" panose="02020603050405020304" pitchFamily="18" charset="0"/>
                <a:cs typeface="Times New Roman" panose="02020603050405020304" pitchFamily="18" charset="0"/>
              </a:rPr>
              <a:t>Cumplimiento de leyes de protección de datos: </a:t>
            </a:r>
            <a:r>
              <a:rPr lang="es-MX" sz="1800" b="0" i="0" dirty="0">
                <a:solidFill>
                  <a:srgbClr val="FFFFFF"/>
                </a:solidFill>
                <a:effectLst/>
                <a:latin typeface="Times New Roman" panose="02020603050405020304" pitchFamily="18" charset="0"/>
                <a:cs typeface="Times New Roman" panose="02020603050405020304" pitchFamily="18" charset="0"/>
              </a:rPr>
              <a:t>El </a:t>
            </a:r>
            <a:r>
              <a:rPr lang="es-MX" sz="1800" b="0" i="0" dirty="0">
                <a:solidFill>
                  <a:srgbClr val="FFFFFF"/>
                </a:solidFill>
                <a:effectLst/>
                <a:latin typeface="Times New Roman" panose="02020603050405020304" pitchFamily="18" charset="0"/>
              </a:rPr>
              <a:t>software debe cumplir con las leyes de protección de datos aplicables, como el Reglamento General de Protección de Datos (RGPD) en la Unión Europea o la Ley de Privacidad del Consumidor de California (CCPA) en los Estados Unidos. </a:t>
            </a:r>
          </a:p>
          <a:p>
            <a:pPr algn="just" rtl="0" fontAlgn="base"/>
            <a:r>
              <a:rPr lang="es-MX" sz="1800" b="0" i="0" dirty="0">
                <a:solidFill>
                  <a:schemeClr val="bg1"/>
                </a:solidFill>
                <a:effectLst/>
                <a:latin typeface="Times New Roman" panose="02020603050405020304" pitchFamily="18" charset="0"/>
              </a:rPr>
              <a:t>Cumplimiento de leyes de seguridad de la información: </a:t>
            </a:r>
            <a:r>
              <a:rPr lang="es-MX" sz="1800" b="0" i="0" dirty="0">
                <a:solidFill>
                  <a:srgbClr val="F0EBE2"/>
                </a:solidFill>
                <a:effectLst/>
                <a:latin typeface="Times New Roman" panose="02020603050405020304" pitchFamily="18" charset="0"/>
              </a:rPr>
              <a:t>El software debe cumplir con las leyes de seguridad de la información aplicables, como la Ley de Protección de la Información Personal y la Ley de Seguridad de la Red de Información en China. </a:t>
            </a:r>
            <a:endParaRPr lang="es-MX" b="0" i="0" dirty="0">
              <a:solidFill>
                <a:srgbClr val="F0EBE2"/>
              </a:solidFill>
              <a:effectLst/>
              <a:latin typeface="Segoe UI" panose="020B0502040204020203" pitchFamily="34" charset="0"/>
            </a:endParaRPr>
          </a:p>
          <a:p>
            <a:pPr algn="just" rtl="0" fontAlgn="base"/>
            <a:r>
              <a:rPr lang="es-MX" sz="1800" b="0" i="0" dirty="0">
                <a:solidFill>
                  <a:srgbClr val="F0EBE2"/>
                </a:solidFill>
                <a:effectLst/>
                <a:latin typeface="Times New Roman" panose="02020603050405020304" pitchFamily="18" charset="0"/>
              </a:rPr>
              <a:t> </a:t>
            </a:r>
            <a:r>
              <a:rPr lang="es-MX" sz="1800" b="0" i="0" dirty="0">
                <a:solidFill>
                  <a:schemeClr val="bg1"/>
                </a:solidFill>
                <a:effectLst/>
                <a:latin typeface="Times New Roman" panose="02020603050405020304" pitchFamily="18" charset="0"/>
              </a:rPr>
              <a:t>Cumplimiento de leyes de impuestos: </a:t>
            </a:r>
            <a:r>
              <a:rPr lang="es-MX" sz="1800" b="0" i="0" dirty="0">
                <a:solidFill>
                  <a:srgbClr val="FFFFFF"/>
                </a:solidFill>
                <a:effectLst/>
                <a:latin typeface="Times New Roman" panose="02020603050405020304" pitchFamily="18" charset="0"/>
              </a:rPr>
              <a:t>El software debe cumplir con las leyes de impuestos aplicables, como la Ley de Impuestos sobre Ventas y Uso (SUT) en los Estados Unidos. </a:t>
            </a:r>
            <a:endParaRPr lang="es-CO" sz="1800" b="0" i="0" dirty="0">
              <a:solidFill>
                <a:schemeClr val="bg1"/>
              </a:solidFill>
              <a:effectLst/>
              <a:latin typeface="Times New Roman" panose="02020603050405020304" pitchFamily="18" charset="0"/>
            </a:endParaRPr>
          </a:p>
          <a:p>
            <a:pPr algn="just" rtl="0" fontAlgn="base"/>
            <a:r>
              <a:rPr lang="es-MX" sz="1800" b="0" i="0" dirty="0">
                <a:solidFill>
                  <a:schemeClr val="bg1"/>
                </a:solidFill>
                <a:effectLst/>
                <a:latin typeface="Times New Roman" panose="02020603050405020304" pitchFamily="18" charset="0"/>
              </a:rPr>
              <a:t>Cumplimiento de regulaciones de la industria: </a:t>
            </a:r>
            <a:r>
              <a:rPr lang="es-MX" sz="1800" b="0" i="0" dirty="0">
                <a:solidFill>
                  <a:srgbClr val="FFFFFF"/>
                </a:solidFill>
                <a:effectLst/>
                <a:latin typeface="Times New Roman" panose="02020603050405020304" pitchFamily="18" charset="0"/>
              </a:rPr>
              <a:t>El software debe cumplir con las regulaciones de la industria aplicables, como las regulaciones de la Administración de Alimentos y Medicamentos (FDA) en la industria farmacéutica. </a:t>
            </a:r>
          </a:p>
          <a:p>
            <a:pPr algn="just" rtl="0" fontAlgn="base"/>
            <a:r>
              <a:rPr lang="es-MX" sz="1800" b="0" i="0" dirty="0">
                <a:solidFill>
                  <a:schemeClr val="bg1"/>
                </a:solidFill>
                <a:effectLst/>
                <a:latin typeface="Times New Roman" panose="02020603050405020304" pitchFamily="18" charset="0"/>
              </a:rPr>
              <a:t>Cumplimiento de leyes de propiedad intelectual: </a:t>
            </a:r>
            <a:r>
              <a:rPr lang="es-MX" sz="1800" b="0" i="0" dirty="0">
                <a:solidFill>
                  <a:srgbClr val="F0EBE2"/>
                </a:solidFill>
                <a:effectLst/>
                <a:latin typeface="Times New Roman" panose="02020603050405020304" pitchFamily="18" charset="0"/>
              </a:rPr>
              <a:t>El software debe cumplir con las leyes de propiedad intelectual aplicables, como las leyes de patentes, marcas registradas y derechos de autor. </a:t>
            </a:r>
            <a:endParaRPr lang="es-MX" sz="1800" dirty="0">
              <a:solidFill>
                <a:srgbClr val="F0EBE2"/>
              </a:solidFill>
              <a:latin typeface="Segoe UI" panose="020B0502040204020203" pitchFamily="34" charset="0"/>
            </a:endParaRPr>
          </a:p>
          <a:p>
            <a:pPr algn="just" rtl="0" fontAlgn="base"/>
            <a:r>
              <a:rPr lang="es-MX" sz="1800" b="0" i="0" dirty="0">
                <a:solidFill>
                  <a:srgbClr val="000000"/>
                </a:solidFill>
                <a:effectLst/>
                <a:latin typeface="Times New Roman" panose="02020603050405020304" pitchFamily="18" charset="0"/>
              </a:rPr>
              <a:t>Cumplimiento de leyes de contratación: </a:t>
            </a:r>
            <a:r>
              <a:rPr lang="es-MX" sz="1800" b="0" i="0" dirty="0">
                <a:effectLst/>
                <a:latin typeface="Times New Roman" panose="02020603050405020304" pitchFamily="18" charset="0"/>
              </a:rPr>
              <a:t>El software debe cumplir con las leyes de contratación aplicables, como las leyes laborales y de salario mínimo. </a:t>
            </a:r>
            <a:endParaRPr lang="es-MX" b="0" i="0" dirty="0">
              <a:effectLst/>
              <a:latin typeface="Segoe UI" panose="020B0502040204020203" pitchFamily="34" charset="0"/>
            </a:endParaRPr>
          </a:p>
          <a:p>
            <a:pPr algn="just" rtl="0" fontAlgn="base"/>
            <a:endParaRPr lang="es-MX" b="0" i="0" dirty="0">
              <a:solidFill>
                <a:schemeClr val="bg1"/>
              </a:solidFill>
              <a:effectLst/>
              <a:latin typeface="Segoe UI" panose="020B0502040204020203" pitchFamily="34" charset="0"/>
            </a:endParaRPr>
          </a:p>
        </p:txBody>
      </p:sp>
    </p:spTree>
    <p:extLst>
      <p:ext uri="{BB962C8B-B14F-4D97-AF65-F5344CB8AC3E}">
        <p14:creationId xmlns:p14="http://schemas.microsoft.com/office/powerpoint/2010/main" val="1858515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2E37F-AC61-4518-A94A-365E283FEB97}"/>
              </a:ext>
            </a:extLst>
          </p:cNvPr>
          <p:cNvSpPr>
            <a:spLocks noGrp="1"/>
          </p:cNvSpPr>
          <p:nvPr>
            <p:ph type="title"/>
          </p:nvPr>
        </p:nvSpPr>
        <p:spPr>
          <a:xfrm>
            <a:off x="2941294" y="2883606"/>
            <a:ext cx="6309412" cy="1090788"/>
          </a:xfrm>
        </p:spPr>
        <p:txBody>
          <a:bodyPr/>
          <a:lstStyle/>
          <a:p>
            <a:r>
              <a:rPr lang="es-MX" dirty="0">
                <a:latin typeface="Times New Roman" panose="02020603050405020304" pitchFamily="18" charset="0"/>
                <a:cs typeface="Times New Roman" panose="02020603050405020304" pitchFamily="18" charset="0"/>
              </a:rPr>
              <a:t>Muchas gracias por su atención </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21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139454-9D20-59FE-7244-17408D8764D8}"/>
              </a:ext>
            </a:extLst>
          </p:cNvPr>
          <p:cNvSpPr>
            <a:spLocks noGrp="1"/>
          </p:cNvSpPr>
          <p:nvPr>
            <p:ph type="title"/>
          </p:nvPr>
        </p:nvSpPr>
        <p:spPr/>
        <p:txBody>
          <a:bodyPr/>
          <a:lstStyle/>
          <a:p>
            <a:pPr algn="ctr"/>
            <a:r>
              <a:rPr lang="es-CO" dirty="0">
                <a:latin typeface="Times New Roman" panose="02020603050405020304" pitchFamily="18" charset="0"/>
                <a:cs typeface="Times New Roman" panose="02020603050405020304" pitchFamily="18" charset="0"/>
              </a:rPr>
              <a:t>PROBLEMÁTICA</a:t>
            </a:r>
          </a:p>
        </p:txBody>
      </p:sp>
      <p:sp>
        <p:nvSpPr>
          <p:cNvPr id="3" name="Marcador de contenido 2">
            <a:extLst>
              <a:ext uri="{FF2B5EF4-FFF2-40B4-BE49-F238E27FC236}">
                <a16:creationId xmlns:a16="http://schemas.microsoft.com/office/drawing/2014/main" id="{2B398560-A9D7-F6A2-8DD0-4F31E1977624}"/>
              </a:ext>
            </a:extLst>
          </p:cNvPr>
          <p:cNvSpPr>
            <a:spLocks noGrp="1"/>
          </p:cNvSpPr>
          <p:nvPr>
            <p:ph idx="1"/>
          </p:nvPr>
        </p:nvSpPr>
        <p:spPr>
          <a:xfrm>
            <a:off x="1289069" y="2429152"/>
            <a:ext cx="9613861" cy="3599316"/>
          </a:xfrm>
        </p:spPr>
        <p:txBody>
          <a:bodyPr>
            <a:normAutofit fontScale="92500" lnSpcReduction="10000"/>
          </a:bodyPr>
          <a:lstStyle/>
          <a:p>
            <a:pPr marL="0" indent="0">
              <a:lnSpc>
                <a:spcPct val="150000"/>
              </a:lnSpc>
              <a:buNone/>
            </a:pPr>
            <a:r>
              <a:rPr lang="es-MX" sz="1900" dirty="0">
                <a:latin typeface="Times New Roman" panose="02020603050405020304" pitchFamily="18" charset="0"/>
                <a:cs typeface="Times New Roman" panose="02020603050405020304" pitchFamily="18" charset="0"/>
              </a:rPr>
              <a:t>La gestión de inventarios es esencial para la eficiencia operativa, rentabilidad y satisfacción del cliente en una tienda. La falta de control y visibilidad del inventario puede llevar a problemas como la pérdida de ventas, la sobrecompra de productos y la obsolescencia del inventario. Sin un sistema automatizado de inventarios, la gestión puede ser propensa a errores humanos y lenta. Además, sin un sistema automatizado de generación de reportes y estadísticas, la tienda puede tener dificultades para obtener información precisa y actualizada. Un software de inventarios puede resolver estos problemas al automatizar y centralizar el registro de productos, la gestión de inventarios y la generación de alertas y reportes, mejorando la eficiencia operativa, reduciendo la pérdida de ventas y aumentando la rentabilidad y la satisfacción del cliente.</a:t>
            </a:r>
            <a:endParaRPr lang="es-CO"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63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F739B-BBBA-1E18-7281-D931368B6E87}"/>
              </a:ext>
            </a:extLst>
          </p:cNvPr>
          <p:cNvSpPr>
            <a:spLocks noGrp="1"/>
          </p:cNvSpPr>
          <p:nvPr>
            <p:ph type="title"/>
          </p:nvPr>
        </p:nvSpPr>
        <p:spPr>
          <a:xfrm>
            <a:off x="694301" y="1095871"/>
            <a:ext cx="9613863" cy="685284"/>
          </a:xfrm>
        </p:spPr>
        <p:txBody>
          <a:bodyPr>
            <a:normAutofit fontScale="90000"/>
          </a:bodyPr>
          <a:lstStyle/>
          <a:p>
            <a:pPr algn="ctr"/>
            <a:r>
              <a:rPr lang="es-MX" sz="4000" b="1" i="0" dirty="0">
                <a:effectLst/>
                <a:latin typeface="Times New Roman" panose="02020603050405020304" pitchFamily="18" charset="0"/>
              </a:rPr>
              <a:t>DESCRIPCIÓN GENERAL</a:t>
            </a:r>
            <a:r>
              <a:rPr lang="es-MX" sz="4000" b="0" i="0" dirty="0">
                <a:effectLst/>
                <a:latin typeface="Times New Roman" panose="02020603050405020304" pitchFamily="18" charset="0"/>
              </a:rPr>
              <a:t> </a:t>
            </a:r>
            <a:br>
              <a:rPr lang="es-MX" b="0" i="0" dirty="0">
                <a:effectLst/>
              </a:rPr>
            </a:br>
            <a:endParaRPr lang="es-CO" dirty="0"/>
          </a:p>
        </p:txBody>
      </p:sp>
      <p:sp>
        <p:nvSpPr>
          <p:cNvPr id="3" name="Marcador de contenido 2">
            <a:extLst>
              <a:ext uri="{FF2B5EF4-FFF2-40B4-BE49-F238E27FC236}">
                <a16:creationId xmlns:a16="http://schemas.microsoft.com/office/drawing/2014/main" id="{339205ED-BFF2-5718-88AD-B033DEBD2F63}"/>
              </a:ext>
            </a:extLst>
          </p:cNvPr>
          <p:cNvSpPr>
            <a:spLocks noGrp="1"/>
          </p:cNvSpPr>
          <p:nvPr>
            <p:ph sz="half" idx="2"/>
          </p:nvPr>
        </p:nvSpPr>
        <p:spPr>
          <a:xfrm>
            <a:off x="180698" y="2204049"/>
            <a:ext cx="5157787" cy="2117430"/>
          </a:xfrm>
        </p:spPr>
        <p:txBody>
          <a:bodyPr>
            <a:noAutofit/>
          </a:bodyPr>
          <a:lstStyle/>
          <a:p>
            <a:pPr marL="0" indent="0" algn="just" fontAlgn="base">
              <a:buNone/>
            </a:pPr>
            <a:r>
              <a:rPr lang="es-MX" sz="2000" b="0" i="0" dirty="0">
                <a:effectLst/>
                <a:latin typeface="Times New Roman" panose="02020603050405020304" pitchFamily="18" charset="0"/>
                <a:cs typeface="Times New Roman" panose="02020603050405020304" pitchFamily="18" charset="0"/>
              </a:rPr>
              <a:t>El sistema forma una conexión directa con la página principal de ventas de la compañía, el producto se encarga de la gestión del inventario y suministrarla a la página, a su vez, que gestionara el ingreso de nueva mercancía proporcionada ya sea por la empresa misma o por proveedores.</a:t>
            </a:r>
            <a:endParaRPr lang="es-CO" sz="2000" dirty="0">
              <a:latin typeface="Times New Roman" panose="02020603050405020304" pitchFamily="18" charset="0"/>
              <a:cs typeface="Times New Roman" panose="02020603050405020304" pitchFamily="18" charset="0"/>
            </a:endParaRPr>
          </a:p>
        </p:txBody>
      </p:sp>
      <p:sp>
        <p:nvSpPr>
          <p:cNvPr id="5" name="Marcador de texto 4">
            <a:extLst>
              <a:ext uri="{FF2B5EF4-FFF2-40B4-BE49-F238E27FC236}">
                <a16:creationId xmlns:a16="http://schemas.microsoft.com/office/drawing/2014/main" id="{043BA70B-B451-9B6F-EF95-106162943DE0}"/>
              </a:ext>
            </a:extLst>
          </p:cNvPr>
          <p:cNvSpPr>
            <a:spLocks noGrp="1"/>
          </p:cNvSpPr>
          <p:nvPr>
            <p:ph type="body" sz="quarter" idx="3"/>
          </p:nvPr>
        </p:nvSpPr>
        <p:spPr>
          <a:xfrm>
            <a:off x="5721120" y="2700127"/>
            <a:ext cx="4474028" cy="692076"/>
          </a:xfrm>
        </p:spPr>
        <p:txBody>
          <a:bodyPr>
            <a:normAutofit lnSpcReduction="10000"/>
          </a:bodyPr>
          <a:lstStyle/>
          <a:p>
            <a:r>
              <a:rPr lang="es-MX" sz="2400" b="1" i="0" dirty="0">
                <a:solidFill>
                  <a:srgbClr val="000000"/>
                </a:solidFill>
                <a:effectLst/>
                <a:latin typeface="Times New Roman" panose="02020603050405020304" pitchFamily="18" charset="0"/>
              </a:rPr>
              <a:t>Detalles del Funcionamiento del Programa</a:t>
            </a:r>
            <a:r>
              <a:rPr lang="es-MX" sz="2400" b="0" i="0" dirty="0">
                <a:solidFill>
                  <a:srgbClr val="000000"/>
                </a:solidFill>
                <a:effectLst/>
                <a:latin typeface="Calibri" panose="020F0502020204030204" pitchFamily="34" charset="0"/>
              </a:rPr>
              <a:t> </a:t>
            </a:r>
            <a:r>
              <a:rPr lang="es-MX" sz="2400" b="0" i="0" dirty="0">
                <a:solidFill>
                  <a:srgbClr val="000000"/>
                </a:solidFill>
                <a:effectLst/>
                <a:latin typeface="Times New Roman" panose="02020603050405020304" pitchFamily="18" charset="0"/>
              </a:rPr>
              <a:t> </a:t>
            </a:r>
            <a:endParaRPr lang="es-MX" b="0" i="0" dirty="0">
              <a:solidFill>
                <a:srgbClr val="000000"/>
              </a:solidFill>
              <a:effectLst/>
              <a:latin typeface="Segoe UI" panose="020B0502040204020203" pitchFamily="34" charset="0"/>
            </a:endParaRPr>
          </a:p>
          <a:p>
            <a:endParaRPr lang="es-CO" dirty="0"/>
          </a:p>
        </p:txBody>
      </p:sp>
      <p:sp>
        <p:nvSpPr>
          <p:cNvPr id="6" name="Marcador de contenido 5">
            <a:extLst>
              <a:ext uri="{FF2B5EF4-FFF2-40B4-BE49-F238E27FC236}">
                <a16:creationId xmlns:a16="http://schemas.microsoft.com/office/drawing/2014/main" id="{855EDA16-7000-1D32-407B-4AD16750F25B}"/>
              </a:ext>
            </a:extLst>
          </p:cNvPr>
          <p:cNvSpPr>
            <a:spLocks noGrp="1"/>
          </p:cNvSpPr>
          <p:nvPr>
            <p:ph sz="quarter" idx="4"/>
          </p:nvPr>
        </p:nvSpPr>
        <p:spPr>
          <a:xfrm>
            <a:off x="5608105" y="3290066"/>
            <a:ext cx="4700059" cy="2906179"/>
          </a:xfrm>
        </p:spPr>
        <p:txBody>
          <a:bodyPr>
            <a:normAutofit fontScale="77500" lnSpcReduction="20000"/>
          </a:bodyPr>
          <a:lstStyle/>
          <a:p>
            <a:pPr algn="l" rtl="0" fontAlgn="base">
              <a:buFont typeface="Arial" panose="020B0604020202020204" pitchFamily="34" charset="0"/>
              <a:buChar char="•"/>
            </a:pPr>
            <a:r>
              <a:rPr lang="es-MX" sz="1900" b="0" i="0" dirty="0">
                <a:effectLst/>
              </a:rPr>
              <a:t>Registrar salida de mercancías para clientes.  </a:t>
            </a:r>
          </a:p>
          <a:p>
            <a:pPr algn="l" rtl="0" fontAlgn="base">
              <a:buFont typeface="Arial" panose="020B0604020202020204" pitchFamily="34" charset="0"/>
              <a:buChar char="•"/>
            </a:pPr>
            <a:r>
              <a:rPr lang="es-MX" sz="1900" b="0" i="0" dirty="0">
                <a:effectLst/>
              </a:rPr>
              <a:t>Registrar Entrada de mercancía para Proveedores.  </a:t>
            </a:r>
          </a:p>
          <a:p>
            <a:pPr algn="l" rtl="0" fontAlgn="base">
              <a:buFont typeface="Arial" panose="020B0604020202020204" pitchFamily="34" charset="0"/>
              <a:buChar char="•"/>
            </a:pPr>
            <a:r>
              <a:rPr lang="es-MX" sz="1900" b="0" i="0" dirty="0">
                <a:effectLst/>
              </a:rPr>
              <a:t>Registrar Devoluciones para clientes.  </a:t>
            </a:r>
          </a:p>
          <a:p>
            <a:pPr algn="l" rtl="0" fontAlgn="base">
              <a:buFont typeface="Arial" panose="020B0604020202020204" pitchFamily="34" charset="0"/>
              <a:buChar char="•"/>
            </a:pPr>
            <a:r>
              <a:rPr lang="es-MX" sz="1900" b="0" i="0" dirty="0">
                <a:effectLst/>
              </a:rPr>
              <a:t>Registrar Devolución para proveedores.  </a:t>
            </a:r>
          </a:p>
          <a:p>
            <a:pPr algn="l" rtl="0" fontAlgn="base">
              <a:buFont typeface="Arial" panose="020B0604020202020204" pitchFamily="34" charset="0"/>
              <a:buChar char="•"/>
            </a:pPr>
            <a:r>
              <a:rPr lang="es-MX" sz="1900" b="0" i="0" dirty="0">
                <a:effectLst/>
              </a:rPr>
              <a:t>Gestión de medidas de mercancía.  </a:t>
            </a:r>
          </a:p>
          <a:p>
            <a:pPr algn="l" rtl="0" fontAlgn="base">
              <a:buFont typeface="Arial" panose="020B0604020202020204" pitchFamily="34" charset="0"/>
              <a:buChar char="•"/>
            </a:pPr>
            <a:r>
              <a:rPr lang="es-MX" sz="1900" b="0" i="0" dirty="0">
                <a:effectLst/>
              </a:rPr>
              <a:t>Gestión de color del producto.  </a:t>
            </a:r>
          </a:p>
          <a:p>
            <a:pPr algn="l" rtl="0" fontAlgn="base">
              <a:buFont typeface="Arial" panose="020B0604020202020204" pitchFamily="34" charset="0"/>
              <a:buChar char="•"/>
            </a:pPr>
            <a:r>
              <a:rPr lang="es-MX" sz="1900" b="0" i="0" dirty="0">
                <a:effectLst/>
              </a:rPr>
              <a:t>Gestión de tipo de calzado.  </a:t>
            </a:r>
          </a:p>
          <a:p>
            <a:pPr algn="l" rtl="0" fontAlgn="base">
              <a:buFont typeface="Arial" panose="020B0604020202020204" pitchFamily="34" charset="0"/>
              <a:buChar char="•"/>
            </a:pPr>
            <a:r>
              <a:rPr lang="es-MX" sz="1900" b="0" i="0" dirty="0">
                <a:effectLst/>
              </a:rPr>
              <a:t>Gestión de cantidades.  </a:t>
            </a:r>
          </a:p>
          <a:p>
            <a:pPr algn="l" rtl="0" fontAlgn="base">
              <a:buFont typeface="Arial" panose="020B0604020202020204" pitchFamily="34" charset="0"/>
              <a:buChar char="•"/>
            </a:pPr>
            <a:r>
              <a:rPr lang="es-MX" sz="1900" b="0" i="0" dirty="0">
                <a:effectLst/>
              </a:rPr>
              <a:t>Registrar y leer el carrito de compras realizadas por el cliente en la página principal. </a:t>
            </a:r>
          </a:p>
          <a:p>
            <a:endParaRPr lang="es-CO" dirty="0"/>
          </a:p>
        </p:txBody>
      </p:sp>
    </p:spTree>
    <p:extLst>
      <p:ext uri="{BB962C8B-B14F-4D97-AF65-F5344CB8AC3E}">
        <p14:creationId xmlns:p14="http://schemas.microsoft.com/office/powerpoint/2010/main" val="403869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56EB1-0353-670D-DD9E-999C7286E718}"/>
              </a:ext>
            </a:extLst>
          </p:cNvPr>
          <p:cNvSpPr>
            <a:spLocks noGrp="1"/>
          </p:cNvSpPr>
          <p:nvPr>
            <p:ph type="title"/>
          </p:nvPr>
        </p:nvSpPr>
        <p:spPr/>
        <p:txBody>
          <a:bodyPr/>
          <a:lstStyle/>
          <a:p>
            <a:pPr algn="ctr"/>
            <a:r>
              <a:rPr lang="en-US" b="1" i="0" dirty="0">
                <a:effectLst/>
                <a:latin typeface="Times New Roman" panose="02020603050405020304" pitchFamily="18" charset="0"/>
              </a:rPr>
              <a:t>INTERFAZ</a:t>
            </a:r>
            <a:r>
              <a:rPr lang="en-US" sz="1800" b="0" i="0" dirty="0">
                <a:solidFill>
                  <a:srgbClr val="000000"/>
                </a:solidFill>
                <a:effectLst/>
                <a:latin typeface="Times New Roman" panose="02020603050405020304" pitchFamily="18" charset="0"/>
              </a:rPr>
              <a:t>  </a:t>
            </a:r>
            <a:endParaRPr lang="es-CO" b="1" dirty="0"/>
          </a:p>
        </p:txBody>
      </p:sp>
      <p:sp>
        <p:nvSpPr>
          <p:cNvPr id="3" name="Marcador de contenido 2">
            <a:extLst>
              <a:ext uri="{FF2B5EF4-FFF2-40B4-BE49-F238E27FC236}">
                <a16:creationId xmlns:a16="http://schemas.microsoft.com/office/drawing/2014/main" id="{76C60BED-AC2D-36CA-0A8E-00C186A7193E}"/>
              </a:ext>
            </a:extLst>
          </p:cNvPr>
          <p:cNvSpPr>
            <a:spLocks noGrp="1"/>
          </p:cNvSpPr>
          <p:nvPr>
            <p:ph idx="1"/>
          </p:nvPr>
        </p:nvSpPr>
        <p:spPr>
          <a:xfrm>
            <a:off x="680321" y="2336873"/>
            <a:ext cx="10065976" cy="3921314"/>
          </a:xfrm>
        </p:spPr>
        <p:txBody>
          <a:bodyPr>
            <a:normAutofit/>
          </a:bodyPr>
          <a:lstStyle/>
          <a:p>
            <a:pPr marL="0" indent="0" algn="ctr">
              <a:buNone/>
            </a:pPr>
            <a:r>
              <a:rPr lang="es-MX" sz="1800" b="0" i="0" dirty="0">
                <a:effectLst/>
                <a:latin typeface="Times New Roman" panose="02020603050405020304" pitchFamily="18" charset="0"/>
                <a:cs typeface="Times New Roman" panose="02020603050405020304" pitchFamily="18" charset="0"/>
              </a:rPr>
              <a:t>El programa tendrá incorporado un submenú al costado izquierdo de la pantalla para interactuar dentro de la aplicación. </a:t>
            </a:r>
            <a:r>
              <a:rPr lang="es-MX" sz="1800" b="0" i="0" dirty="0">
                <a:solidFill>
                  <a:srgbClr val="000000"/>
                </a:solidFill>
                <a:effectLst/>
                <a:latin typeface="Times New Roman" panose="02020603050405020304" pitchFamily="18" charset="0"/>
                <a:cs typeface="Times New Roman" panose="02020603050405020304" pitchFamily="18" charset="0"/>
              </a:rPr>
              <a:t> </a:t>
            </a:r>
            <a:endParaRPr lang="es-MX" sz="1800" dirty="0">
              <a:solidFill>
                <a:srgbClr val="000000"/>
              </a:solidFill>
              <a:latin typeface="Times New Roman" panose="02020603050405020304" pitchFamily="18" charset="0"/>
              <a:cs typeface="Times New Roman" panose="02020603050405020304" pitchFamily="18" charset="0"/>
            </a:endParaRPr>
          </a:p>
          <a:p>
            <a:r>
              <a:rPr lang="es-MX" sz="1800" dirty="0">
                <a:solidFill>
                  <a:schemeClr val="bg1"/>
                </a:solidFill>
                <a:latin typeface="Times New Roman" panose="02020603050405020304" pitchFamily="18" charset="0"/>
                <a:cs typeface="Times New Roman" panose="02020603050405020304" pitchFamily="18" charset="0"/>
              </a:rPr>
              <a:t>NEW CARPET</a:t>
            </a:r>
            <a:r>
              <a:rPr lang="es-MX" sz="1800" dirty="0">
                <a:latin typeface="Times New Roman" panose="02020603050405020304" pitchFamily="18" charset="0"/>
                <a:cs typeface="Times New Roman" panose="02020603050405020304" pitchFamily="18" charset="0"/>
              </a:rPr>
              <a:t>: Si el administrador desea colocar un nuevo catálogo, cliente, proveedor o mercancía, esta funcionalidad le permitirá crearla directamente sin tener que acceder a esta función mediante el uso del clic derecho del mousse.</a:t>
            </a:r>
          </a:p>
          <a:p>
            <a:r>
              <a:rPr lang="es-MX" sz="1800" dirty="0">
                <a:solidFill>
                  <a:schemeClr val="bg1"/>
                </a:solidFill>
                <a:latin typeface="Times New Roman" panose="02020603050405020304" pitchFamily="18" charset="0"/>
                <a:cs typeface="Times New Roman" panose="02020603050405020304" pitchFamily="18" charset="0"/>
              </a:rPr>
              <a:t>DELETE: </a:t>
            </a:r>
            <a:r>
              <a:rPr lang="es-MX" sz="1800" dirty="0">
                <a:latin typeface="Times New Roman" panose="02020603050405020304" pitchFamily="18" charset="0"/>
                <a:cs typeface="Times New Roman" panose="02020603050405020304" pitchFamily="18" charset="0"/>
              </a:rPr>
              <a:t>Esta opción permite eliminar archivos o carpetas seleccionadas.  Permite eliminar archivos o carpetas seleccionadas.</a:t>
            </a:r>
          </a:p>
          <a:p>
            <a:r>
              <a:rPr lang="es-MX" sz="1800" dirty="0">
                <a:solidFill>
                  <a:schemeClr val="bg1"/>
                </a:solidFill>
                <a:latin typeface="Times New Roman" panose="02020603050405020304" pitchFamily="18" charset="0"/>
                <a:cs typeface="Times New Roman" panose="02020603050405020304" pitchFamily="18" charset="0"/>
              </a:rPr>
              <a:t>ADD FILE</a:t>
            </a:r>
            <a:r>
              <a:rPr lang="es-MX" sz="1800" dirty="0">
                <a:latin typeface="Times New Roman" panose="02020603050405020304" pitchFamily="18" charset="0"/>
                <a:cs typeface="Times New Roman" panose="02020603050405020304" pitchFamily="18" charset="0"/>
              </a:rPr>
              <a:t>: Permite al administrado agregar archivos desde el computador.  EDIT: Permite la edición directa de las carpetas y archivos. Esta funcionalidad permite reflejar el cambio de un producto sin necesidad de eliminar el archivo.</a:t>
            </a:r>
          </a:p>
          <a:p>
            <a:r>
              <a:rPr lang="es-MX" sz="1800" dirty="0">
                <a:solidFill>
                  <a:schemeClr val="bg1"/>
                </a:solidFill>
                <a:latin typeface="Times New Roman" panose="02020603050405020304" pitchFamily="18" charset="0"/>
                <a:cs typeface="Times New Roman" panose="02020603050405020304" pitchFamily="18" charset="0"/>
              </a:rPr>
              <a:t>BACK: </a:t>
            </a:r>
            <a:r>
              <a:rPr lang="es-MX" sz="1800" dirty="0">
                <a:latin typeface="Times New Roman" panose="02020603050405020304" pitchFamily="18" charset="0"/>
                <a:cs typeface="Times New Roman" panose="02020603050405020304" pitchFamily="18" charset="0"/>
              </a:rPr>
              <a:t>Recupera archivos o carpetas enteras que se hayan eliminado accidentalmente por el administrador. Esta función será accesible siempre y cuando el administrador no haya cerrado sesión o apagado el computador.</a:t>
            </a:r>
            <a:endParaRPr lang="es-CO"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501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CD8C1-F603-C213-A39B-B2C38C81F8E2}"/>
              </a:ext>
            </a:extLst>
          </p:cNvPr>
          <p:cNvSpPr>
            <a:spLocks noGrp="1"/>
          </p:cNvSpPr>
          <p:nvPr>
            <p:ph type="title"/>
          </p:nvPr>
        </p:nvSpPr>
        <p:spPr>
          <a:xfrm>
            <a:off x="4354148" y="83890"/>
            <a:ext cx="2628900" cy="2547257"/>
          </a:xfrm>
          <a:noFill/>
        </p:spPr>
        <p:txBody>
          <a:bodyPr vert="horz" lIns="91440" tIns="45720" rIns="91440" bIns="45720" rtlCol="0" anchor="ctr">
            <a:normAutofit/>
          </a:bodyPr>
          <a:lstStyle/>
          <a:p>
            <a:pPr algn="ctr"/>
            <a:r>
              <a:rPr lang="en-US" sz="3600" dirty="0">
                <a:solidFill>
                  <a:srgbClr val="FFFFFF"/>
                </a:solidFill>
                <a:latin typeface="Times New Roman" panose="02020603050405020304" pitchFamily="18" charset="0"/>
                <a:cs typeface="Times New Roman" panose="02020603050405020304" pitchFamily="18" charset="0"/>
              </a:rPr>
              <a:t>M</a:t>
            </a:r>
            <a:r>
              <a:rPr lang="en-US" sz="3600" kern="1200" dirty="0">
                <a:solidFill>
                  <a:srgbClr val="FFFFFF"/>
                </a:solidFill>
                <a:latin typeface="Times New Roman" panose="02020603050405020304" pitchFamily="18" charset="0"/>
                <a:cs typeface="Times New Roman" panose="02020603050405020304" pitchFamily="18" charset="0"/>
              </a:rPr>
              <a:t>ockup</a:t>
            </a:r>
          </a:p>
        </p:txBody>
      </p:sp>
      <p:pic>
        <p:nvPicPr>
          <p:cNvPr id="5" name="Marcador de contenido 4" descr="Interfaz de usuario gráfica, Aplicación&#10;&#10;Descripción generada automáticamente">
            <a:extLst>
              <a:ext uri="{FF2B5EF4-FFF2-40B4-BE49-F238E27FC236}">
                <a16:creationId xmlns:a16="http://schemas.microsoft.com/office/drawing/2014/main" id="{F525DB48-A287-4F48-48DF-B93FAB2321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894" y="2109830"/>
            <a:ext cx="5238982" cy="3790315"/>
          </a:xfrm>
          <a:prstGeom prst="rect">
            <a:avLst/>
          </a:prstGeom>
        </p:spPr>
      </p:pic>
      <p:pic>
        <p:nvPicPr>
          <p:cNvPr id="4" name="Picture 1">
            <a:extLst>
              <a:ext uri="{FF2B5EF4-FFF2-40B4-BE49-F238E27FC236}">
                <a16:creationId xmlns:a16="http://schemas.microsoft.com/office/drawing/2014/main" id="{0D805A5A-49FA-48FB-B262-162B26C4F17E}"/>
              </a:ext>
            </a:extLst>
          </p:cNvPr>
          <p:cNvPicPr/>
          <p:nvPr/>
        </p:nvPicPr>
        <p:blipFill>
          <a:blip r:embed="rId3"/>
          <a:stretch>
            <a:fillRect/>
          </a:stretch>
        </p:blipFill>
        <p:spPr>
          <a:xfrm>
            <a:off x="5502876" y="2109829"/>
            <a:ext cx="5238982" cy="3790315"/>
          </a:xfrm>
          <a:prstGeom prst="rect">
            <a:avLst/>
          </a:prstGeom>
        </p:spPr>
      </p:pic>
    </p:spTree>
    <p:extLst>
      <p:ext uri="{BB962C8B-B14F-4D97-AF65-F5344CB8AC3E}">
        <p14:creationId xmlns:p14="http://schemas.microsoft.com/office/powerpoint/2010/main" val="424031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79F04-6704-31B8-7E09-737D87CEFCC2}"/>
              </a:ext>
            </a:extLst>
          </p:cNvPr>
          <p:cNvSpPr>
            <a:spLocks noGrp="1"/>
          </p:cNvSpPr>
          <p:nvPr>
            <p:ph type="title"/>
          </p:nvPr>
        </p:nvSpPr>
        <p:spPr/>
        <p:txBody>
          <a:bodyPr>
            <a:normAutofit/>
          </a:bodyPr>
          <a:lstStyle/>
          <a:p>
            <a:pPr algn="ctr"/>
            <a:r>
              <a:rPr lang="es-MX" b="0" i="0" dirty="0">
                <a:effectLst/>
                <a:latin typeface="Times New Roman" panose="02020603050405020304" pitchFamily="18" charset="0"/>
              </a:rPr>
              <a:t>MENÚS LOS CUALES EL ADMINISTRADOR TENDRÁ PRINCIPAL CONTROL</a:t>
            </a:r>
            <a:endParaRPr lang="es-CO" dirty="0"/>
          </a:p>
        </p:txBody>
      </p:sp>
      <p:sp>
        <p:nvSpPr>
          <p:cNvPr id="3" name="Marcador de contenido 2">
            <a:extLst>
              <a:ext uri="{FF2B5EF4-FFF2-40B4-BE49-F238E27FC236}">
                <a16:creationId xmlns:a16="http://schemas.microsoft.com/office/drawing/2014/main" id="{BD78A1EB-6C51-8FED-6F23-299DAAD646BA}"/>
              </a:ext>
            </a:extLst>
          </p:cNvPr>
          <p:cNvSpPr>
            <a:spLocks noGrp="1"/>
          </p:cNvSpPr>
          <p:nvPr>
            <p:ph idx="1"/>
          </p:nvPr>
        </p:nvSpPr>
        <p:spPr>
          <a:xfrm>
            <a:off x="864878" y="2505456"/>
            <a:ext cx="10552539" cy="4029568"/>
          </a:xfrm>
        </p:spPr>
        <p:txBody>
          <a:bodyPr>
            <a:normAutofit fontScale="85000" lnSpcReduction="20000"/>
          </a:bodyPr>
          <a:lstStyle/>
          <a:p>
            <a:pPr algn="just" rtl="0" fontAlgn="base">
              <a:buFont typeface="Arial" panose="020B0604020202020204" pitchFamily="34" charset="0"/>
              <a:buChar char="•"/>
            </a:pPr>
            <a:r>
              <a:rPr lang="es-MX" sz="2300" b="0" i="1" dirty="0">
                <a:solidFill>
                  <a:srgbClr val="000000"/>
                </a:solidFill>
                <a:effectLst/>
                <a:latin typeface="Times New Roman" panose="02020603050405020304" pitchFamily="18" charset="0"/>
                <a:cs typeface="Times New Roman" panose="02020603050405020304" pitchFamily="18" charset="0"/>
              </a:rPr>
              <a:t>INGRESO</a:t>
            </a:r>
            <a:r>
              <a:rPr lang="es-MX" sz="2300" b="0" i="0" dirty="0">
                <a:solidFill>
                  <a:srgbClr val="000000"/>
                </a:solidFill>
                <a:effectLst/>
                <a:latin typeface="Times New Roman" panose="02020603050405020304" pitchFamily="18" charset="0"/>
                <a:cs typeface="Times New Roman" panose="02020603050405020304" pitchFamily="18" charset="0"/>
              </a:rPr>
              <a:t>: </a:t>
            </a:r>
            <a:r>
              <a:rPr lang="es-MX" sz="2300" b="0" i="0" dirty="0">
                <a:effectLst/>
                <a:latin typeface="Times New Roman" panose="02020603050405020304" pitchFamily="18" charset="0"/>
                <a:cs typeface="Times New Roman" panose="02020603050405020304" pitchFamily="18" charset="0"/>
              </a:rPr>
              <a:t>Tendrá una lista ordenada por fechas (H/M/S DD/MM/AAAA) del más reciente al más antiguo del ingreso y registro de nuevas mercancías.  </a:t>
            </a:r>
          </a:p>
          <a:p>
            <a:pPr algn="just" rtl="0" fontAlgn="base">
              <a:buFont typeface="Arial" panose="020B0604020202020204" pitchFamily="34" charset="0"/>
              <a:buChar char="•"/>
            </a:pPr>
            <a:r>
              <a:rPr lang="es-MX" sz="2300" b="0" i="1" dirty="0">
                <a:solidFill>
                  <a:srgbClr val="000000"/>
                </a:solidFill>
                <a:effectLst/>
                <a:latin typeface="Times New Roman" panose="02020603050405020304" pitchFamily="18" charset="0"/>
                <a:cs typeface="Times New Roman" panose="02020603050405020304" pitchFamily="18" charset="0"/>
              </a:rPr>
              <a:t>SALIDAS</a:t>
            </a:r>
            <a:r>
              <a:rPr lang="es-MX" sz="2300" b="0" i="0" dirty="0">
                <a:solidFill>
                  <a:srgbClr val="000000"/>
                </a:solidFill>
                <a:effectLst/>
                <a:latin typeface="Times New Roman" panose="02020603050405020304" pitchFamily="18" charset="0"/>
                <a:cs typeface="Times New Roman" panose="02020603050405020304" pitchFamily="18" charset="0"/>
              </a:rPr>
              <a:t>: </a:t>
            </a:r>
            <a:r>
              <a:rPr lang="es-MX" sz="2300" b="0" i="0" dirty="0">
                <a:effectLst/>
                <a:latin typeface="Times New Roman" panose="02020603050405020304" pitchFamily="18" charset="0"/>
                <a:cs typeface="Times New Roman" panose="02020603050405020304" pitchFamily="18" charset="0"/>
              </a:rPr>
              <a:t>Tendrá una lista ordenada por fechas (H/M/S DD/MM/AAAA) del más reciente al más antiguo de todas las mercancías que han sido aprobadas sus compras y retiradas del almacén.  </a:t>
            </a:r>
          </a:p>
          <a:p>
            <a:pPr algn="just" rtl="0" fontAlgn="base">
              <a:buFont typeface="Arial" panose="020B0604020202020204" pitchFamily="34" charset="0"/>
              <a:buChar char="•"/>
            </a:pPr>
            <a:r>
              <a:rPr lang="es-MX" sz="2300" b="0" i="1" dirty="0">
                <a:solidFill>
                  <a:srgbClr val="000000"/>
                </a:solidFill>
                <a:effectLst/>
                <a:latin typeface="Times New Roman" panose="02020603050405020304" pitchFamily="18" charset="0"/>
                <a:cs typeface="Times New Roman" panose="02020603050405020304" pitchFamily="18" charset="0"/>
              </a:rPr>
              <a:t>CATALOGOS</a:t>
            </a:r>
            <a:r>
              <a:rPr lang="es-MX" sz="2300" b="0" i="0" dirty="0">
                <a:solidFill>
                  <a:srgbClr val="000000"/>
                </a:solidFill>
                <a:effectLst/>
                <a:latin typeface="Times New Roman" panose="02020603050405020304" pitchFamily="18" charset="0"/>
                <a:cs typeface="Times New Roman" panose="02020603050405020304" pitchFamily="18" charset="0"/>
              </a:rPr>
              <a:t>: </a:t>
            </a:r>
            <a:r>
              <a:rPr lang="es-MX" sz="2300" b="0" i="0" dirty="0">
                <a:effectLst/>
                <a:latin typeface="Times New Roman" panose="02020603050405020304" pitchFamily="18" charset="0"/>
                <a:cs typeface="Times New Roman" panose="02020603050405020304" pitchFamily="18" charset="0"/>
              </a:rPr>
              <a:t>Tendrá una lista ordenada en orden alfabético de las mercancías que actualmente se encuentran en el almacén en ese preciso momento, además de la última vez que los datos de estas fueron alterados. En los catálogos se encontrarán: modelos tallas, cantidades, en este orden exacto.  </a:t>
            </a:r>
          </a:p>
          <a:p>
            <a:pPr algn="just" rtl="0" fontAlgn="base">
              <a:buFont typeface="Arial" panose="020B0604020202020204" pitchFamily="34" charset="0"/>
              <a:buChar char="•"/>
            </a:pPr>
            <a:r>
              <a:rPr lang="es-MX" sz="2300" b="0" i="1" dirty="0">
                <a:solidFill>
                  <a:srgbClr val="000000"/>
                </a:solidFill>
                <a:effectLst/>
                <a:latin typeface="Times New Roman" panose="02020603050405020304" pitchFamily="18" charset="0"/>
                <a:cs typeface="Times New Roman" panose="02020603050405020304" pitchFamily="18" charset="0"/>
              </a:rPr>
              <a:t>DEVOLUCIONES</a:t>
            </a:r>
            <a:r>
              <a:rPr lang="es-MX" sz="2300" b="0" i="0" dirty="0">
                <a:solidFill>
                  <a:srgbClr val="000000"/>
                </a:solidFill>
                <a:effectLst/>
                <a:latin typeface="Times New Roman" panose="02020603050405020304" pitchFamily="18" charset="0"/>
                <a:cs typeface="Times New Roman" panose="02020603050405020304" pitchFamily="18" charset="0"/>
              </a:rPr>
              <a:t>: </a:t>
            </a:r>
            <a:r>
              <a:rPr lang="es-MX" sz="2300" b="0" i="0" dirty="0">
                <a:effectLst/>
                <a:latin typeface="Times New Roman" panose="02020603050405020304" pitchFamily="18" charset="0"/>
                <a:cs typeface="Times New Roman" panose="02020603050405020304" pitchFamily="18" charset="0"/>
              </a:rPr>
              <a:t>Tendrá una lista de productos que ya fueron registrados como productos de salidas (SALIDAS) y productos que ya fueron registradas al momento de ingreso (INGRESO) pero fueron regresados al proveedor correspondiente.  </a:t>
            </a:r>
          </a:p>
          <a:p>
            <a:pPr algn="just" rtl="0" fontAlgn="base">
              <a:buFont typeface="Arial" panose="020B0604020202020204" pitchFamily="34" charset="0"/>
              <a:buChar char="•"/>
            </a:pPr>
            <a:r>
              <a:rPr lang="es-MX" sz="2300" b="0" i="1" dirty="0">
                <a:solidFill>
                  <a:srgbClr val="000000"/>
                </a:solidFill>
                <a:effectLst/>
                <a:latin typeface="Times New Roman" panose="02020603050405020304" pitchFamily="18" charset="0"/>
                <a:cs typeface="Times New Roman" panose="02020603050405020304" pitchFamily="18" charset="0"/>
              </a:rPr>
              <a:t>CLIENTES/PROVEEDORES:</a:t>
            </a:r>
            <a:r>
              <a:rPr lang="es-MX" sz="2300" b="0" i="0" dirty="0">
                <a:solidFill>
                  <a:srgbClr val="000000"/>
                </a:solidFill>
                <a:effectLst/>
                <a:latin typeface="Times New Roman" panose="02020603050405020304" pitchFamily="18" charset="0"/>
                <a:cs typeface="Times New Roman" panose="02020603050405020304" pitchFamily="18" charset="0"/>
              </a:rPr>
              <a:t> </a:t>
            </a:r>
            <a:r>
              <a:rPr lang="es-MX" sz="2300" b="0" i="0" dirty="0">
                <a:effectLst/>
                <a:latin typeface="Times New Roman" panose="02020603050405020304" pitchFamily="18" charset="0"/>
                <a:cs typeface="Times New Roman" panose="02020603050405020304" pitchFamily="18" charset="0"/>
              </a:rPr>
              <a:t>Provee una lista de Personas y/o Compañías que tienen contacto frecuente con la empresa. En esta registrara: número de documento de identidad, nombre, apellido, cantidad de productos comprados o ingresados, ultima interacción con productos de la empresa.  </a:t>
            </a:r>
          </a:p>
          <a:p>
            <a:pPr algn="just" rtl="0" fontAlgn="base">
              <a:buFont typeface="Arial" panose="020B0604020202020204" pitchFamily="34" charset="0"/>
              <a:buChar char="•"/>
            </a:pPr>
            <a:r>
              <a:rPr lang="es-MX" sz="2300" b="0" i="1" dirty="0">
                <a:solidFill>
                  <a:srgbClr val="000000"/>
                </a:solidFill>
                <a:effectLst/>
                <a:latin typeface="Times New Roman" panose="02020603050405020304" pitchFamily="18" charset="0"/>
                <a:cs typeface="Times New Roman" panose="02020603050405020304" pitchFamily="18" charset="0"/>
              </a:rPr>
              <a:t>USUARIO</a:t>
            </a:r>
            <a:r>
              <a:rPr lang="es-MX" sz="2300" b="0" i="0" dirty="0">
                <a:solidFill>
                  <a:srgbClr val="000000"/>
                </a:solidFill>
                <a:effectLst/>
                <a:latin typeface="Times New Roman" panose="02020603050405020304" pitchFamily="18" charset="0"/>
                <a:cs typeface="Times New Roman" panose="02020603050405020304" pitchFamily="18" charset="0"/>
              </a:rPr>
              <a:t>: </a:t>
            </a:r>
            <a:r>
              <a:rPr lang="es-MX" sz="2300" b="0" i="0" dirty="0">
                <a:effectLst/>
                <a:latin typeface="Times New Roman" panose="02020603050405020304" pitchFamily="18" charset="0"/>
                <a:cs typeface="Times New Roman" panose="02020603050405020304" pitchFamily="18" charset="0"/>
              </a:rPr>
              <a:t>Capacidad de alterar los datos del usuario(administrador) encargado en ese momento.  </a:t>
            </a:r>
          </a:p>
          <a:p>
            <a:endParaRPr lang="es-CO" dirty="0"/>
          </a:p>
        </p:txBody>
      </p:sp>
    </p:spTree>
    <p:extLst>
      <p:ext uri="{BB962C8B-B14F-4D97-AF65-F5344CB8AC3E}">
        <p14:creationId xmlns:p14="http://schemas.microsoft.com/office/powerpoint/2010/main" val="3586562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05426-5F7A-5A54-0EEF-BBD2547396DC}"/>
              </a:ext>
            </a:extLst>
          </p:cNvPr>
          <p:cNvSpPr>
            <a:spLocks noGrp="1"/>
          </p:cNvSpPr>
          <p:nvPr>
            <p:ph type="title"/>
          </p:nvPr>
        </p:nvSpPr>
        <p:spPr/>
        <p:txBody>
          <a:bodyPr>
            <a:normAutofit/>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REQUISITOS Y RESTRICCIONES</a:t>
            </a:r>
            <a:r>
              <a:rPr lang="en-US" b="0" i="0" dirty="0">
                <a:effectLst/>
                <a:latin typeface="Times New Roman" panose="02020603050405020304" pitchFamily="18" charset="0"/>
                <a:cs typeface="Times New Roman" panose="02020603050405020304" pitchFamily="18" charset="0"/>
              </a:rPr>
              <a:t> </a:t>
            </a:r>
            <a:endParaRPr lang="es-CO"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C0273775-39BD-9C13-C6EF-9B3DD43DDFEE}"/>
              </a:ext>
            </a:extLst>
          </p:cNvPr>
          <p:cNvSpPr>
            <a:spLocks noGrp="1"/>
          </p:cNvSpPr>
          <p:nvPr>
            <p:ph idx="1"/>
          </p:nvPr>
        </p:nvSpPr>
        <p:spPr/>
        <p:txBody>
          <a:bodyPr/>
          <a:lstStyle/>
          <a:p>
            <a:pPr marL="0" indent="0">
              <a:buNone/>
            </a:pPr>
            <a:r>
              <a:rPr lang="es-ES" sz="1900" b="0" i="0" dirty="0">
                <a:effectLst/>
                <a:latin typeface="Times New Roman" panose="02020603050405020304" pitchFamily="18" charset="0"/>
                <a:cs typeface="Times New Roman" panose="02020603050405020304" pitchFamily="18" charset="0"/>
              </a:rPr>
              <a:t>El programa tendrá requisitos mínimos para el funcionamiento correcto y que pueda recibir actualizaciones constantes a la par que Microsoft se actualiza con nuevas actualizaciones y funciones  </a:t>
            </a:r>
          </a:p>
          <a:p>
            <a:pPr marL="0" indent="0">
              <a:buNone/>
            </a:pPr>
            <a:endParaRPr lang="es-ES" dirty="0">
              <a:solidFill>
                <a:srgbClr val="000000"/>
              </a:solidFill>
              <a:latin typeface="Times New Roman" panose="02020603050405020304" pitchFamily="18" charset="0"/>
              <a:cs typeface="Times New Roman" panose="02020603050405020304" pitchFamily="18" charset="0"/>
            </a:endParaRPr>
          </a:p>
          <a:p>
            <a:pPr algn="just" rtl="0" fontAlgn="base"/>
            <a:r>
              <a:rPr lang="es-ES" sz="1900" b="0" i="0" dirty="0">
                <a:effectLst/>
                <a:latin typeface="Times New Roman" panose="02020603050405020304" pitchFamily="18" charset="0"/>
                <a:cs typeface="Times New Roman" panose="02020603050405020304" pitchFamily="18" charset="0"/>
              </a:rPr>
              <a:t>sistema operativo de Windows 10  </a:t>
            </a:r>
          </a:p>
          <a:p>
            <a:pPr algn="just" rtl="0" fontAlgn="base"/>
            <a:r>
              <a:rPr lang="es-ES" sz="1900" b="0" i="0" dirty="0">
                <a:effectLst/>
                <a:latin typeface="Times New Roman" panose="02020603050405020304" pitchFamily="18" charset="0"/>
                <a:cs typeface="Times New Roman" panose="02020603050405020304" pitchFamily="18" charset="0"/>
              </a:rPr>
              <a:t>poseer mínimo 4 GB de memoria RAM.  </a:t>
            </a:r>
          </a:p>
          <a:p>
            <a:pPr algn="just" rtl="0" fontAlgn="base"/>
            <a:r>
              <a:rPr lang="es-ES" sz="1900" b="0" i="0" dirty="0">
                <a:effectLst/>
                <a:latin typeface="Times New Roman" panose="02020603050405020304" pitchFamily="18" charset="0"/>
                <a:cs typeface="Times New Roman" panose="02020603050405020304" pitchFamily="18" charset="0"/>
              </a:rPr>
              <a:t>Número de usuarios simultáneos  3 </a:t>
            </a:r>
          </a:p>
          <a:p>
            <a:pPr algn="just" rtl="0" fontAlgn="base"/>
            <a:r>
              <a:rPr lang="es-ES" sz="1900" b="0" i="0" dirty="0" err="1">
                <a:effectLst/>
                <a:latin typeface="Times New Roman" panose="02020603050405020304" pitchFamily="18" charset="0"/>
                <a:cs typeface="Times New Roman" panose="02020603050405020304" pitchFamily="18" charset="0"/>
              </a:rPr>
              <a:t>Icore</a:t>
            </a:r>
            <a:r>
              <a:rPr lang="es-ES" sz="1900" b="0" i="0" dirty="0">
                <a:effectLst/>
                <a:latin typeface="Times New Roman" panose="02020603050405020304" pitchFamily="18" charset="0"/>
                <a:cs typeface="Times New Roman" panose="02020603050405020304" pitchFamily="18" charset="0"/>
              </a:rPr>
              <a:t> i3 10</a:t>
            </a:r>
            <a:r>
              <a:rPr lang="es-ES" sz="1900" b="0" i="0" baseline="30000" dirty="0">
                <a:effectLst/>
                <a:latin typeface="Times New Roman" panose="02020603050405020304" pitchFamily="18" charset="0"/>
                <a:cs typeface="Times New Roman" panose="02020603050405020304" pitchFamily="18" charset="0"/>
              </a:rPr>
              <a:t>th</a:t>
            </a:r>
            <a:r>
              <a:rPr lang="es-ES" sz="1900" b="0" i="0" dirty="0">
                <a:effectLst/>
                <a:latin typeface="Times New Roman" panose="02020603050405020304" pitchFamily="18" charset="0"/>
                <a:cs typeface="Times New Roman" panose="02020603050405020304" pitchFamily="18" charset="0"/>
              </a:rPr>
              <a:t> generación </a:t>
            </a:r>
          </a:p>
          <a:p>
            <a:pPr algn="just" rtl="0" fontAlgn="base"/>
            <a:r>
              <a:rPr lang="es-ES" sz="1900" b="0" i="0" dirty="0">
                <a:effectLst/>
                <a:latin typeface="Times New Roman" panose="02020603050405020304" pitchFamily="18" charset="0"/>
                <a:cs typeface="Times New Roman" panose="02020603050405020304" pitchFamily="18" charset="0"/>
              </a:rPr>
              <a:t>Disco duro de 500 GB </a:t>
            </a:r>
          </a:p>
          <a:p>
            <a:pPr marL="0" indent="0">
              <a:buNone/>
            </a:pP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924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863F0-F49D-7587-D430-0A770CE21287}"/>
              </a:ext>
            </a:extLst>
          </p:cNvPr>
          <p:cNvSpPr>
            <a:spLocks noGrp="1"/>
          </p:cNvSpPr>
          <p:nvPr>
            <p:ph type="title"/>
          </p:nvPr>
        </p:nvSpPr>
        <p:spPr/>
        <p:txBody>
          <a:bodyPr/>
          <a:lstStyle/>
          <a:p>
            <a:pPr algn="ctr"/>
            <a:r>
              <a:rPr lang="es-CO" dirty="0">
                <a:latin typeface="Times New Roman" panose="02020603050405020304" pitchFamily="18" charset="0"/>
                <a:cs typeface="Times New Roman" panose="02020603050405020304" pitchFamily="18" charset="0"/>
              </a:rPr>
              <a:t>SUPOSICIONES Y DEPENDENCIAS </a:t>
            </a:r>
          </a:p>
        </p:txBody>
      </p:sp>
      <p:sp>
        <p:nvSpPr>
          <p:cNvPr id="3" name="Marcador de contenido 2">
            <a:extLst>
              <a:ext uri="{FF2B5EF4-FFF2-40B4-BE49-F238E27FC236}">
                <a16:creationId xmlns:a16="http://schemas.microsoft.com/office/drawing/2014/main" id="{FD878C48-4834-1817-DA4A-3B4B86C7799E}"/>
              </a:ext>
            </a:extLst>
          </p:cNvPr>
          <p:cNvSpPr>
            <a:spLocks noGrp="1"/>
          </p:cNvSpPr>
          <p:nvPr>
            <p:ph idx="1"/>
          </p:nvPr>
        </p:nvSpPr>
        <p:spPr>
          <a:xfrm>
            <a:off x="680321" y="2057623"/>
            <a:ext cx="10149866" cy="4047149"/>
          </a:xfrm>
        </p:spPr>
        <p:txBody>
          <a:bodyPr>
            <a:noAutofit/>
          </a:bodyPr>
          <a:lstStyle/>
          <a:p>
            <a:pPr marL="0" indent="0" algn="just" rtl="0" fontAlgn="base">
              <a:buNone/>
            </a:pPr>
            <a:r>
              <a:rPr lang="es-MX" sz="1600" b="1" i="0" dirty="0">
                <a:solidFill>
                  <a:srgbClr val="000000"/>
                </a:solidFill>
                <a:effectLst/>
                <a:latin typeface="Times New Roman" panose="02020603050405020304" pitchFamily="18" charset="0"/>
                <a:cs typeface="Times New Roman" panose="02020603050405020304" pitchFamily="18" charset="0"/>
              </a:rPr>
              <a:t>Suposiciones</a:t>
            </a:r>
            <a:endParaRPr lang="es-MX" sz="1600" b="0" i="0" dirty="0">
              <a:solidFill>
                <a:srgbClr val="000000"/>
              </a:solidFill>
              <a:effectLst/>
              <a:latin typeface="Times New Roman" panose="02020603050405020304" pitchFamily="18" charset="0"/>
              <a:cs typeface="Times New Roman" panose="02020603050405020304" pitchFamily="18" charset="0"/>
            </a:endParaRPr>
          </a:p>
          <a:p>
            <a:pPr algn="just" rtl="0" fontAlgn="base">
              <a:buFont typeface="Arial" panose="020B0604020202020204" pitchFamily="34" charset="0"/>
              <a:buChar char="•"/>
            </a:pPr>
            <a:r>
              <a:rPr lang="es-MX" sz="1600" b="0" i="0" dirty="0">
                <a:effectLst/>
                <a:latin typeface="Times New Roman" panose="02020603050405020304" pitchFamily="18" charset="0"/>
                <a:cs typeface="Times New Roman" panose="02020603050405020304" pitchFamily="18" charset="0"/>
              </a:rPr>
              <a:t>El software se ejecutará en un sistema operativo Windows 10 y requerirá al menos 4 GB de memoria RAM para funcionar correctamente.  </a:t>
            </a:r>
          </a:p>
          <a:p>
            <a:pPr algn="just" rtl="0" fontAlgn="base">
              <a:buFont typeface="Arial" panose="020B0604020202020204" pitchFamily="34" charset="0"/>
              <a:buChar char="•"/>
            </a:pPr>
            <a:r>
              <a:rPr lang="es-MX" sz="1600" b="0" i="0" dirty="0">
                <a:effectLst/>
                <a:latin typeface="Times New Roman" panose="02020603050405020304" pitchFamily="18" charset="0"/>
                <a:cs typeface="Times New Roman" panose="02020603050405020304" pitchFamily="18" charset="0"/>
              </a:rPr>
              <a:t>Los productos se ingresarán al sistema manualmente mediante un escaneo de código de barras o ingreso manual del número de producto y se registrará la cantidad de existencias de cada producto. </a:t>
            </a:r>
          </a:p>
          <a:p>
            <a:pPr algn="just" rtl="0" fontAlgn="base">
              <a:buFont typeface="Arial" panose="020B0604020202020204" pitchFamily="34" charset="0"/>
              <a:buChar char="•"/>
            </a:pPr>
            <a:r>
              <a:rPr lang="es-MX" sz="1600" b="0" i="0" dirty="0">
                <a:effectLst/>
                <a:latin typeface="Times New Roman" panose="02020603050405020304" pitchFamily="18" charset="0"/>
                <a:cs typeface="Times New Roman" panose="02020603050405020304" pitchFamily="18" charset="0"/>
              </a:rPr>
              <a:t>Los pedidos de nuevos productos se realizarán en intervalos regulares y se ingresarán manualmente al sistema. (Gerente administrativo y Almacenista) </a:t>
            </a:r>
          </a:p>
          <a:p>
            <a:pPr algn="just" rtl="0" fontAlgn="base">
              <a:buFont typeface="Arial" panose="020B0604020202020204" pitchFamily="34" charset="0"/>
              <a:buChar char="•"/>
            </a:pPr>
            <a:endParaRPr lang="es-MX" sz="1600" dirty="0">
              <a:solidFill>
                <a:srgbClr val="000000"/>
              </a:solidFill>
              <a:latin typeface="Times New Roman" panose="02020603050405020304" pitchFamily="18" charset="0"/>
              <a:cs typeface="Times New Roman" panose="02020603050405020304" pitchFamily="18" charset="0"/>
            </a:endParaRPr>
          </a:p>
          <a:p>
            <a:pPr marL="0" indent="0" algn="just" rtl="0" fontAlgn="base">
              <a:buNone/>
            </a:pPr>
            <a:r>
              <a:rPr lang="es-MX" sz="1600" b="1" i="0" dirty="0">
                <a:solidFill>
                  <a:srgbClr val="000000"/>
                </a:solidFill>
                <a:effectLst/>
                <a:latin typeface="Times New Roman" panose="02020603050405020304" pitchFamily="18" charset="0"/>
                <a:cs typeface="Times New Roman" panose="02020603050405020304" pitchFamily="18" charset="0"/>
              </a:rPr>
              <a:t>Dependencias</a:t>
            </a:r>
            <a:endParaRPr lang="es-MX" sz="1600" b="0" i="0" dirty="0">
              <a:solidFill>
                <a:srgbClr val="000000"/>
              </a:solidFill>
              <a:effectLst/>
              <a:latin typeface="Times New Roman" panose="02020603050405020304" pitchFamily="18" charset="0"/>
              <a:cs typeface="Times New Roman" panose="02020603050405020304" pitchFamily="18" charset="0"/>
            </a:endParaRPr>
          </a:p>
          <a:p>
            <a:pPr algn="just" rtl="0" fontAlgn="base">
              <a:buFont typeface="Arial" panose="020B0604020202020204" pitchFamily="34" charset="0"/>
              <a:buChar char="•"/>
            </a:pPr>
            <a:r>
              <a:rPr lang="es-MX" sz="1600" b="0" i="0" dirty="0">
                <a:effectLst/>
                <a:latin typeface="Times New Roman" panose="02020603050405020304" pitchFamily="18" charset="0"/>
                <a:cs typeface="Times New Roman" panose="02020603050405020304" pitchFamily="18" charset="0"/>
              </a:rPr>
              <a:t>El software dependerá de una conexión a Internet para realizar actualizaciones de inventario en línea y actualizar el stock de la tienda en tiempo real. </a:t>
            </a:r>
          </a:p>
          <a:p>
            <a:pPr algn="just" rtl="0" fontAlgn="base">
              <a:buFont typeface="Arial" panose="020B0604020202020204" pitchFamily="34" charset="0"/>
              <a:buChar char="•"/>
            </a:pPr>
            <a:r>
              <a:rPr lang="es-MX" sz="1600" b="0" i="0" dirty="0">
                <a:effectLst/>
                <a:latin typeface="Times New Roman" panose="02020603050405020304" pitchFamily="18" charset="0"/>
                <a:cs typeface="Times New Roman" panose="02020603050405020304" pitchFamily="18" charset="0"/>
              </a:rPr>
              <a:t>El software utilizará una librería de base de datos para almacenar y recuperar información de productos, existencias, pedidos y usuarios.  </a:t>
            </a:r>
          </a:p>
          <a:p>
            <a:pPr algn="just" rtl="0" fontAlgn="base">
              <a:buFont typeface="Arial" panose="020B0604020202020204" pitchFamily="34" charset="0"/>
              <a:buChar char="•"/>
            </a:pPr>
            <a:r>
              <a:rPr lang="es-MX" sz="1600" b="0" i="0" dirty="0">
                <a:effectLst/>
                <a:latin typeface="Times New Roman" panose="02020603050405020304" pitchFamily="18" charset="0"/>
                <a:cs typeface="Times New Roman" panose="02020603050405020304" pitchFamily="18" charset="0"/>
              </a:rPr>
              <a:t>El software requerirá una conexión de red para comunicarse con otros sistemas en la tienda, como un lector de códigos de barras o una impresora de etiquetas de precios. </a:t>
            </a:r>
          </a:p>
          <a:p>
            <a:pPr marL="0" indent="0" algn="just" rtl="0" fontAlgn="base">
              <a:buNone/>
            </a:pPr>
            <a:endParaRPr lang="es-MX" sz="1600" b="0" i="0" dirty="0">
              <a:solidFill>
                <a:srgbClr val="000000"/>
              </a:solidFill>
              <a:effectLst/>
              <a:latin typeface="Times New Roman" panose="02020603050405020304" pitchFamily="18" charset="0"/>
              <a:cs typeface="Times New Roman" panose="02020603050405020304" pitchFamily="18" charset="0"/>
            </a:endParaRPr>
          </a:p>
          <a:p>
            <a:endParaRPr lang="es-CO"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108513"/>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Berlín</Template>
  <TotalTime>137</TotalTime>
  <Words>3353</Words>
  <Application>Microsoft Office PowerPoint</Application>
  <PresentationFormat>Panorámica</PresentationFormat>
  <Paragraphs>170</Paragraphs>
  <Slides>26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Arial</vt:lpstr>
      <vt:lpstr>Calibri</vt:lpstr>
      <vt:lpstr>Segoe UI</vt:lpstr>
      <vt:lpstr>Timer</vt:lpstr>
      <vt:lpstr>Times New Roman</vt:lpstr>
      <vt:lpstr>Trebuchet MS</vt:lpstr>
      <vt:lpstr>WordVisiCarriageReturn_MSFontService</vt:lpstr>
      <vt:lpstr>Berlín</vt:lpstr>
      <vt:lpstr>Greatest Software The Shoes</vt:lpstr>
      <vt:lpstr>INTRODUCCIÓN</vt:lpstr>
      <vt:lpstr>PROBLEMÁTICA</vt:lpstr>
      <vt:lpstr>DESCRIPCIÓN GENERAL  </vt:lpstr>
      <vt:lpstr>INTERFAZ  </vt:lpstr>
      <vt:lpstr>Mockup</vt:lpstr>
      <vt:lpstr>MENÚS LOS CUALES EL ADMINISTRADOR TENDRÁ PRINCIPAL CONTROL</vt:lpstr>
      <vt:lpstr> REQUISITOS Y RESTRICCIONES </vt:lpstr>
      <vt:lpstr>SUPOSICIONES Y DEPENDENCIAS </vt:lpstr>
      <vt:lpstr>EVOLUCIÓN PREVISIBLE DEL SISTEMA </vt:lpstr>
      <vt:lpstr>Requisitos comunes de las interfaces</vt:lpstr>
      <vt:lpstr>Interfaces de usuario </vt:lpstr>
      <vt:lpstr>Interfaces de hardware </vt:lpstr>
      <vt:lpstr>Interfaces de software </vt:lpstr>
      <vt:lpstr>Interfaces de comunicación  </vt:lpstr>
      <vt:lpstr>Presentación de PowerPoint</vt:lpstr>
      <vt:lpstr>Requerimientos funcionales</vt:lpstr>
      <vt:lpstr>Requisitos no funcionales </vt:lpstr>
      <vt:lpstr>REQUISITOS DE RENDIMIENTO </vt:lpstr>
      <vt:lpstr>Seguridad </vt:lpstr>
      <vt:lpstr>Fiabilidad </vt:lpstr>
      <vt:lpstr>Disponibilidad </vt:lpstr>
      <vt:lpstr>Mantenibilidad </vt:lpstr>
      <vt:lpstr>Portabilidad </vt:lpstr>
      <vt:lpstr>Otros requisitos </vt:lpstr>
      <vt:lpstr>Muchas gracias por su atención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Greatest Software The Shoes</dc:title>
  <dc:creator>usuario</dc:creator>
  <cp:lastModifiedBy>Gilberto Grippa</cp:lastModifiedBy>
  <cp:revision>4</cp:revision>
  <dcterms:created xsi:type="dcterms:W3CDTF">2023-04-12T01:41:49Z</dcterms:created>
  <dcterms:modified xsi:type="dcterms:W3CDTF">2023-04-12T21:32:21Z</dcterms:modified>
</cp:coreProperties>
</file>