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ndik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ndika-bold.fntdata"/><Relationship Id="rId14" Type="http://schemas.openxmlformats.org/officeDocument/2006/relationships/font" Target="fonts/Andika-regular.fntdata"/><Relationship Id="rId17" Type="http://schemas.openxmlformats.org/officeDocument/2006/relationships/font" Target="fonts/Andika-boldItalic.fntdata"/><Relationship Id="rId16" Type="http://schemas.openxmlformats.org/officeDocument/2006/relationships/font" Target="fonts/Andik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1de14d0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1de14d0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2100"/>
              <a:t>Class name, period, teacher, year</a:t>
            </a:r>
            <a:endParaRPr baseline="30000" sz="2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de14d0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de14d0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 about targeted consumers with numerical data on how many people this will affect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1de14d0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1de14d0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solution and how it helps. Highlight key features of the solution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a5426ec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a5426ec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solution and how it helps. Highlight key features of the solution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30e692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130e692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solution and how it helps. Highlight key features of the solution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30e692d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30e692d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solution and how it helps. Highlight key features of the solution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1de14d0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1de14d0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dailymail.co.uk/sciencetech/article-11339593/Nearly-FIFTH-recyclable-items-placed-wrong-bin-landfill-study-reveals.html" TargetMode="External"/><Relationship Id="rId4" Type="http://schemas.openxmlformats.org/officeDocument/2006/relationships/hyperlink" Target="https://www.google.com/url?q=https://docs.opencv.org/3.4/db/d28/tutorial_cascade_classifier.html&amp;sa=D&amp;source=editors&amp;ust=1715664317864794&amp;usg=AOvVaw3KyPPFT09NhinhThPMlrx4" TargetMode="External"/><Relationship Id="rId5" Type="http://schemas.openxmlformats.org/officeDocument/2006/relationships/hyperlink" Target="https://github.com/opencv/opencv/tree/master/data/haarcascades" TargetMode="External"/><Relationship Id="rId6" Type="http://schemas.openxmlformats.org/officeDocument/2006/relationships/hyperlink" Target="https://github.com/benjamrio/sort-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6000"/>
          </a:blip>
          <a:stretch>
            <a:fillRect/>
          </a:stretch>
        </p:blipFill>
        <p:spPr>
          <a:xfrm>
            <a:off x="1949613" y="79250"/>
            <a:ext cx="5448725" cy="4985000"/>
          </a:xfrm>
          <a:prstGeom prst="rect">
            <a:avLst/>
          </a:prstGeom>
          <a:noFill/>
          <a:ln>
            <a:noFill/>
          </a:ln>
          <a:effectLst>
            <a:outerShdw blurRad="914400" rotWithShape="0" algn="bl" dir="3060000" dist="19050">
              <a:srgbClr val="000000">
                <a:alpha val="61000"/>
              </a:srgbClr>
            </a:outerShdw>
          </a:effectLst>
        </p:spPr>
      </p:pic>
      <p:sp>
        <p:nvSpPr>
          <p:cNvPr id="55" name="Google Shape;55;p13"/>
          <p:cNvSpPr/>
          <p:nvPr/>
        </p:nvSpPr>
        <p:spPr>
          <a:xfrm>
            <a:off x="3114125" y="2571750"/>
            <a:ext cx="3119700" cy="608100"/>
          </a:xfrm>
          <a:prstGeom prst="roundRect">
            <a:avLst>
              <a:gd fmla="val 16667" name="adj"/>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Team KAYAK</a:t>
            </a:r>
            <a:endParaRPr b="1" sz="1900">
              <a:latin typeface="Calibri"/>
              <a:ea typeface="Calibri"/>
              <a:cs typeface="Calibri"/>
              <a:sym typeface="Calibri"/>
            </a:endParaRPr>
          </a:p>
        </p:txBody>
      </p:sp>
      <p:sp>
        <p:nvSpPr>
          <p:cNvPr id="56" name="Google Shape;56;p13"/>
          <p:cNvSpPr/>
          <p:nvPr/>
        </p:nvSpPr>
        <p:spPr>
          <a:xfrm>
            <a:off x="1313538" y="1600950"/>
            <a:ext cx="6720900" cy="9708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728663" rotWithShape="0" algn="bl" dir="5400000" dist="76200">
              <a:srgbClr val="000000">
                <a:alpha val="9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Calibri"/>
                <a:ea typeface="Calibri"/>
                <a:cs typeface="Calibri"/>
                <a:sym typeface="Calibri"/>
              </a:rPr>
              <a:t>Scan n’ Strategize</a:t>
            </a:r>
            <a:endParaRPr sz="2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5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60" name="Shape 60"/>
        <p:cNvGrpSpPr/>
        <p:nvPr/>
      </p:nvGrpSpPr>
      <p:grpSpPr>
        <a:xfrm>
          <a:off x="0" y="0"/>
          <a:ext cx="0" cy="0"/>
          <a:chOff x="0" y="0"/>
          <a:chExt cx="0" cy="0"/>
        </a:xfrm>
      </p:grpSpPr>
      <p:sp>
        <p:nvSpPr>
          <p:cNvPr id="61" name="Google Shape;61;p14"/>
          <p:cNvSpPr/>
          <p:nvPr/>
        </p:nvSpPr>
        <p:spPr>
          <a:xfrm>
            <a:off x="3090000" y="624475"/>
            <a:ext cx="2964000" cy="578100"/>
          </a:xfrm>
          <a:prstGeom prst="roundRect">
            <a:avLst>
              <a:gd fmla="val 16667" name="adj"/>
            </a:avLst>
          </a:prstGeom>
          <a:solidFill>
            <a:srgbClr val="A4C2F4"/>
          </a:solidFill>
          <a:ln cap="flat" cmpd="sng" w="38100">
            <a:solidFill>
              <a:schemeClr val="dk1"/>
            </a:solidFill>
            <a:prstDash val="solid"/>
            <a:round/>
            <a:headEnd len="sm" w="sm" type="none"/>
            <a:tailEnd len="sm" w="sm" type="none"/>
          </a:ln>
          <a:effectLst>
            <a:outerShdw blurRad="357188" rotWithShape="0" algn="bl" dir="546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Meet the Team</a:t>
            </a:r>
            <a:endParaRPr sz="1800">
              <a:latin typeface="Calibri"/>
              <a:ea typeface="Calibri"/>
              <a:cs typeface="Calibri"/>
              <a:sym typeface="Calibri"/>
            </a:endParaRPr>
          </a:p>
        </p:txBody>
      </p:sp>
      <p:sp>
        <p:nvSpPr>
          <p:cNvPr id="62" name="Google Shape;62;p14"/>
          <p:cNvSpPr/>
          <p:nvPr/>
        </p:nvSpPr>
        <p:spPr>
          <a:xfrm>
            <a:off x="321525" y="1362925"/>
            <a:ext cx="1930200" cy="27162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14338" rotWithShape="0" algn="bl" dir="2520000" dist="9525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rPr lang="en" sz="1800">
                <a:solidFill>
                  <a:schemeClr val="dk1"/>
                </a:solidFill>
                <a:latin typeface="Andika"/>
                <a:ea typeface="Andika"/>
                <a:cs typeface="Andika"/>
                <a:sym typeface="Andika"/>
              </a:rPr>
              <a:t>Johan George</a:t>
            </a:r>
            <a:endParaRPr sz="1800">
              <a:solidFill>
                <a:schemeClr val="dk1"/>
              </a:solidFill>
              <a:latin typeface="Andika"/>
              <a:ea typeface="Andika"/>
              <a:cs typeface="Andika"/>
              <a:sym typeface="Andika"/>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Andika"/>
              <a:ea typeface="Andika"/>
              <a:cs typeface="Andika"/>
              <a:sym typeface="Andika"/>
            </a:endParaRPr>
          </a:p>
        </p:txBody>
      </p:sp>
      <p:sp>
        <p:nvSpPr>
          <p:cNvPr id="63" name="Google Shape;63;p14"/>
          <p:cNvSpPr/>
          <p:nvPr/>
        </p:nvSpPr>
        <p:spPr>
          <a:xfrm>
            <a:off x="2511775" y="1362950"/>
            <a:ext cx="1930200" cy="27162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14338" rotWithShape="0" algn="bl" dir="2520000" dist="9525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rPr lang="en" sz="1800">
                <a:solidFill>
                  <a:schemeClr val="dk1"/>
                </a:solidFill>
                <a:latin typeface="Andika"/>
                <a:ea typeface="Andika"/>
                <a:cs typeface="Andika"/>
                <a:sym typeface="Andika"/>
              </a:rPr>
              <a:t>Kavish Verma</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p:txBody>
      </p:sp>
      <p:sp>
        <p:nvSpPr>
          <p:cNvPr id="64" name="Google Shape;64;p14"/>
          <p:cNvSpPr/>
          <p:nvPr/>
        </p:nvSpPr>
        <p:spPr>
          <a:xfrm>
            <a:off x="6892275" y="1396648"/>
            <a:ext cx="1930200" cy="26826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14338" rotWithShape="0" algn="bl" dir="2520000" dist="9525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rPr lang="en" sz="1800">
                <a:solidFill>
                  <a:schemeClr val="dk1"/>
                </a:solidFill>
                <a:latin typeface="Andika"/>
                <a:ea typeface="Andika"/>
                <a:cs typeface="Andika"/>
                <a:sym typeface="Andika"/>
              </a:rPr>
              <a:t>Yash Bansal</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p:txBody>
      </p:sp>
      <p:sp>
        <p:nvSpPr>
          <p:cNvPr id="65" name="Google Shape;65;p14"/>
          <p:cNvSpPr/>
          <p:nvPr/>
        </p:nvSpPr>
        <p:spPr>
          <a:xfrm>
            <a:off x="4702025" y="1396648"/>
            <a:ext cx="1930200" cy="26826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14338" rotWithShape="0" algn="bl" dir="2520000" dist="95250">
              <a:srgbClr val="000000">
                <a:alpha val="58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a:p>
            <a:pPr indent="0" lvl="0" marL="0" rtl="0" algn="ctr">
              <a:spcBef>
                <a:spcPts val="0"/>
              </a:spcBef>
              <a:spcAft>
                <a:spcPts val="0"/>
              </a:spcAft>
              <a:buNone/>
            </a:pPr>
            <a:r>
              <a:rPr lang="en" sz="1800">
                <a:solidFill>
                  <a:schemeClr val="dk1"/>
                </a:solidFill>
                <a:latin typeface="Andika"/>
                <a:ea typeface="Andika"/>
                <a:cs typeface="Andika"/>
                <a:sym typeface="Andika"/>
              </a:rPr>
              <a:t>Karthik Arun</a:t>
            </a:r>
            <a:endParaRPr sz="1800">
              <a:solidFill>
                <a:schemeClr val="dk1"/>
              </a:solidFill>
              <a:latin typeface="Andika"/>
              <a:ea typeface="Andika"/>
              <a:cs typeface="Andika"/>
              <a:sym typeface="Andika"/>
            </a:endParaRPr>
          </a:p>
          <a:p>
            <a:pPr indent="0" lvl="0" marL="0" rtl="0" algn="ctr">
              <a:spcBef>
                <a:spcPts val="0"/>
              </a:spcBef>
              <a:spcAft>
                <a:spcPts val="0"/>
              </a:spcAft>
              <a:buNone/>
            </a:pPr>
            <a:r>
              <a:t/>
            </a:r>
            <a:endParaRPr sz="1800">
              <a:solidFill>
                <a:schemeClr val="dk1"/>
              </a:solidFill>
              <a:latin typeface="Andika"/>
              <a:ea typeface="Andika"/>
              <a:cs typeface="Andika"/>
              <a:sym typeface="Andika"/>
            </a:endParaRPr>
          </a:p>
        </p:txBody>
      </p:sp>
      <p:sp>
        <p:nvSpPr>
          <p:cNvPr id="66" name="Google Shape;66;p14"/>
          <p:cNvSpPr/>
          <p:nvPr/>
        </p:nvSpPr>
        <p:spPr>
          <a:xfrm>
            <a:off x="2868475" y="3661025"/>
            <a:ext cx="1216800" cy="313200"/>
          </a:xfrm>
          <a:prstGeom prst="roundRect">
            <a:avLst>
              <a:gd fmla="val 16667" name="adj"/>
            </a:avLst>
          </a:prstGeom>
          <a:solidFill>
            <a:srgbClr val="C9DAF8"/>
          </a:solidFill>
          <a:ln>
            <a:noFill/>
          </a:ln>
          <a:effectLst>
            <a:outerShdw blurRad="157163"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CSP</a:t>
            </a:r>
            <a:endParaRPr>
              <a:solidFill>
                <a:schemeClr val="dk1"/>
              </a:solidFill>
            </a:endParaRPr>
          </a:p>
        </p:txBody>
      </p:sp>
      <p:sp>
        <p:nvSpPr>
          <p:cNvPr id="67" name="Google Shape;67;p14"/>
          <p:cNvSpPr/>
          <p:nvPr/>
        </p:nvSpPr>
        <p:spPr>
          <a:xfrm>
            <a:off x="5058725" y="3661025"/>
            <a:ext cx="1216800" cy="313200"/>
          </a:xfrm>
          <a:prstGeom prst="roundRect">
            <a:avLst>
              <a:gd fmla="val 16667" name="adj"/>
            </a:avLst>
          </a:prstGeom>
          <a:solidFill>
            <a:srgbClr val="C9DAF8"/>
          </a:solidFill>
          <a:ln>
            <a:noFill/>
          </a:ln>
          <a:effectLst>
            <a:outerShdw blurRad="157163"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CSP</a:t>
            </a:r>
            <a:endParaRPr>
              <a:solidFill>
                <a:schemeClr val="dk1"/>
              </a:solidFill>
            </a:endParaRPr>
          </a:p>
        </p:txBody>
      </p:sp>
      <p:sp>
        <p:nvSpPr>
          <p:cNvPr id="68" name="Google Shape;68;p14"/>
          <p:cNvSpPr/>
          <p:nvPr/>
        </p:nvSpPr>
        <p:spPr>
          <a:xfrm>
            <a:off x="721575" y="3661025"/>
            <a:ext cx="1216800" cy="313200"/>
          </a:xfrm>
          <a:prstGeom prst="roundRect">
            <a:avLst>
              <a:gd fmla="val 16667" name="adj"/>
            </a:avLst>
          </a:prstGeom>
          <a:solidFill>
            <a:srgbClr val="C9DAF8"/>
          </a:solidFill>
          <a:ln>
            <a:noFill/>
          </a:ln>
          <a:effectLst>
            <a:outerShdw blurRad="157163"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CSP</a:t>
            </a:r>
            <a:endParaRPr>
              <a:solidFill>
                <a:schemeClr val="dk1"/>
              </a:solidFill>
            </a:endParaRPr>
          </a:p>
        </p:txBody>
      </p:sp>
      <p:sp>
        <p:nvSpPr>
          <p:cNvPr id="69" name="Google Shape;69;p14"/>
          <p:cNvSpPr/>
          <p:nvPr/>
        </p:nvSpPr>
        <p:spPr>
          <a:xfrm>
            <a:off x="7248975" y="3685100"/>
            <a:ext cx="1216800" cy="313200"/>
          </a:xfrm>
          <a:prstGeom prst="roundRect">
            <a:avLst>
              <a:gd fmla="val 16667" name="adj"/>
            </a:avLst>
          </a:prstGeom>
          <a:solidFill>
            <a:srgbClr val="C9DAF8"/>
          </a:solidFill>
          <a:ln>
            <a:noFill/>
          </a:ln>
          <a:effectLst>
            <a:outerShdw blurRad="157163"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CSP</a:t>
            </a:r>
            <a:endParaRPr>
              <a:solidFill>
                <a:schemeClr val="dk1"/>
              </a:solidFill>
            </a:endParaRPr>
          </a:p>
        </p:txBody>
      </p:sp>
      <p:pic>
        <p:nvPicPr>
          <p:cNvPr id="70" name="Google Shape;70;p14"/>
          <p:cNvPicPr preferRelativeResize="0"/>
          <p:nvPr/>
        </p:nvPicPr>
        <p:blipFill>
          <a:blip r:embed="rId3">
            <a:alphaModFix/>
          </a:blip>
          <a:stretch>
            <a:fillRect/>
          </a:stretch>
        </p:blipFill>
        <p:spPr>
          <a:xfrm>
            <a:off x="2868475" y="1581150"/>
            <a:ext cx="1216800" cy="1534800"/>
          </a:xfrm>
          <a:prstGeom prst="roundRect">
            <a:avLst>
              <a:gd fmla="val 16667" name="adj"/>
            </a:avLst>
          </a:prstGeom>
          <a:noFill/>
          <a:ln cap="flat" cmpd="sng" w="38100">
            <a:solidFill>
              <a:schemeClr val="dk1"/>
            </a:solidFill>
            <a:prstDash val="solid"/>
            <a:round/>
            <a:headEnd len="sm" w="sm" type="none"/>
            <a:tailEnd len="sm" w="sm" type="none"/>
          </a:ln>
          <a:effectLst>
            <a:outerShdw blurRad="157163" rotWithShape="0" algn="bl" dir="5400000" dist="57150">
              <a:srgbClr val="000000">
                <a:alpha val="50000"/>
              </a:srgbClr>
            </a:outerShdw>
          </a:effectLst>
        </p:spPr>
      </p:pic>
      <p:pic>
        <p:nvPicPr>
          <p:cNvPr id="71" name="Google Shape;71;p14"/>
          <p:cNvPicPr preferRelativeResize="0"/>
          <p:nvPr/>
        </p:nvPicPr>
        <p:blipFill>
          <a:blip r:embed="rId4">
            <a:alphaModFix/>
          </a:blip>
          <a:stretch>
            <a:fillRect/>
          </a:stretch>
        </p:blipFill>
        <p:spPr>
          <a:xfrm>
            <a:off x="5052425" y="1664400"/>
            <a:ext cx="1229400" cy="1534800"/>
          </a:xfrm>
          <a:prstGeom prst="roundRect">
            <a:avLst>
              <a:gd fmla="val 16667" name="adj"/>
            </a:avLst>
          </a:prstGeom>
          <a:solidFill>
            <a:schemeClr val="accent1"/>
          </a:solidFill>
          <a:ln cap="flat" cmpd="sng" w="38100">
            <a:solidFill>
              <a:schemeClr val="dk1"/>
            </a:solidFill>
            <a:prstDash val="solid"/>
            <a:round/>
            <a:headEnd len="sm" w="sm" type="none"/>
            <a:tailEnd len="sm" w="sm" type="none"/>
          </a:ln>
          <a:effectLst>
            <a:outerShdw blurRad="414338" rotWithShape="0" algn="bl" dir="2520000" dist="95250">
              <a:srgbClr val="000000">
                <a:alpha val="58999"/>
              </a:srgbClr>
            </a:outerShdw>
          </a:effectLst>
        </p:spPr>
      </p:pic>
      <p:pic>
        <p:nvPicPr>
          <p:cNvPr id="72" name="Google Shape;72;p14"/>
          <p:cNvPicPr preferRelativeResize="0"/>
          <p:nvPr/>
        </p:nvPicPr>
        <p:blipFill>
          <a:blip r:embed="rId5">
            <a:alphaModFix/>
          </a:blip>
          <a:stretch>
            <a:fillRect/>
          </a:stretch>
        </p:blipFill>
        <p:spPr>
          <a:xfrm>
            <a:off x="671925" y="1590750"/>
            <a:ext cx="1229400" cy="1515600"/>
          </a:xfrm>
          <a:prstGeom prst="roundRect">
            <a:avLst>
              <a:gd fmla="val 16667" name="adj"/>
            </a:avLst>
          </a:prstGeom>
          <a:noFill/>
          <a:ln cap="flat" cmpd="sng" w="28575">
            <a:solidFill>
              <a:schemeClr val="dk1"/>
            </a:solidFill>
            <a:prstDash val="solid"/>
            <a:round/>
            <a:headEnd len="sm" w="sm" type="none"/>
            <a:tailEnd len="sm" w="sm" type="none"/>
          </a:ln>
          <a:effectLst>
            <a:outerShdw blurRad="228600" rotWithShape="0" algn="bl" dir="5400000" dist="19050">
              <a:srgbClr val="000000">
                <a:alpha val="50000"/>
              </a:srgbClr>
            </a:outerShdw>
          </a:effectLst>
        </p:spPr>
      </p:pic>
      <p:pic>
        <p:nvPicPr>
          <p:cNvPr id="73" name="Google Shape;73;p14"/>
          <p:cNvPicPr preferRelativeResize="0"/>
          <p:nvPr/>
        </p:nvPicPr>
        <p:blipFill>
          <a:blip r:embed="rId6">
            <a:alphaModFix/>
          </a:blip>
          <a:stretch>
            <a:fillRect/>
          </a:stretch>
        </p:blipFill>
        <p:spPr>
          <a:xfrm>
            <a:off x="7285750" y="1674000"/>
            <a:ext cx="1143300" cy="1515600"/>
          </a:xfrm>
          <a:prstGeom prst="roundRect">
            <a:avLst>
              <a:gd fmla="val 16667" name="adj"/>
            </a:avLst>
          </a:prstGeom>
          <a:noFill/>
          <a:ln cap="flat" cmpd="sng" w="38100">
            <a:solidFill>
              <a:schemeClr val="dk1"/>
            </a:solidFill>
            <a:prstDash val="solid"/>
            <a:round/>
            <a:headEnd len="sm" w="sm" type="none"/>
            <a:tailEnd len="sm" w="sm" type="none"/>
          </a:ln>
          <a:effectLst>
            <a:outerShdw blurRad="171450" rotWithShape="0" algn="bl" dir="5340000" dist="57150">
              <a:srgbClr val="000000">
                <a:alpha val="55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000"/>
                                        <p:tgtEl>
                                          <p:spTgt spid="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p:tgtEl>
                                          <p:spTgt spid="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61"/>
                                        </p:tgtEl>
                                        <p:attrNameLst>
                                          <p:attrName>ppt_y</p:attrName>
                                        </p:attrNameLst>
                                      </p:cBhvr>
                                      <p:tavLst>
                                        <p:tav fmla="" tm="0">
                                          <p:val>
                                            <p:strVal val="#ppt_y"/>
                                          </p:val>
                                        </p:tav>
                                        <p:tav fmla="" tm="100000">
                                          <p:val>
                                            <p:strVal val="#ppt_y-1"/>
                                          </p:val>
                                        </p:tav>
                                      </p:tavLst>
                                    </p:anim>
                                    <p:set>
                                      <p:cBhvr>
                                        <p:cTn dur="1" fill="hold">
                                          <p:stCondLst>
                                            <p:cond delay="1000"/>
                                          </p:stCondLst>
                                        </p:cTn>
                                        <p:tgtEl>
                                          <p:spTgt spid="61"/>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1">
                                  <p:stCondLst>
                                    <p:cond delay="0"/>
                                  </p:stCondLst>
                                  <p:childTnLst>
                                    <p:anim calcmode="lin" valueType="num">
                                      <p:cBhvr additive="base">
                                        <p:cTn dur="1000"/>
                                        <p:tgtEl>
                                          <p:spTgt spid="62"/>
                                        </p:tgtEl>
                                        <p:attrNameLst>
                                          <p:attrName>ppt_y</p:attrName>
                                        </p:attrNameLst>
                                      </p:cBhvr>
                                      <p:tavLst>
                                        <p:tav fmla="" tm="0">
                                          <p:val>
                                            <p:strVal val="#ppt_y"/>
                                          </p:val>
                                        </p:tav>
                                        <p:tav fmla="" tm="100000">
                                          <p:val>
                                            <p:strVal val="#ppt_y-1"/>
                                          </p:val>
                                        </p:tav>
                                      </p:tavLst>
                                    </p:anim>
                                    <p:set>
                                      <p:cBhvr>
                                        <p:cTn dur="1" fill="hold">
                                          <p:stCondLst>
                                            <p:cond delay="1000"/>
                                          </p:stCondLst>
                                        </p:cTn>
                                        <p:tgtEl>
                                          <p:spTgt spid="6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68"/>
                                        </p:tgtEl>
                                        <p:attrNameLst>
                                          <p:attrName>ppt_y</p:attrName>
                                        </p:attrNameLst>
                                      </p:cBhvr>
                                      <p:tavLst>
                                        <p:tav fmla="" tm="0">
                                          <p:val>
                                            <p:strVal val="#ppt_y"/>
                                          </p:val>
                                        </p:tav>
                                        <p:tav fmla="" tm="100000">
                                          <p:val>
                                            <p:strVal val="#ppt_y-1"/>
                                          </p:val>
                                        </p:tav>
                                      </p:tavLst>
                                    </p:anim>
                                    <p:set>
                                      <p:cBhvr>
                                        <p:cTn dur="1" fill="hold">
                                          <p:stCondLst>
                                            <p:cond delay="1000"/>
                                          </p:stCondLst>
                                        </p:cTn>
                                        <p:tgtEl>
                                          <p:spTgt spid="6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72"/>
                                        </p:tgtEl>
                                        <p:attrNameLst>
                                          <p:attrName>ppt_y</p:attrName>
                                        </p:attrNameLst>
                                      </p:cBhvr>
                                      <p:tavLst>
                                        <p:tav fmla="" tm="0">
                                          <p:val>
                                            <p:strVal val="#ppt_y"/>
                                          </p:val>
                                        </p:tav>
                                        <p:tav fmla="" tm="100000">
                                          <p:val>
                                            <p:strVal val="#ppt_y-1"/>
                                          </p:val>
                                        </p:tav>
                                      </p:tavLst>
                                    </p:anim>
                                    <p:set>
                                      <p:cBhvr>
                                        <p:cTn dur="1" fill="hold">
                                          <p:stCondLst>
                                            <p:cond delay="1000"/>
                                          </p:stCondLst>
                                        </p:cTn>
                                        <p:tgtEl>
                                          <p:spTgt spid="72"/>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1">
                                  <p:stCondLst>
                                    <p:cond delay="0"/>
                                  </p:stCondLst>
                                  <p:childTnLst>
                                    <p:anim calcmode="lin" valueType="num">
                                      <p:cBhvr additive="base">
                                        <p:cTn dur="1000"/>
                                        <p:tgtEl>
                                          <p:spTgt spid="63"/>
                                        </p:tgtEl>
                                        <p:attrNameLst>
                                          <p:attrName>ppt_y</p:attrName>
                                        </p:attrNameLst>
                                      </p:cBhvr>
                                      <p:tavLst>
                                        <p:tav fmla="" tm="0">
                                          <p:val>
                                            <p:strVal val="#ppt_y"/>
                                          </p:val>
                                        </p:tav>
                                        <p:tav fmla="" tm="100000">
                                          <p:val>
                                            <p:strVal val="#ppt_y-1"/>
                                          </p:val>
                                        </p:tav>
                                      </p:tavLst>
                                    </p:anim>
                                    <p:set>
                                      <p:cBhvr>
                                        <p:cTn dur="1" fill="hold">
                                          <p:stCondLst>
                                            <p:cond delay="1000"/>
                                          </p:stCondLst>
                                        </p:cTn>
                                        <p:tgtEl>
                                          <p:spTgt spid="6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66"/>
                                        </p:tgtEl>
                                        <p:attrNameLst>
                                          <p:attrName>ppt_y</p:attrName>
                                        </p:attrNameLst>
                                      </p:cBhvr>
                                      <p:tavLst>
                                        <p:tav fmla="" tm="0">
                                          <p:val>
                                            <p:strVal val="#ppt_y"/>
                                          </p:val>
                                        </p:tav>
                                        <p:tav fmla="" tm="100000">
                                          <p:val>
                                            <p:strVal val="#ppt_y-1"/>
                                          </p:val>
                                        </p:tav>
                                      </p:tavLst>
                                    </p:anim>
                                    <p:set>
                                      <p:cBhvr>
                                        <p:cTn dur="1" fill="hold">
                                          <p:stCondLst>
                                            <p:cond delay="1000"/>
                                          </p:stCondLst>
                                        </p:cTn>
                                        <p:tgtEl>
                                          <p:spTgt spid="66"/>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70"/>
                                        </p:tgtEl>
                                        <p:attrNameLst>
                                          <p:attrName>ppt_y</p:attrName>
                                        </p:attrNameLst>
                                      </p:cBhvr>
                                      <p:tavLst>
                                        <p:tav fmla="" tm="0">
                                          <p:val>
                                            <p:strVal val="#ppt_y"/>
                                          </p:val>
                                        </p:tav>
                                        <p:tav fmla="" tm="100000">
                                          <p:val>
                                            <p:strVal val="#ppt_y-1"/>
                                          </p:val>
                                        </p:tav>
                                      </p:tavLst>
                                    </p:anim>
                                    <p:set>
                                      <p:cBhvr>
                                        <p:cTn dur="1" fill="hold">
                                          <p:stCondLst>
                                            <p:cond delay="1000"/>
                                          </p:stCondLst>
                                        </p:cTn>
                                        <p:tgtEl>
                                          <p:spTgt spid="70"/>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1">
                                  <p:stCondLst>
                                    <p:cond delay="0"/>
                                  </p:stCondLst>
                                  <p:childTnLst>
                                    <p:anim calcmode="lin" valueType="num">
                                      <p:cBhvr additive="base">
                                        <p:cTn dur="1000"/>
                                        <p:tgtEl>
                                          <p:spTgt spid="65"/>
                                        </p:tgtEl>
                                        <p:attrNameLst>
                                          <p:attrName>ppt_y</p:attrName>
                                        </p:attrNameLst>
                                      </p:cBhvr>
                                      <p:tavLst>
                                        <p:tav fmla="" tm="0">
                                          <p:val>
                                            <p:strVal val="#ppt_y"/>
                                          </p:val>
                                        </p:tav>
                                        <p:tav fmla="" tm="100000">
                                          <p:val>
                                            <p:strVal val="#ppt_y-1"/>
                                          </p:val>
                                        </p:tav>
                                      </p:tavLst>
                                    </p:anim>
                                    <p:set>
                                      <p:cBhvr>
                                        <p:cTn dur="1" fill="hold">
                                          <p:stCondLst>
                                            <p:cond delay="1000"/>
                                          </p:stCondLst>
                                        </p:cTn>
                                        <p:tgtEl>
                                          <p:spTgt spid="6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67"/>
                                        </p:tgtEl>
                                        <p:attrNameLst>
                                          <p:attrName>ppt_y</p:attrName>
                                        </p:attrNameLst>
                                      </p:cBhvr>
                                      <p:tavLst>
                                        <p:tav fmla="" tm="0">
                                          <p:val>
                                            <p:strVal val="#ppt_y"/>
                                          </p:val>
                                        </p:tav>
                                        <p:tav fmla="" tm="100000">
                                          <p:val>
                                            <p:strVal val="#ppt_y-1"/>
                                          </p:val>
                                        </p:tav>
                                      </p:tavLst>
                                    </p:anim>
                                    <p:set>
                                      <p:cBhvr>
                                        <p:cTn dur="1" fill="hold">
                                          <p:stCondLst>
                                            <p:cond delay="1000"/>
                                          </p:stCondLst>
                                        </p:cTn>
                                        <p:tgtEl>
                                          <p:spTgt spid="6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71"/>
                                        </p:tgtEl>
                                        <p:attrNameLst>
                                          <p:attrName>ppt_y</p:attrName>
                                        </p:attrNameLst>
                                      </p:cBhvr>
                                      <p:tavLst>
                                        <p:tav fmla="" tm="0">
                                          <p:val>
                                            <p:strVal val="#ppt_y"/>
                                          </p:val>
                                        </p:tav>
                                        <p:tav fmla="" tm="100000">
                                          <p:val>
                                            <p:strVal val="#ppt_y-1"/>
                                          </p:val>
                                        </p:tav>
                                      </p:tavLst>
                                    </p:anim>
                                    <p:set>
                                      <p:cBhvr>
                                        <p:cTn dur="1" fill="hold">
                                          <p:stCondLst>
                                            <p:cond delay="1000"/>
                                          </p:stCondLst>
                                        </p:cTn>
                                        <p:tgtEl>
                                          <p:spTgt spid="71"/>
                                        </p:tgtEl>
                                        <p:attrNameLst>
                                          <p:attrName>style.visibility</p:attrName>
                                        </p:attrNameLst>
                                      </p:cBhvr>
                                      <p:to>
                                        <p:strVal val="hidden"/>
                                      </p:to>
                                    </p:set>
                                  </p:childTnLst>
                                </p:cTn>
                              </p:par>
                            </p:childTnLst>
                          </p:cTn>
                        </p:par>
                        <p:par>
                          <p:cTn fill="hold">
                            <p:stCondLst>
                              <p:cond delay="4000"/>
                            </p:stCondLst>
                            <p:childTnLst>
                              <p:par>
                                <p:cTn fill="hold" nodeType="afterEffect" presetClass="exit" presetID="2" presetSubtype="1">
                                  <p:stCondLst>
                                    <p:cond delay="0"/>
                                  </p:stCondLst>
                                  <p:childTnLst>
                                    <p:anim calcmode="lin" valueType="num">
                                      <p:cBhvr additive="base">
                                        <p:cTn dur="1000"/>
                                        <p:tgtEl>
                                          <p:spTgt spid="64"/>
                                        </p:tgtEl>
                                        <p:attrNameLst>
                                          <p:attrName>ppt_y</p:attrName>
                                        </p:attrNameLst>
                                      </p:cBhvr>
                                      <p:tavLst>
                                        <p:tav fmla="" tm="0">
                                          <p:val>
                                            <p:strVal val="#ppt_y"/>
                                          </p:val>
                                        </p:tav>
                                        <p:tav fmla="" tm="100000">
                                          <p:val>
                                            <p:strVal val="#ppt_y-1"/>
                                          </p:val>
                                        </p:tav>
                                      </p:tavLst>
                                    </p:anim>
                                    <p:set>
                                      <p:cBhvr>
                                        <p:cTn dur="1" fill="hold">
                                          <p:stCondLst>
                                            <p:cond delay="1000"/>
                                          </p:stCondLst>
                                        </p:cTn>
                                        <p:tgtEl>
                                          <p:spTgt spid="6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69"/>
                                        </p:tgtEl>
                                        <p:attrNameLst>
                                          <p:attrName>ppt_y</p:attrName>
                                        </p:attrNameLst>
                                      </p:cBhvr>
                                      <p:tavLst>
                                        <p:tav fmla="" tm="0">
                                          <p:val>
                                            <p:strVal val="#ppt_y"/>
                                          </p:val>
                                        </p:tav>
                                        <p:tav fmla="" tm="100000">
                                          <p:val>
                                            <p:strVal val="#ppt_y-1"/>
                                          </p:val>
                                        </p:tav>
                                      </p:tavLst>
                                    </p:anim>
                                    <p:set>
                                      <p:cBhvr>
                                        <p:cTn dur="1" fill="hold">
                                          <p:stCondLst>
                                            <p:cond delay="1000"/>
                                          </p:stCondLst>
                                        </p:cTn>
                                        <p:tgtEl>
                                          <p:spTgt spid="6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73"/>
                                        </p:tgtEl>
                                        <p:attrNameLst>
                                          <p:attrName>ppt_y</p:attrName>
                                        </p:attrNameLst>
                                      </p:cBhvr>
                                      <p:tavLst>
                                        <p:tav fmla="" tm="0">
                                          <p:val>
                                            <p:strVal val="#ppt_y"/>
                                          </p:val>
                                        </p:tav>
                                        <p:tav fmla="" tm="100000">
                                          <p:val>
                                            <p:strVal val="#ppt_y-1"/>
                                          </p:val>
                                        </p:tav>
                                      </p:tavLst>
                                    </p:anim>
                                    <p:set>
                                      <p:cBhvr>
                                        <p:cTn dur="1" fill="hold">
                                          <p:stCondLst>
                                            <p:cond delay="1000"/>
                                          </p:stCondLst>
                                        </p:cTn>
                                        <p:tgtEl>
                                          <p:spTgt spid="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77" name="Shape 77"/>
        <p:cNvGrpSpPr/>
        <p:nvPr/>
      </p:nvGrpSpPr>
      <p:grpSpPr>
        <a:xfrm>
          <a:off x="0" y="0"/>
          <a:ext cx="0" cy="0"/>
          <a:chOff x="0" y="0"/>
          <a:chExt cx="0" cy="0"/>
        </a:xfrm>
      </p:grpSpPr>
      <p:sp>
        <p:nvSpPr>
          <p:cNvPr id="78" name="Google Shape;78;p15"/>
          <p:cNvSpPr/>
          <p:nvPr/>
        </p:nvSpPr>
        <p:spPr>
          <a:xfrm>
            <a:off x="4218000" y="1478100"/>
            <a:ext cx="4926000" cy="2187300"/>
          </a:xfrm>
          <a:prstGeom prst="roundRect">
            <a:avLst>
              <a:gd fmla="val 12731" name="adj"/>
            </a:avLst>
          </a:prstGeom>
          <a:solidFill>
            <a:schemeClr val="accent1"/>
          </a:solidFill>
          <a:ln>
            <a:noFill/>
          </a:ln>
          <a:effectLst>
            <a:outerShdw blurRad="557213"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237125" y="41400"/>
            <a:ext cx="4986900" cy="5060700"/>
          </a:xfrm>
          <a:prstGeom prst="roundRect">
            <a:avLst>
              <a:gd fmla="val 5511" name="adj"/>
            </a:avLst>
          </a:prstGeom>
          <a:solidFill>
            <a:srgbClr val="C9DAF8"/>
          </a:solidFill>
          <a:ln cap="flat" cmpd="sng" w="38100">
            <a:solidFill>
              <a:schemeClr val="dk1"/>
            </a:solidFill>
            <a:prstDash val="solid"/>
            <a:round/>
            <a:headEnd len="sm" w="sm" type="none"/>
            <a:tailEnd len="sm" w="sm" type="none"/>
          </a:ln>
          <a:effectLst>
            <a:outerShdw blurRad="342900" rotWithShape="0" algn="bl" dir="2160000" dist="1047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txBox="1"/>
          <p:nvPr>
            <p:ph type="title"/>
          </p:nvPr>
        </p:nvSpPr>
        <p:spPr>
          <a:xfrm>
            <a:off x="1108250" y="360775"/>
            <a:ext cx="243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ndika"/>
                <a:ea typeface="Andika"/>
                <a:cs typeface="Andika"/>
                <a:sym typeface="Andika"/>
              </a:rPr>
              <a:t>The Problem</a:t>
            </a:r>
            <a:endParaRPr b="1">
              <a:latin typeface="Andika"/>
              <a:ea typeface="Andika"/>
              <a:cs typeface="Andika"/>
              <a:sym typeface="Andika"/>
            </a:endParaRPr>
          </a:p>
        </p:txBody>
      </p:sp>
      <p:sp>
        <p:nvSpPr>
          <p:cNvPr id="81" name="Google Shape;81;p15"/>
          <p:cNvSpPr txBox="1"/>
          <p:nvPr>
            <p:ph idx="1" type="body"/>
          </p:nvPr>
        </p:nvSpPr>
        <p:spPr>
          <a:xfrm>
            <a:off x="219500" y="933475"/>
            <a:ext cx="4215300" cy="3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People</a:t>
            </a:r>
            <a:r>
              <a:rPr lang="en" sz="1400">
                <a:solidFill>
                  <a:schemeClr val="dk1"/>
                </a:solidFill>
                <a:latin typeface="Calibri"/>
                <a:ea typeface="Calibri"/>
                <a:cs typeface="Calibri"/>
                <a:sym typeface="Calibri"/>
              </a:rPr>
              <a:t> were taught a few rules of thumb: paper = recycle, plastic = trash, food = compost. </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rPr lang="en" sz="1400">
                <a:solidFill>
                  <a:schemeClr val="dk1"/>
                </a:solidFill>
                <a:latin typeface="Calibri"/>
                <a:ea typeface="Calibri"/>
                <a:cs typeface="Calibri"/>
                <a:sym typeface="Calibri"/>
              </a:rPr>
              <a:t>But today, there’s so many </a:t>
            </a:r>
            <a:r>
              <a:rPr lang="en" sz="1400">
                <a:solidFill>
                  <a:schemeClr val="dk1"/>
                </a:solidFill>
                <a:latin typeface="Calibri"/>
                <a:ea typeface="Calibri"/>
                <a:cs typeface="Calibri"/>
                <a:sym typeface="Calibri"/>
              </a:rPr>
              <a:t>different</a:t>
            </a:r>
            <a:r>
              <a:rPr lang="en" sz="1400">
                <a:solidFill>
                  <a:schemeClr val="dk1"/>
                </a:solidFill>
                <a:latin typeface="Calibri"/>
                <a:ea typeface="Calibri"/>
                <a:cs typeface="Calibri"/>
                <a:sym typeface="Calibri"/>
              </a:rPr>
              <a:t> types of products sold that we </a:t>
            </a:r>
            <a:r>
              <a:rPr lang="en" sz="1400">
                <a:solidFill>
                  <a:schemeClr val="dk1"/>
                </a:solidFill>
                <a:latin typeface="Calibri"/>
                <a:ea typeface="Calibri"/>
                <a:cs typeface="Calibri"/>
                <a:sym typeface="Calibri"/>
              </a:rPr>
              <a:t>don’t immediately know where to dispose of them. </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rPr lang="en" sz="1400">
                <a:solidFill>
                  <a:schemeClr val="dk1"/>
                </a:solidFill>
                <a:latin typeface="Calibri"/>
                <a:ea typeface="Calibri"/>
                <a:cs typeface="Calibri"/>
                <a:sym typeface="Calibri"/>
              </a:rPr>
              <a:t>Instead, people mistakenly put them in the wrong place, resulting in numbers that you see on the right. </a:t>
            </a:r>
            <a:endParaRPr sz="1400">
              <a:solidFill>
                <a:schemeClr val="dk1"/>
              </a:solidFill>
              <a:latin typeface="Calibri"/>
              <a:ea typeface="Calibri"/>
              <a:cs typeface="Calibri"/>
              <a:sym typeface="Calibri"/>
            </a:endParaRPr>
          </a:p>
          <a:p>
            <a:pPr indent="0" lvl="0" marL="0" rtl="0" algn="l">
              <a:spcBef>
                <a:spcPts val="1200"/>
              </a:spcBef>
              <a:spcAft>
                <a:spcPts val="0"/>
              </a:spcAft>
              <a:buNone/>
            </a:pPr>
            <a:r>
              <a:rPr lang="en" sz="1400">
                <a:solidFill>
                  <a:schemeClr val="dk1"/>
                </a:solidFill>
                <a:latin typeface="Calibri"/>
                <a:ea typeface="Calibri"/>
                <a:cs typeface="Calibri"/>
                <a:sym typeface="Calibri"/>
              </a:rPr>
              <a:t>Our product can be of use to anyone who deals with disposing of things … which is everybody! </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rPr lang="en" sz="1400">
                <a:solidFill>
                  <a:schemeClr val="dk1"/>
                </a:solidFill>
                <a:latin typeface="Calibri"/>
                <a:ea typeface="Calibri"/>
                <a:cs typeface="Calibri"/>
                <a:sym typeface="Calibri"/>
              </a:rPr>
              <a:t>Fun fact: Nearly a FIFTH of recyclable items are placed in the wrong bin and go to landfill, study reveals (Daily Mail)</a:t>
            </a:r>
            <a:endParaRPr sz="1400">
              <a:solidFill>
                <a:schemeClr val="dk1"/>
              </a:solidFill>
              <a:latin typeface="Calibri"/>
              <a:ea typeface="Calibri"/>
              <a:cs typeface="Calibri"/>
              <a:sym typeface="Calibri"/>
            </a:endParaRPr>
          </a:p>
        </p:txBody>
      </p:sp>
      <p:pic>
        <p:nvPicPr>
          <p:cNvPr id="82" name="Google Shape;82;p15" title="People who through away trash in right bin vs who don't"/>
          <p:cNvPicPr preferRelativeResize="0"/>
          <p:nvPr/>
        </p:nvPicPr>
        <p:blipFill>
          <a:blip r:embed="rId3">
            <a:alphaModFix/>
          </a:blip>
          <a:stretch>
            <a:fillRect/>
          </a:stretch>
        </p:blipFill>
        <p:spPr>
          <a:xfrm>
            <a:off x="5077550" y="1155975"/>
            <a:ext cx="3884400" cy="2759684"/>
          </a:xfrm>
          <a:prstGeom prst="roundRect">
            <a:avLst>
              <a:gd fmla="val 16667" name="adj"/>
            </a:avLst>
          </a:prstGeom>
          <a:noFill/>
          <a:ln cap="flat" cmpd="sng" w="38100">
            <a:solidFill>
              <a:schemeClr val="dk1"/>
            </a:solidFill>
            <a:prstDash val="solid"/>
            <a:round/>
            <a:headEnd len="sm" w="sm" type="none"/>
            <a:tailEnd len="sm" w="sm" type="none"/>
          </a:ln>
          <a:effectLst>
            <a:outerShdw blurRad="214313" rotWithShape="0" algn="bl" dir="5400000" dist="47625">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82"/>
                                        </p:tgtEl>
                                        <p:attrNameLst>
                                          <p:attrName>ppt_x</p:attrName>
                                        </p:attrNameLst>
                                      </p:cBhvr>
                                      <p:tavLst>
                                        <p:tav fmla="" tm="0">
                                          <p:val>
                                            <p:strVal val="#ppt_x"/>
                                          </p:val>
                                        </p:tav>
                                        <p:tav fmla="" tm="100000">
                                          <p:val>
                                            <p:strVal val="#ppt_x+1"/>
                                          </p:val>
                                        </p:tav>
                                      </p:tavLst>
                                    </p:anim>
                                    <p:set>
                                      <p:cBhvr>
                                        <p:cTn dur="1" fill="hold">
                                          <p:stCondLst>
                                            <p:cond delay="1000"/>
                                          </p:stCondLst>
                                        </p:cTn>
                                        <p:tgtEl>
                                          <p:spTgt spid="82"/>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8">
                                  <p:stCondLst>
                                    <p:cond delay="0"/>
                                  </p:stCondLst>
                                  <p:childTnLst>
                                    <p:anim calcmode="lin" valueType="num">
                                      <p:cBhvr additive="base">
                                        <p:cTn dur="1000"/>
                                        <p:tgtEl>
                                          <p:spTgt spid="78"/>
                                        </p:tgtEl>
                                        <p:attrNameLst>
                                          <p:attrName>ppt_x</p:attrName>
                                        </p:attrNameLst>
                                      </p:cBhvr>
                                      <p:tavLst>
                                        <p:tav fmla="" tm="0">
                                          <p:val>
                                            <p:strVal val="#ppt_x"/>
                                          </p:val>
                                        </p:tav>
                                        <p:tav fmla="" tm="100000">
                                          <p:val>
                                            <p:strVal val="#ppt_x-1"/>
                                          </p:val>
                                        </p:tav>
                                      </p:tavLst>
                                    </p:anim>
                                    <p:set>
                                      <p:cBhvr>
                                        <p:cTn dur="1" fill="hold">
                                          <p:stCondLst>
                                            <p:cond delay="1000"/>
                                          </p:stCondLst>
                                        </p:cTn>
                                        <p:tgtEl>
                                          <p:spTgt spid="78"/>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8">
                                  <p:stCondLst>
                                    <p:cond delay="0"/>
                                  </p:stCondLst>
                                  <p:childTnLst>
                                    <p:anim calcmode="lin" valueType="num">
                                      <p:cBhvr additive="base">
                                        <p:cTn dur="1000"/>
                                        <p:tgtEl>
                                          <p:spTgt spid="79"/>
                                        </p:tgtEl>
                                        <p:attrNameLst>
                                          <p:attrName>ppt_x</p:attrName>
                                        </p:attrNameLst>
                                      </p:cBhvr>
                                      <p:tavLst>
                                        <p:tav fmla="" tm="0">
                                          <p:val>
                                            <p:strVal val="#ppt_x"/>
                                          </p:val>
                                        </p:tav>
                                        <p:tav fmla="" tm="100000">
                                          <p:val>
                                            <p:strVal val="#ppt_x-1"/>
                                          </p:val>
                                        </p:tav>
                                      </p:tavLst>
                                    </p:anim>
                                    <p:set>
                                      <p:cBhvr>
                                        <p:cTn dur="1" fill="hold">
                                          <p:stCondLst>
                                            <p:cond delay="1000"/>
                                          </p:stCondLst>
                                        </p:cTn>
                                        <p:tgtEl>
                                          <p:spTgt spid="79"/>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80"/>
                                        </p:tgtEl>
                                        <p:attrNameLst>
                                          <p:attrName>ppt_x</p:attrName>
                                        </p:attrNameLst>
                                      </p:cBhvr>
                                      <p:tavLst>
                                        <p:tav fmla="" tm="0">
                                          <p:val>
                                            <p:strVal val="#ppt_x"/>
                                          </p:val>
                                        </p:tav>
                                        <p:tav fmla="" tm="100000">
                                          <p:val>
                                            <p:strVal val="#ppt_x-1"/>
                                          </p:val>
                                        </p:tav>
                                      </p:tavLst>
                                    </p:anim>
                                    <p:set>
                                      <p:cBhvr>
                                        <p:cTn dur="1" fill="hold">
                                          <p:stCondLst>
                                            <p:cond delay="1000"/>
                                          </p:stCondLst>
                                        </p:cTn>
                                        <p:tgtEl>
                                          <p:spTgt spid="80"/>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81"/>
                                        </p:tgtEl>
                                        <p:attrNameLst>
                                          <p:attrName>ppt_x</p:attrName>
                                        </p:attrNameLst>
                                      </p:cBhvr>
                                      <p:tavLst>
                                        <p:tav fmla="" tm="0">
                                          <p:val>
                                            <p:strVal val="#ppt_x"/>
                                          </p:val>
                                        </p:tav>
                                        <p:tav fmla="" tm="100000">
                                          <p:val>
                                            <p:strVal val="#ppt_x-1"/>
                                          </p:val>
                                        </p:tav>
                                      </p:tavLst>
                                    </p:anim>
                                    <p:set>
                                      <p:cBhvr>
                                        <p:cTn dur="1" fill="hold">
                                          <p:stCondLst>
                                            <p:cond delay="1000"/>
                                          </p:stCondLst>
                                        </p:cTn>
                                        <p:tgtEl>
                                          <p:spTgt spid="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86" name="Shape 86"/>
        <p:cNvGrpSpPr/>
        <p:nvPr/>
      </p:nvGrpSpPr>
      <p:grpSpPr>
        <a:xfrm>
          <a:off x="0" y="0"/>
          <a:ext cx="0" cy="0"/>
          <a:chOff x="0" y="0"/>
          <a:chExt cx="0" cy="0"/>
        </a:xfrm>
      </p:grpSpPr>
      <p:sp>
        <p:nvSpPr>
          <p:cNvPr id="87" name="Google Shape;87;p16"/>
          <p:cNvSpPr/>
          <p:nvPr/>
        </p:nvSpPr>
        <p:spPr>
          <a:xfrm>
            <a:off x="0" y="1448450"/>
            <a:ext cx="4926000" cy="2187300"/>
          </a:xfrm>
          <a:prstGeom prst="roundRect">
            <a:avLst>
              <a:gd fmla="val 12731" name="adj"/>
            </a:avLst>
          </a:prstGeom>
          <a:solidFill>
            <a:schemeClr val="accent1"/>
          </a:solidFill>
          <a:ln>
            <a:noFill/>
          </a:ln>
          <a:effectLst>
            <a:outerShdw blurRad="557213"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4403125" y="50250"/>
            <a:ext cx="4926000" cy="5043000"/>
          </a:xfrm>
          <a:prstGeom prst="roundRect">
            <a:avLst>
              <a:gd fmla="val 5511" name="adj"/>
            </a:avLst>
          </a:prstGeom>
          <a:solidFill>
            <a:srgbClr val="C9DAF8"/>
          </a:solidFill>
          <a:ln cap="flat" cmpd="sng" w="38100">
            <a:solidFill>
              <a:schemeClr val="dk1"/>
            </a:solidFill>
            <a:prstDash val="solid"/>
            <a:round/>
            <a:headEnd len="sm" w="sm" type="none"/>
            <a:tailEnd len="sm" w="sm" type="none"/>
          </a:ln>
          <a:effectLst>
            <a:outerShdw blurRad="342900" rotWithShape="0" algn="bl" dir="16200000" dist="1047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txBox="1"/>
          <p:nvPr>
            <p:ph idx="1" type="body"/>
          </p:nvPr>
        </p:nvSpPr>
        <p:spPr>
          <a:xfrm>
            <a:off x="4786250" y="959850"/>
            <a:ext cx="4236600" cy="3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We believe that artificial intelligence and machine learning offer an effective way to address this problem. Our proposed solution offers an unprecedented way of guiding the user on the appropriate bin for disposal. </a:t>
            </a:r>
            <a:endParaRPr sz="14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It </a:t>
            </a:r>
            <a:r>
              <a:rPr lang="en" sz="1400">
                <a:solidFill>
                  <a:schemeClr val="dk1"/>
                </a:solidFill>
                <a:latin typeface="Calibri"/>
                <a:ea typeface="Calibri"/>
                <a:cs typeface="Calibri"/>
                <a:sym typeface="Calibri"/>
              </a:rPr>
              <a:t>utilizes the user's camera to detect various types of trash as shown in the picture to the left, except with cars.</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rPr lang="en" sz="1400">
                <a:solidFill>
                  <a:schemeClr val="dk1"/>
                </a:solidFill>
                <a:latin typeface="Calibri"/>
                <a:ea typeface="Calibri"/>
                <a:cs typeface="Calibri"/>
                <a:sym typeface="Calibri"/>
              </a:rPr>
              <a:t>By integrating advanced image recognition technologies, we can streamline the sorting process, making it easier for users to correctly separate recyclables, compostables, and waste, thereby promoting better environmental practices.</a:t>
            </a:r>
            <a:endParaRPr sz="1400">
              <a:solidFill>
                <a:schemeClr val="dk1"/>
              </a:solidFill>
              <a:latin typeface="Calibri"/>
              <a:ea typeface="Calibri"/>
              <a:cs typeface="Calibri"/>
              <a:sym typeface="Calibri"/>
            </a:endParaRPr>
          </a:p>
        </p:txBody>
      </p:sp>
      <p:sp>
        <p:nvSpPr>
          <p:cNvPr id="90" name="Google Shape;90;p16"/>
          <p:cNvSpPr/>
          <p:nvPr/>
        </p:nvSpPr>
        <p:spPr>
          <a:xfrm>
            <a:off x="4922913" y="246225"/>
            <a:ext cx="3803683" cy="510918"/>
          </a:xfrm>
          <a:prstGeom prst="rect">
            <a:avLst/>
          </a:prstGeom>
        </p:spPr>
        <p:txBody>
          <a:bodyPr>
            <a:prstTxWarp prst="textPlain"/>
          </a:bodyPr>
          <a:lstStyle/>
          <a:p>
            <a:pPr lvl="0" algn="ctr"/>
            <a:r>
              <a:rPr b="1" i="0">
                <a:ln>
                  <a:noFill/>
                </a:ln>
                <a:solidFill>
                  <a:schemeClr val="dk1"/>
                </a:solidFill>
                <a:latin typeface="Andika"/>
              </a:rPr>
              <a:t>The Solution</a:t>
            </a:r>
          </a:p>
        </p:txBody>
      </p:sp>
      <p:pic>
        <p:nvPicPr>
          <p:cNvPr id="91" name="Google Shape;91;p16"/>
          <p:cNvPicPr preferRelativeResize="0"/>
          <p:nvPr/>
        </p:nvPicPr>
        <p:blipFill>
          <a:blip r:embed="rId3">
            <a:alphaModFix/>
          </a:blip>
          <a:stretch>
            <a:fillRect/>
          </a:stretch>
        </p:blipFill>
        <p:spPr>
          <a:xfrm>
            <a:off x="302425" y="1271775"/>
            <a:ext cx="4006800" cy="2529600"/>
          </a:xfrm>
          <a:prstGeom prst="roundRect">
            <a:avLst>
              <a:gd fmla="val 16667" name="adj"/>
            </a:avLst>
          </a:prstGeom>
          <a:noFill/>
          <a:ln>
            <a:noFill/>
          </a:ln>
          <a:effectLst>
            <a:outerShdw blurRad="114300" rotWithShape="0" algn="bl" dir="2400000" dist="47625">
              <a:srgbClr val="000000">
                <a:alpha val="50000"/>
              </a:srgbClr>
            </a:outerShdw>
          </a:effectLst>
        </p:spPr>
      </p:pic>
      <p:sp>
        <p:nvSpPr>
          <p:cNvPr id="92" name="Google Shape;92;p16"/>
          <p:cNvSpPr/>
          <p:nvPr/>
        </p:nvSpPr>
        <p:spPr>
          <a:xfrm rot="6416070">
            <a:off x="1579752" y="1449208"/>
            <a:ext cx="818805" cy="19976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txBox="1"/>
          <p:nvPr/>
        </p:nvSpPr>
        <p:spPr>
          <a:xfrm>
            <a:off x="1825275" y="703150"/>
            <a:ext cx="24000" cy="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4" name="Google Shape;94;p16"/>
          <p:cNvSpPr/>
          <p:nvPr/>
        </p:nvSpPr>
        <p:spPr>
          <a:xfrm>
            <a:off x="1911950" y="486425"/>
            <a:ext cx="1642200" cy="73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6"/>
          <p:cNvSpPr txBox="1"/>
          <p:nvPr/>
        </p:nvSpPr>
        <p:spPr>
          <a:xfrm>
            <a:off x="2092400" y="642050"/>
            <a:ext cx="12813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Add trackers to the trash so you know what is recyclable and what goes in the garbage</a:t>
            </a:r>
            <a:endParaRPr sz="600">
              <a:solidFill>
                <a:schemeClr val="dk2"/>
              </a:solidFill>
            </a:endParaRPr>
          </a:p>
        </p:txBody>
      </p:sp>
      <p:sp>
        <p:nvSpPr>
          <p:cNvPr id="96" name="Google Shape;96;p16"/>
          <p:cNvSpPr/>
          <p:nvPr/>
        </p:nvSpPr>
        <p:spPr>
          <a:xfrm>
            <a:off x="1582150" y="3569050"/>
            <a:ext cx="1642200" cy="73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6"/>
          <p:cNvSpPr txBox="1"/>
          <p:nvPr/>
        </p:nvSpPr>
        <p:spPr>
          <a:xfrm>
            <a:off x="1762600" y="3719525"/>
            <a:ext cx="12813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Have high quality cameras so it knows what trash is being picked up and also the AI intelligence is at its highest. </a:t>
            </a:r>
            <a:endParaRPr sz="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91"/>
                                        </p:tgtEl>
                                        <p:attrNameLst>
                                          <p:attrName>ppt_x</p:attrName>
                                        </p:attrNameLst>
                                      </p:cBhvr>
                                      <p:tavLst>
                                        <p:tav fmla="" tm="0">
                                          <p:val>
                                            <p:strVal val="#ppt_x"/>
                                          </p:val>
                                        </p:tav>
                                        <p:tav fmla="" tm="100000">
                                          <p:val>
                                            <p:strVal val="#ppt_x-1"/>
                                          </p:val>
                                        </p:tav>
                                      </p:tavLst>
                                    </p:anim>
                                    <p:set>
                                      <p:cBhvr>
                                        <p:cTn dur="1" fill="hold">
                                          <p:stCondLst>
                                            <p:cond delay="1000"/>
                                          </p:stCondLst>
                                        </p:cTn>
                                        <p:tgtEl>
                                          <p:spTgt spid="91"/>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1000"/>
                                        <p:tgtEl>
                                          <p:spTgt spid="87"/>
                                        </p:tgtEl>
                                        <p:attrNameLst>
                                          <p:attrName>ppt_x</p:attrName>
                                        </p:attrNameLst>
                                      </p:cBhvr>
                                      <p:tavLst>
                                        <p:tav fmla="" tm="0">
                                          <p:val>
                                            <p:strVal val="#ppt_x"/>
                                          </p:val>
                                        </p:tav>
                                        <p:tav fmla="" tm="100000">
                                          <p:val>
                                            <p:strVal val="#ppt_x+1"/>
                                          </p:val>
                                        </p:tav>
                                      </p:tavLst>
                                    </p:anim>
                                    <p:set>
                                      <p:cBhvr>
                                        <p:cTn dur="1" fill="hold">
                                          <p:stCondLst>
                                            <p:cond delay="1000"/>
                                          </p:stCondLst>
                                        </p:cTn>
                                        <p:tgtEl>
                                          <p:spTgt spid="87"/>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2">
                                  <p:stCondLst>
                                    <p:cond delay="0"/>
                                  </p:stCondLst>
                                  <p:childTnLst>
                                    <p:anim calcmode="lin" valueType="num">
                                      <p:cBhvr additive="base">
                                        <p:cTn dur="1000"/>
                                        <p:tgtEl>
                                          <p:spTgt spid="88"/>
                                        </p:tgtEl>
                                        <p:attrNameLst>
                                          <p:attrName>ppt_x</p:attrName>
                                        </p:attrNameLst>
                                      </p:cBhvr>
                                      <p:tavLst>
                                        <p:tav fmla="" tm="0">
                                          <p:val>
                                            <p:strVal val="#ppt_x"/>
                                          </p:val>
                                        </p:tav>
                                        <p:tav fmla="" tm="100000">
                                          <p:val>
                                            <p:strVal val="#ppt_x+1"/>
                                          </p:val>
                                        </p:tav>
                                      </p:tavLst>
                                    </p:anim>
                                    <p:set>
                                      <p:cBhvr>
                                        <p:cTn dur="1" fill="hold">
                                          <p:stCondLst>
                                            <p:cond delay="1000"/>
                                          </p:stCondLst>
                                        </p:cTn>
                                        <p:tgtEl>
                                          <p:spTgt spid="88"/>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89"/>
                                        </p:tgtEl>
                                        <p:attrNameLst>
                                          <p:attrName>ppt_x</p:attrName>
                                        </p:attrNameLst>
                                      </p:cBhvr>
                                      <p:tavLst>
                                        <p:tav fmla="" tm="0">
                                          <p:val>
                                            <p:strVal val="#ppt_x"/>
                                          </p:val>
                                        </p:tav>
                                        <p:tav fmla="" tm="100000">
                                          <p:val>
                                            <p:strVal val="#ppt_x+1"/>
                                          </p:val>
                                        </p:tav>
                                      </p:tavLst>
                                    </p:anim>
                                    <p:set>
                                      <p:cBhvr>
                                        <p:cTn dur="1" fill="hold">
                                          <p:stCondLst>
                                            <p:cond delay="1000"/>
                                          </p:stCondLst>
                                        </p:cTn>
                                        <p:tgtEl>
                                          <p:spTgt spid="8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90"/>
                                        </p:tgtEl>
                                        <p:attrNameLst>
                                          <p:attrName>ppt_x</p:attrName>
                                        </p:attrNameLst>
                                      </p:cBhvr>
                                      <p:tavLst>
                                        <p:tav fmla="" tm="0">
                                          <p:val>
                                            <p:strVal val="#ppt_x"/>
                                          </p:val>
                                        </p:tav>
                                        <p:tav fmla="" tm="100000">
                                          <p:val>
                                            <p:strVal val="#ppt_x+1"/>
                                          </p:val>
                                        </p:tav>
                                      </p:tavLst>
                                    </p:anim>
                                    <p:set>
                                      <p:cBhvr>
                                        <p:cTn dur="1" fill="hold">
                                          <p:stCondLst>
                                            <p:cond delay="1000"/>
                                          </p:stCondLst>
                                        </p:cTn>
                                        <p:tgtEl>
                                          <p:spTgt spid="90"/>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8">
                                  <p:stCondLst>
                                    <p:cond delay="0"/>
                                  </p:stCondLst>
                                  <p:childTnLst>
                                    <p:anim calcmode="lin" valueType="num">
                                      <p:cBhvr additive="base">
                                        <p:cTn dur="1000"/>
                                        <p:tgtEl>
                                          <p:spTgt spid="92"/>
                                        </p:tgtEl>
                                        <p:attrNameLst>
                                          <p:attrName>ppt_x</p:attrName>
                                        </p:attrNameLst>
                                      </p:cBhvr>
                                      <p:tavLst>
                                        <p:tav fmla="" tm="0">
                                          <p:val>
                                            <p:strVal val="#ppt_x"/>
                                          </p:val>
                                        </p:tav>
                                        <p:tav fmla="" tm="100000">
                                          <p:val>
                                            <p:strVal val="#ppt_x-1"/>
                                          </p:val>
                                        </p:tav>
                                      </p:tavLst>
                                    </p:anim>
                                    <p:set>
                                      <p:cBhvr>
                                        <p:cTn dur="1" fill="hold">
                                          <p:stCondLst>
                                            <p:cond delay="1000"/>
                                          </p:stCondLst>
                                        </p:cTn>
                                        <p:tgtEl>
                                          <p:spTgt spid="92"/>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94"/>
                                        </p:tgtEl>
                                        <p:attrNameLst>
                                          <p:attrName>ppt_x</p:attrName>
                                        </p:attrNameLst>
                                      </p:cBhvr>
                                      <p:tavLst>
                                        <p:tav fmla="" tm="0">
                                          <p:val>
                                            <p:strVal val="#ppt_x"/>
                                          </p:val>
                                        </p:tav>
                                        <p:tav fmla="" tm="100000">
                                          <p:val>
                                            <p:strVal val="#ppt_x-1"/>
                                          </p:val>
                                        </p:tav>
                                      </p:tavLst>
                                    </p:anim>
                                    <p:set>
                                      <p:cBhvr>
                                        <p:cTn dur="1" fill="hold">
                                          <p:stCondLst>
                                            <p:cond delay="1000"/>
                                          </p:stCondLst>
                                        </p:cTn>
                                        <p:tgtEl>
                                          <p:spTgt spid="9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95"/>
                                        </p:tgtEl>
                                        <p:attrNameLst>
                                          <p:attrName>ppt_x</p:attrName>
                                        </p:attrNameLst>
                                      </p:cBhvr>
                                      <p:tavLst>
                                        <p:tav fmla="" tm="0">
                                          <p:val>
                                            <p:strVal val="#ppt_x"/>
                                          </p:val>
                                        </p:tav>
                                        <p:tav fmla="" tm="100000">
                                          <p:val>
                                            <p:strVal val="#ppt_x-1"/>
                                          </p:val>
                                        </p:tav>
                                      </p:tavLst>
                                    </p:anim>
                                    <p:set>
                                      <p:cBhvr>
                                        <p:cTn dur="1" fill="hold">
                                          <p:stCondLst>
                                            <p:cond delay="1000"/>
                                          </p:stCondLst>
                                        </p:cTn>
                                        <p:tgtEl>
                                          <p:spTgt spid="95"/>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96"/>
                                        </p:tgtEl>
                                        <p:attrNameLst>
                                          <p:attrName>ppt_x</p:attrName>
                                        </p:attrNameLst>
                                      </p:cBhvr>
                                      <p:tavLst>
                                        <p:tav fmla="" tm="0">
                                          <p:val>
                                            <p:strVal val="#ppt_x"/>
                                          </p:val>
                                        </p:tav>
                                        <p:tav fmla="" tm="100000">
                                          <p:val>
                                            <p:strVal val="#ppt_x-1"/>
                                          </p:val>
                                        </p:tav>
                                      </p:tavLst>
                                    </p:anim>
                                    <p:set>
                                      <p:cBhvr>
                                        <p:cTn dur="1" fill="hold">
                                          <p:stCondLst>
                                            <p:cond delay="1000"/>
                                          </p:stCondLst>
                                        </p:cTn>
                                        <p:tgtEl>
                                          <p:spTgt spid="96"/>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97"/>
                                        </p:tgtEl>
                                        <p:attrNameLst>
                                          <p:attrName>ppt_x</p:attrName>
                                        </p:attrNameLst>
                                      </p:cBhvr>
                                      <p:tavLst>
                                        <p:tav fmla="" tm="0">
                                          <p:val>
                                            <p:strVal val="#ppt_x"/>
                                          </p:val>
                                        </p:tav>
                                        <p:tav fmla="" tm="100000">
                                          <p:val>
                                            <p:strVal val="#ppt_x-1"/>
                                          </p:val>
                                        </p:tav>
                                      </p:tavLst>
                                    </p:anim>
                                    <p:set>
                                      <p:cBhvr>
                                        <p:cTn dur="1" fill="hold">
                                          <p:stCondLst>
                                            <p:cond delay="1000"/>
                                          </p:stCondLst>
                                        </p:cTn>
                                        <p:tgtEl>
                                          <p:spTgt spid="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101" name="Shape 101"/>
        <p:cNvGrpSpPr/>
        <p:nvPr/>
      </p:nvGrpSpPr>
      <p:grpSpPr>
        <a:xfrm>
          <a:off x="0" y="0"/>
          <a:ext cx="0" cy="0"/>
          <a:chOff x="0" y="0"/>
          <a:chExt cx="0" cy="0"/>
        </a:xfrm>
      </p:grpSpPr>
      <p:sp>
        <p:nvSpPr>
          <p:cNvPr id="102" name="Google Shape;102;p17"/>
          <p:cNvSpPr/>
          <p:nvPr/>
        </p:nvSpPr>
        <p:spPr>
          <a:xfrm>
            <a:off x="4225500" y="1478100"/>
            <a:ext cx="4926000" cy="2187300"/>
          </a:xfrm>
          <a:prstGeom prst="roundRect">
            <a:avLst>
              <a:gd fmla="val 12731" name="adj"/>
            </a:avLst>
          </a:prstGeom>
          <a:solidFill>
            <a:schemeClr val="accent1"/>
          </a:solidFill>
          <a:ln>
            <a:noFill/>
          </a:ln>
          <a:effectLst>
            <a:outerShdw blurRad="228600" rotWithShape="0" algn="bl" dist="9525">
              <a:srgbClr val="000000">
                <a:alpha val="6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7"/>
          <p:cNvSpPr/>
          <p:nvPr/>
        </p:nvSpPr>
        <p:spPr>
          <a:xfrm>
            <a:off x="-194400" y="29700"/>
            <a:ext cx="4926000" cy="5075700"/>
          </a:xfrm>
          <a:prstGeom prst="roundRect">
            <a:avLst>
              <a:gd fmla="val 5511" name="adj"/>
            </a:avLst>
          </a:prstGeom>
          <a:solidFill>
            <a:srgbClr val="C9DAF8"/>
          </a:solidFill>
          <a:ln cap="flat" cmpd="sng" w="38100">
            <a:solidFill>
              <a:schemeClr val="dk1"/>
            </a:solidFill>
            <a:prstDash val="solid"/>
            <a:round/>
            <a:headEnd len="sm" w="sm" type="none"/>
            <a:tailEnd len="sm" w="sm" type="none"/>
          </a:ln>
          <a:effectLst>
            <a:outerShdw blurRad="342900" rotWithShape="0" algn="bl" dir="2160000" dist="1047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txBox="1"/>
          <p:nvPr>
            <p:ph idx="1" type="body"/>
          </p:nvPr>
        </p:nvSpPr>
        <p:spPr>
          <a:xfrm>
            <a:off x="311700" y="1381075"/>
            <a:ext cx="391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Our solution uses haar cascade, a popular type of image detection, in order to detect garbage.</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rPr lang="en" sz="1500">
                <a:solidFill>
                  <a:schemeClr val="dk1"/>
                </a:solidFill>
                <a:latin typeface="Calibri"/>
                <a:ea typeface="Calibri"/>
                <a:cs typeface="Calibri"/>
                <a:sym typeface="Calibri"/>
              </a:rPr>
              <a:t>This module is used with OpenCV, NumPy, and Pandas, all of which improve the efficiency of the data processing.</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rPr lang="en" sz="1500">
                <a:solidFill>
                  <a:schemeClr val="dk1"/>
                </a:solidFill>
                <a:latin typeface="Calibri"/>
                <a:ea typeface="Calibri"/>
                <a:cs typeface="Calibri"/>
                <a:sym typeface="Calibri"/>
              </a:rPr>
              <a:t>First, we tell the compiler </a:t>
            </a:r>
            <a:r>
              <a:rPr lang="en" sz="1500">
                <a:solidFill>
                  <a:schemeClr val="dk1"/>
                </a:solidFill>
                <a:latin typeface="Calibri"/>
                <a:ea typeface="Calibri"/>
                <a:cs typeface="Calibri"/>
                <a:sym typeface="Calibri"/>
              </a:rPr>
              <a:t>what .xml file to read the data from(which we pre-train in CascadeTrainerGUI), then we tell it to use the user’s camera in order to detect the trash.</a:t>
            </a:r>
            <a:endParaRPr sz="1500">
              <a:solidFill>
                <a:schemeClr val="dk1"/>
              </a:solidFill>
              <a:latin typeface="Calibri"/>
              <a:ea typeface="Calibri"/>
              <a:cs typeface="Calibri"/>
              <a:sym typeface="Calibri"/>
            </a:endParaRPr>
          </a:p>
          <a:p>
            <a:pPr indent="0" lvl="0" marL="0" rtl="0" algn="l">
              <a:spcBef>
                <a:spcPts val="1200"/>
              </a:spcBef>
              <a:spcAft>
                <a:spcPts val="1200"/>
              </a:spcAft>
              <a:buNone/>
            </a:pPr>
            <a:r>
              <a:t/>
            </a:r>
            <a:endParaRPr sz="1500">
              <a:solidFill>
                <a:schemeClr val="dk1"/>
              </a:solidFill>
              <a:latin typeface="Calibri"/>
              <a:ea typeface="Calibri"/>
              <a:cs typeface="Calibri"/>
              <a:sym typeface="Calibri"/>
            </a:endParaRPr>
          </a:p>
        </p:txBody>
      </p:sp>
      <p:sp>
        <p:nvSpPr>
          <p:cNvPr id="105" name="Google Shape;105;p17"/>
          <p:cNvSpPr/>
          <p:nvPr/>
        </p:nvSpPr>
        <p:spPr>
          <a:xfrm>
            <a:off x="21288" y="411350"/>
            <a:ext cx="4494626" cy="415001"/>
          </a:xfrm>
          <a:prstGeom prst="rect">
            <a:avLst/>
          </a:prstGeom>
        </p:spPr>
        <p:txBody>
          <a:bodyPr>
            <a:prstTxWarp prst="textPlain"/>
          </a:bodyPr>
          <a:lstStyle/>
          <a:p>
            <a:pPr lvl="0" algn="ctr"/>
            <a:r>
              <a:rPr b="1" i="0">
                <a:ln>
                  <a:noFill/>
                </a:ln>
                <a:solidFill>
                  <a:schemeClr val="dk1"/>
                </a:solidFill>
                <a:latin typeface="Andika"/>
              </a:rPr>
              <a:t>How does it work?</a:t>
            </a:r>
          </a:p>
        </p:txBody>
      </p:sp>
      <p:pic>
        <p:nvPicPr>
          <p:cNvPr id="106" name="Google Shape;106;p17"/>
          <p:cNvPicPr preferRelativeResize="0"/>
          <p:nvPr/>
        </p:nvPicPr>
        <p:blipFill>
          <a:blip r:embed="rId3">
            <a:alphaModFix/>
          </a:blip>
          <a:stretch>
            <a:fillRect/>
          </a:stretch>
        </p:blipFill>
        <p:spPr>
          <a:xfrm>
            <a:off x="5514725" y="745350"/>
            <a:ext cx="2643900" cy="3644400"/>
          </a:xfrm>
          <a:prstGeom prst="roundRect">
            <a:avLst>
              <a:gd fmla="val 7505" name="adj"/>
            </a:avLst>
          </a:prstGeom>
          <a:noFill/>
          <a:ln cap="flat" cmpd="sng" w="38100">
            <a:solidFill>
              <a:schemeClr val="dk1"/>
            </a:solidFill>
            <a:prstDash val="solid"/>
            <a:round/>
            <a:headEnd len="sm" w="sm" type="none"/>
            <a:tailEnd len="sm" w="sm" type="none"/>
          </a:ln>
          <a:effectLst>
            <a:outerShdw blurRad="314325" rotWithShape="0" algn="bl" dir="1320000" dist="104775">
              <a:srgbClr val="000000">
                <a:alpha val="69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06"/>
                                        </p:tgtEl>
                                        <p:attrNameLst>
                                          <p:attrName>ppt_x</p:attrName>
                                        </p:attrNameLst>
                                      </p:cBhvr>
                                      <p:tavLst>
                                        <p:tav fmla="" tm="0">
                                          <p:val>
                                            <p:strVal val="#ppt_x"/>
                                          </p:val>
                                        </p:tav>
                                        <p:tav fmla="" tm="100000">
                                          <p:val>
                                            <p:strVal val="#ppt_x+1"/>
                                          </p:val>
                                        </p:tav>
                                      </p:tavLst>
                                    </p:anim>
                                    <p:set>
                                      <p:cBhvr>
                                        <p:cTn dur="1" fill="hold">
                                          <p:stCondLst>
                                            <p:cond delay="1000"/>
                                          </p:stCondLst>
                                        </p:cTn>
                                        <p:tgtEl>
                                          <p:spTgt spid="106"/>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8">
                                  <p:stCondLst>
                                    <p:cond delay="0"/>
                                  </p:stCondLst>
                                  <p:childTnLst>
                                    <p:anim calcmode="lin" valueType="num">
                                      <p:cBhvr additive="base">
                                        <p:cTn dur="1000"/>
                                        <p:tgtEl>
                                          <p:spTgt spid="102"/>
                                        </p:tgtEl>
                                        <p:attrNameLst>
                                          <p:attrName>ppt_x</p:attrName>
                                        </p:attrNameLst>
                                      </p:cBhvr>
                                      <p:tavLst>
                                        <p:tav fmla="" tm="0">
                                          <p:val>
                                            <p:strVal val="#ppt_x"/>
                                          </p:val>
                                        </p:tav>
                                        <p:tav fmla="" tm="100000">
                                          <p:val>
                                            <p:strVal val="#ppt_x-1"/>
                                          </p:val>
                                        </p:tav>
                                      </p:tavLst>
                                    </p:anim>
                                    <p:set>
                                      <p:cBhvr>
                                        <p:cTn dur="1" fill="hold">
                                          <p:stCondLst>
                                            <p:cond delay="1000"/>
                                          </p:stCondLst>
                                        </p:cTn>
                                        <p:tgtEl>
                                          <p:spTgt spid="102"/>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8">
                                  <p:stCondLst>
                                    <p:cond delay="0"/>
                                  </p:stCondLst>
                                  <p:childTnLst>
                                    <p:anim calcmode="lin" valueType="num">
                                      <p:cBhvr additive="base">
                                        <p:cTn dur="1000"/>
                                        <p:tgtEl>
                                          <p:spTgt spid="103"/>
                                        </p:tgtEl>
                                        <p:attrNameLst>
                                          <p:attrName>ppt_x</p:attrName>
                                        </p:attrNameLst>
                                      </p:cBhvr>
                                      <p:tavLst>
                                        <p:tav fmla="" tm="0">
                                          <p:val>
                                            <p:strVal val="#ppt_x"/>
                                          </p:val>
                                        </p:tav>
                                        <p:tav fmla="" tm="100000">
                                          <p:val>
                                            <p:strVal val="#ppt_x-1"/>
                                          </p:val>
                                        </p:tav>
                                      </p:tavLst>
                                    </p:anim>
                                    <p:set>
                                      <p:cBhvr>
                                        <p:cTn dur="1" fill="hold">
                                          <p:stCondLst>
                                            <p:cond delay="1000"/>
                                          </p:stCondLst>
                                        </p:cTn>
                                        <p:tgtEl>
                                          <p:spTgt spid="103"/>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04"/>
                                        </p:tgtEl>
                                        <p:attrNameLst>
                                          <p:attrName>ppt_x</p:attrName>
                                        </p:attrNameLst>
                                      </p:cBhvr>
                                      <p:tavLst>
                                        <p:tav fmla="" tm="0">
                                          <p:val>
                                            <p:strVal val="#ppt_x"/>
                                          </p:val>
                                        </p:tav>
                                        <p:tav fmla="" tm="100000">
                                          <p:val>
                                            <p:strVal val="#ppt_x-1"/>
                                          </p:val>
                                        </p:tav>
                                      </p:tavLst>
                                    </p:anim>
                                    <p:set>
                                      <p:cBhvr>
                                        <p:cTn dur="1" fill="hold">
                                          <p:stCondLst>
                                            <p:cond delay="1000"/>
                                          </p:stCondLst>
                                        </p:cTn>
                                        <p:tgtEl>
                                          <p:spTgt spid="10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05"/>
                                        </p:tgtEl>
                                        <p:attrNameLst>
                                          <p:attrName>ppt_x</p:attrName>
                                        </p:attrNameLst>
                                      </p:cBhvr>
                                      <p:tavLst>
                                        <p:tav fmla="" tm="0">
                                          <p:val>
                                            <p:strVal val="#ppt_x"/>
                                          </p:val>
                                        </p:tav>
                                        <p:tav fmla="" tm="100000">
                                          <p:val>
                                            <p:strVal val="#ppt_x-1"/>
                                          </p:val>
                                        </p:tav>
                                      </p:tavLst>
                                    </p:anim>
                                    <p:set>
                                      <p:cBhvr>
                                        <p:cTn dur="1" fill="hold">
                                          <p:stCondLst>
                                            <p:cond delay="1000"/>
                                          </p:stCondLst>
                                        </p:cTn>
                                        <p:tgtEl>
                                          <p:spTgt spid="1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110" name="Shape 110"/>
        <p:cNvGrpSpPr/>
        <p:nvPr/>
      </p:nvGrpSpPr>
      <p:grpSpPr>
        <a:xfrm>
          <a:off x="0" y="0"/>
          <a:ext cx="0" cy="0"/>
          <a:chOff x="0" y="0"/>
          <a:chExt cx="0" cy="0"/>
        </a:xfrm>
      </p:grpSpPr>
      <p:sp>
        <p:nvSpPr>
          <p:cNvPr id="111" name="Google Shape;111;p18"/>
          <p:cNvSpPr/>
          <p:nvPr/>
        </p:nvSpPr>
        <p:spPr>
          <a:xfrm>
            <a:off x="0" y="1448450"/>
            <a:ext cx="4926000" cy="2187300"/>
          </a:xfrm>
          <a:prstGeom prst="roundRect">
            <a:avLst>
              <a:gd fmla="val 12731" name="adj"/>
            </a:avLst>
          </a:prstGeom>
          <a:solidFill>
            <a:schemeClr val="accent1"/>
          </a:solidFill>
          <a:ln>
            <a:noFill/>
          </a:ln>
          <a:effectLst>
            <a:outerShdw blurRad="557213"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8"/>
          <p:cNvSpPr/>
          <p:nvPr/>
        </p:nvSpPr>
        <p:spPr>
          <a:xfrm>
            <a:off x="4403125" y="50250"/>
            <a:ext cx="4926000" cy="5043000"/>
          </a:xfrm>
          <a:prstGeom prst="roundRect">
            <a:avLst>
              <a:gd fmla="val 5511" name="adj"/>
            </a:avLst>
          </a:prstGeom>
          <a:solidFill>
            <a:srgbClr val="C9DAF8"/>
          </a:solidFill>
          <a:ln cap="flat" cmpd="sng" w="38100">
            <a:solidFill>
              <a:schemeClr val="dk1"/>
            </a:solidFill>
            <a:prstDash val="solid"/>
            <a:round/>
            <a:headEnd len="sm" w="sm" type="none"/>
            <a:tailEnd len="sm" w="sm" type="none"/>
          </a:ln>
          <a:effectLst>
            <a:outerShdw blurRad="342900" rotWithShape="0" algn="bl" dir="16200000" dist="1047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8"/>
          <p:cNvSpPr txBox="1"/>
          <p:nvPr>
            <p:ph idx="1" type="body"/>
          </p:nvPr>
        </p:nvSpPr>
        <p:spPr>
          <a:xfrm>
            <a:off x="4762500" y="1096026"/>
            <a:ext cx="3956700" cy="3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alibri"/>
                <a:ea typeface="Calibri"/>
                <a:cs typeface="Calibri"/>
                <a:sym typeface="Calibri"/>
              </a:rPr>
              <a:t>As of right now, out application is still not a full fledged program, with many more features that need to be added. These </a:t>
            </a:r>
            <a:r>
              <a:rPr lang="en" sz="1400">
                <a:solidFill>
                  <a:schemeClr val="dk1"/>
                </a:solidFill>
                <a:latin typeface="Calibri"/>
                <a:ea typeface="Calibri"/>
                <a:cs typeface="Calibri"/>
                <a:sym typeface="Calibri"/>
              </a:rPr>
              <a:t>include</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 way to tell which bin the trash goes in, which has proved to be difficult, considering the time it takes to train data</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Better GUI in order to better the user experience(more accurate)</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 way to add the application onto phones, into App Store for IOS and Android users </a:t>
            </a:r>
            <a:endParaRPr sz="14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Storing user data on cloud</a:t>
            </a:r>
            <a:endParaRPr sz="1400">
              <a:solidFill>
                <a:schemeClr val="dk1"/>
              </a:solidFill>
              <a:latin typeface="Calibri"/>
              <a:ea typeface="Calibri"/>
              <a:cs typeface="Calibri"/>
              <a:sym typeface="Calibri"/>
            </a:endParaRPr>
          </a:p>
        </p:txBody>
      </p:sp>
      <p:sp>
        <p:nvSpPr>
          <p:cNvPr id="114" name="Google Shape;114;p18"/>
          <p:cNvSpPr/>
          <p:nvPr/>
        </p:nvSpPr>
        <p:spPr>
          <a:xfrm>
            <a:off x="4680125" y="473025"/>
            <a:ext cx="4463874" cy="372549"/>
          </a:xfrm>
          <a:prstGeom prst="rect">
            <a:avLst/>
          </a:prstGeom>
        </p:spPr>
        <p:txBody>
          <a:bodyPr>
            <a:prstTxWarp prst="textPlain"/>
          </a:bodyPr>
          <a:lstStyle/>
          <a:p>
            <a:pPr lvl="0" algn="ctr"/>
            <a:r>
              <a:rPr b="1" i="0">
                <a:ln>
                  <a:noFill/>
                </a:ln>
                <a:solidFill>
                  <a:schemeClr val="dk1"/>
                </a:solidFill>
                <a:latin typeface="Andika"/>
              </a:rPr>
              <a:t>What we could add</a:t>
            </a:r>
          </a:p>
        </p:txBody>
      </p:sp>
      <p:pic>
        <p:nvPicPr>
          <p:cNvPr id="115" name="Google Shape;115;p18"/>
          <p:cNvPicPr preferRelativeResize="0"/>
          <p:nvPr/>
        </p:nvPicPr>
        <p:blipFill rotWithShape="1">
          <a:blip r:embed="rId3">
            <a:alphaModFix/>
          </a:blip>
          <a:srcRect b="0" l="26119" r="25661" t="0"/>
          <a:stretch/>
        </p:blipFill>
        <p:spPr>
          <a:xfrm>
            <a:off x="1331963" y="1221788"/>
            <a:ext cx="2262000" cy="2640600"/>
          </a:xfrm>
          <a:prstGeom prst="roundRect">
            <a:avLst>
              <a:gd fmla="val 16667" name="adj"/>
            </a:avLst>
          </a:prstGeom>
          <a:noFill/>
          <a:ln>
            <a:noFill/>
          </a:ln>
          <a:effectLst>
            <a:outerShdw blurRad="142875" rotWithShape="0" algn="bl" dir="2520000" dist="762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xit" presetID="2" presetSubtype="2">
                                  <p:stCondLst>
                                    <p:cond delay="0"/>
                                  </p:stCondLst>
                                  <p:childTnLst>
                                    <p:anim calcmode="lin" valueType="num">
                                      <p:cBhvr additive="base">
                                        <p:cTn dur="1000"/>
                                        <p:tgtEl>
                                          <p:spTgt spid="111"/>
                                        </p:tgtEl>
                                        <p:attrNameLst>
                                          <p:attrName>ppt_x</p:attrName>
                                        </p:attrNameLst>
                                      </p:cBhvr>
                                      <p:tavLst>
                                        <p:tav fmla="" tm="0">
                                          <p:val>
                                            <p:strVal val="#ppt_x"/>
                                          </p:val>
                                        </p:tav>
                                        <p:tav fmla="" tm="100000">
                                          <p:val>
                                            <p:strVal val="#ppt_x+1"/>
                                          </p:val>
                                        </p:tav>
                                      </p:tavLst>
                                    </p:anim>
                                    <p:set>
                                      <p:cBhvr>
                                        <p:cTn dur="1" fill="hold">
                                          <p:stCondLst>
                                            <p:cond delay="1000"/>
                                          </p:stCondLst>
                                        </p:cTn>
                                        <p:tgtEl>
                                          <p:spTgt spid="111"/>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2">
                                  <p:stCondLst>
                                    <p:cond delay="0"/>
                                  </p:stCondLst>
                                  <p:childTnLst>
                                    <p:anim calcmode="lin" valueType="num">
                                      <p:cBhvr additive="base">
                                        <p:cTn dur="1000"/>
                                        <p:tgtEl>
                                          <p:spTgt spid="112"/>
                                        </p:tgtEl>
                                        <p:attrNameLst>
                                          <p:attrName>ppt_x</p:attrName>
                                        </p:attrNameLst>
                                      </p:cBhvr>
                                      <p:tavLst>
                                        <p:tav fmla="" tm="0">
                                          <p:val>
                                            <p:strVal val="#ppt_x"/>
                                          </p:val>
                                        </p:tav>
                                        <p:tav fmla="" tm="100000">
                                          <p:val>
                                            <p:strVal val="#ppt_x+1"/>
                                          </p:val>
                                        </p:tav>
                                      </p:tavLst>
                                    </p:anim>
                                    <p:set>
                                      <p:cBhvr>
                                        <p:cTn dur="1" fill="hold">
                                          <p:stCondLst>
                                            <p:cond delay="1000"/>
                                          </p:stCondLst>
                                        </p:cTn>
                                        <p:tgtEl>
                                          <p:spTgt spid="11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13"/>
                                        </p:tgtEl>
                                        <p:attrNameLst>
                                          <p:attrName>ppt_x</p:attrName>
                                        </p:attrNameLst>
                                      </p:cBhvr>
                                      <p:tavLst>
                                        <p:tav fmla="" tm="0">
                                          <p:val>
                                            <p:strVal val="#ppt_x"/>
                                          </p:val>
                                        </p:tav>
                                        <p:tav fmla="" tm="100000">
                                          <p:val>
                                            <p:strVal val="#ppt_x+1"/>
                                          </p:val>
                                        </p:tav>
                                      </p:tavLst>
                                    </p:anim>
                                    <p:set>
                                      <p:cBhvr>
                                        <p:cTn dur="1" fill="hold">
                                          <p:stCondLst>
                                            <p:cond delay="1000"/>
                                          </p:stCondLst>
                                        </p:cTn>
                                        <p:tgtEl>
                                          <p:spTgt spid="113"/>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14"/>
                                        </p:tgtEl>
                                        <p:attrNameLst>
                                          <p:attrName>ppt_x</p:attrName>
                                        </p:attrNameLst>
                                      </p:cBhvr>
                                      <p:tavLst>
                                        <p:tav fmla="" tm="0">
                                          <p:val>
                                            <p:strVal val="#ppt_x"/>
                                          </p:val>
                                        </p:tav>
                                        <p:tav fmla="" tm="100000">
                                          <p:val>
                                            <p:strVal val="#ppt_x+1"/>
                                          </p:val>
                                        </p:tav>
                                      </p:tavLst>
                                    </p:anim>
                                    <p:set>
                                      <p:cBhvr>
                                        <p:cTn dur="1" fill="hold">
                                          <p:stCondLst>
                                            <p:cond delay="1000"/>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119" name="Shape 119"/>
        <p:cNvGrpSpPr/>
        <p:nvPr/>
      </p:nvGrpSpPr>
      <p:grpSpPr>
        <a:xfrm>
          <a:off x="0" y="0"/>
          <a:ext cx="0" cy="0"/>
          <a:chOff x="0" y="0"/>
          <a:chExt cx="0" cy="0"/>
        </a:xfrm>
      </p:grpSpPr>
      <p:sp>
        <p:nvSpPr>
          <p:cNvPr id="120" name="Google Shape;120;p19"/>
          <p:cNvSpPr/>
          <p:nvPr/>
        </p:nvSpPr>
        <p:spPr>
          <a:xfrm>
            <a:off x="4225500" y="1478100"/>
            <a:ext cx="4926000" cy="2187300"/>
          </a:xfrm>
          <a:prstGeom prst="roundRect">
            <a:avLst>
              <a:gd fmla="val 12731" name="adj"/>
            </a:avLst>
          </a:prstGeom>
          <a:solidFill>
            <a:schemeClr val="accent1"/>
          </a:solidFill>
          <a:ln>
            <a:noFill/>
          </a:ln>
          <a:effectLst>
            <a:outerShdw blurRad="228600" rotWithShape="0" algn="bl" dist="9525">
              <a:srgbClr val="000000">
                <a:alpha val="6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9"/>
          <p:cNvSpPr/>
          <p:nvPr/>
        </p:nvSpPr>
        <p:spPr>
          <a:xfrm>
            <a:off x="-194400" y="29700"/>
            <a:ext cx="4926000" cy="5075700"/>
          </a:xfrm>
          <a:prstGeom prst="roundRect">
            <a:avLst>
              <a:gd fmla="val 5511" name="adj"/>
            </a:avLst>
          </a:prstGeom>
          <a:solidFill>
            <a:srgbClr val="C9DAF8"/>
          </a:solidFill>
          <a:ln cap="flat" cmpd="sng" w="38100">
            <a:solidFill>
              <a:schemeClr val="dk1"/>
            </a:solidFill>
            <a:prstDash val="solid"/>
            <a:round/>
            <a:headEnd len="sm" w="sm" type="none"/>
            <a:tailEnd len="sm" w="sm" type="none"/>
          </a:ln>
          <a:effectLst>
            <a:outerShdw blurRad="342900" rotWithShape="0" algn="bl" dir="2160000" dist="1047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9"/>
          <p:cNvSpPr txBox="1"/>
          <p:nvPr>
            <p:ph idx="1" type="body"/>
          </p:nvPr>
        </p:nvSpPr>
        <p:spPr>
          <a:xfrm>
            <a:off x="-64700" y="1026950"/>
            <a:ext cx="4290300" cy="3770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Our product is the first of its kind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It has a simple yet widely-applicable algorithm that can scan trash items of all widely-used sizes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Can be sold in </a:t>
            </a:r>
            <a:r>
              <a:rPr lang="en" sz="1500">
                <a:solidFill>
                  <a:schemeClr val="dk1"/>
                </a:solidFill>
                <a:latin typeface="Calibri"/>
                <a:ea typeface="Calibri"/>
                <a:cs typeface="Calibri"/>
                <a:sym typeface="Calibri"/>
              </a:rPr>
              <a:t>virtually</a:t>
            </a:r>
            <a:r>
              <a:rPr lang="en" sz="1500">
                <a:solidFill>
                  <a:schemeClr val="dk1"/>
                </a:solidFill>
                <a:latin typeface="Calibri"/>
                <a:ea typeface="Calibri"/>
                <a:cs typeface="Calibri"/>
                <a:sym typeface="Calibri"/>
              </a:rPr>
              <a:t> every home</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We need the funding for</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Designing a method to make this a mobile app</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Creating a better GUI</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Obtaining user data and storing it on cloud</a:t>
            </a:r>
            <a:endParaRPr sz="1500">
              <a:solidFill>
                <a:schemeClr val="dk1"/>
              </a:solidFill>
              <a:latin typeface="Calibri"/>
              <a:ea typeface="Calibri"/>
              <a:cs typeface="Calibri"/>
              <a:sym typeface="Calibri"/>
            </a:endParaRPr>
          </a:p>
          <a:p>
            <a:pPr indent="-323850" lvl="2" marL="13716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This will </a:t>
            </a:r>
            <a:r>
              <a:rPr lang="en" sz="1500">
                <a:solidFill>
                  <a:schemeClr val="dk1"/>
                </a:solidFill>
                <a:latin typeface="Calibri"/>
                <a:ea typeface="Calibri"/>
                <a:cs typeface="Calibri"/>
                <a:sym typeface="Calibri"/>
              </a:rPr>
              <a:t>increase</a:t>
            </a:r>
            <a:r>
              <a:rPr lang="en" sz="1500">
                <a:solidFill>
                  <a:schemeClr val="dk1"/>
                </a:solidFill>
                <a:latin typeface="Calibri"/>
                <a:ea typeface="Calibri"/>
                <a:cs typeface="Calibri"/>
                <a:sym typeface="Calibri"/>
              </a:rPr>
              <a:t> our program’s response time</a:t>
            </a:r>
            <a:endParaRPr sz="1500">
              <a:solidFill>
                <a:schemeClr val="dk1"/>
              </a:solidFill>
              <a:latin typeface="Calibri"/>
              <a:ea typeface="Calibri"/>
              <a:cs typeface="Calibri"/>
              <a:sym typeface="Calibri"/>
            </a:endParaRPr>
          </a:p>
        </p:txBody>
      </p:sp>
      <p:sp>
        <p:nvSpPr>
          <p:cNvPr id="123" name="Google Shape;123;p19"/>
          <p:cNvSpPr/>
          <p:nvPr/>
        </p:nvSpPr>
        <p:spPr>
          <a:xfrm>
            <a:off x="1337775" y="448400"/>
            <a:ext cx="1861649" cy="529087"/>
          </a:xfrm>
          <a:prstGeom prst="rect">
            <a:avLst/>
          </a:prstGeom>
        </p:spPr>
        <p:txBody>
          <a:bodyPr>
            <a:prstTxWarp prst="textPlain"/>
          </a:bodyPr>
          <a:lstStyle/>
          <a:p>
            <a:pPr lvl="0" algn="ctr"/>
            <a:r>
              <a:rPr b="0" i="0">
                <a:ln>
                  <a:noFill/>
                </a:ln>
                <a:solidFill>
                  <a:schemeClr val="dk1"/>
                </a:solidFill>
                <a:latin typeface="Andika"/>
              </a:rPr>
              <a:t>Funding</a:t>
            </a:r>
          </a:p>
        </p:txBody>
      </p:sp>
      <p:pic>
        <p:nvPicPr>
          <p:cNvPr id="124" name="Google Shape;124;p19"/>
          <p:cNvPicPr preferRelativeResize="0"/>
          <p:nvPr/>
        </p:nvPicPr>
        <p:blipFill rotWithShape="1">
          <a:blip r:embed="rId3">
            <a:alphaModFix/>
          </a:blip>
          <a:srcRect b="3959" l="0" r="0" t="3968"/>
          <a:stretch/>
        </p:blipFill>
        <p:spPr>
          <a:xfrm>
            <a:off x="5514725" y="745350"/>
            <a:ext cx="2643900" cy="3644400"/>
          </a:xfrm>
          <a:prstGeom prst="roundRect">
            <a:avLst>
              <a:gd fmla="val 7505" name="adj"/>
            </a:avLst>
          </a:prstGeom>
          <a:noFill/>
          <a:ln cap="flat" cmpd="sng" w="38100">
            <a:solidFill>
              <a:schemeClr val="dk1"/>
            </a:solidFill>
            <a:prstDash val="solid"/>
            <a:round/>
            <a:headEnd len="sm" w="sm" type="none"/>
            <a:tailEnd len="sm" w="sm" type="none"/>
          </a:ln>
          <a:effectLst>
            <a:outerShdw blurRad="314325" rotWithShape="0" algn="bl" dir="1320000" dist="104775">
              <a:srgbClr val="000000">
                <a:alpha val="69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24"/>
                                        </p:tgtEl>
                                        <p:attrNameLst>
                                          <p:attrName>ppt_x</p:attrName>
                                        </p:attrNameLst>
                                      </p:cBhvr>
                                      <p:tavLst>
                                        <p:tav fmla="" tm="0">
                                          <p:val>
                                            <p:strVal val="#ppt_x"/>
                                          </p:val>
                                        </p:tav>
                                        <p:tav fmla="" tm="100000">
                                          <p:val>
                                            <p:strVal val="#ppt_x+1"/>
                                          </p:val>
                                        </p:tav>
                                      </p:tavLst>
                                    </p:anim>
                                    <p:set>
                                      <p:cBhvr>
                                        <p:cTn dur="1" fill="hold">
                                          <p:stCondLst>
                                            <p:cond delay="1000"/>
                                          </p:stCondLst>
                                        </p:cTn>
                                        <p:tgtEl>
                                          <p:spTgt spid="124"/>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8">
                                  <p:stCondLst>
                                    <p:cond delay="0"/>
                                  </p:stCondLst>
                                  <p:childTnLst>
                                    <p:anim calcmode="lin" valueType="num">
                                      <p:cBhvr additive="base">
                                        <p:cTn dur="1000"/>
                                        <p:tgtEl>
                                          <p:spTgt spid="120"/>
                                        </p:tgtEl>
                                        <p:attrNameLst>
                                          <p:attrName>ppt_x</p:attrName>
                                        </p:attrNameLst>
                                      </p:cBhvr>
                                      <p:tavLst>
                                        <p:tav fmla="" tm="0">
                                          <p:val>
                                            <p:strVal val="#ppt_x"/>
                                          </p:val>
                                        </p:tav>
                                        <p:tav fmla="" tm="100000">
                                          <p:val>
                                            <p:strVal val="#ppt_x-1"/>
                                          </p:val>
                                        </p:tav>
                                      </p:tavLst>
                                    </p:anim>
                                    <p:set>
                                      <p:cBhvr>
                                        <p:cTn dur="1" fill="hold">
                                          <p:stCondLst>
                                            <p:cond delay="1000"/>
                                          </p:stCondLst>
                                        </p:cTn>
                                        <p:tgtEl>
                                          <p:spTgt spid="120"/>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8">
                                  <p:stCondLst>
                                    <p:cond delay="0"/>
                                  </p:stCondLst>
                                  <p:childTnLst>
                                    <p:anim calcmode="lin" valueType="num">
                                      <p:cBhvr additive="base">
                                        <p:cTn dur="1000"/>
                                        <p:tgtEl>
                                          <p:spTgt spid="121"/>
                                        </p:tgtEl>
                                        <p:attrNameLst>
                                          <p:attrName>ppt_x</p:attrName>
                                        </p:attrNameLst>
                                      </p:cBhvr>
                                      <p:tavLst>
                                        <p:tav fmla="" tm="0">
                                          <p:val>
                                            <p:strVal val="#ppt_x"/>
                                          </p:val>
                                        </p:tav>
                                        <p:tav fmla="" tm="100000">
                                          <p:val>
                                            <p:strVal val="#ppt_x-1"/>
                                          </p:val>
                                        </p:tav>
                                      </p:tavLst>
                                    </p:anim>
                                    <p:set>
                                      <p:cBhvr>
                                        <p:cTn dur="1" fill="hold">
                                          <p:stCondLst>
                                            <p:cond delay="1000"/>
                                          </p:stCondLst>
                                        </p:cTn>
                                        <p:tgtEl>
                                          <p:spTgt spid="12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2"/>
                                        </p:tgtEl>
                                        <p:attrNameLst>
                                          <p:attrName>ppt_x</p:attrName>
                                        </p:attrNameLst>
                                      </p:cBhvr>
                                      <p:tavLst>
                                        <p:tav fmla="" tm="0">
                                          <p:val>
                                            <p:strVal val="#ppt_x"/>
                                          </p:val>
                                        </p:tav>
                                        <p:tav fmla="" tm="100000">
                                          <p:val>
                                            <p:strVal val="#ppt_x-1"/>
                                          </p:val>
                                        </p:tav>
                                      </p:tavLst>
                                    </p:anim>
                                    <p:set>
                                      <p:cBhvr>
                                        <p:cTn dur="1" fill="hold">
                                          <p:stCondLst>
                                            <p:cond delay="1000"/>
                                          </p:stCondLst>
                                        </p:cTn>
                                        <p:tgtEl>
                                          <p:spTgt spid="122"/>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3"/>
                                        </p:tgtEl>
                                        <p:attrNameLst>
                                          <p:attrName>ppt_x</p:attrName>
                                        </p:attrNameLst>
                                      </p:cBhvr>
                                      <p:tavLst>
                                        <p:tav fmla="" tm="0">
                                          <p:val>
                                            <p:strVal val="#ppt_x"/>
                                          </p:val>
                                        </p:tav>
                                        <p:tav fmla="" tm="100000">
                                          <p:val>
                                            <p:strVal val="#ppt_x-1"/>
                                          </p:val>
                                        </p:tav>
                                      </p:tavLst>
                                    </p:anim>
                                    <p:set>
                                      <p:cBhvr>
                                        <p:cTn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6000">
              <a:srgbClr val="3D85C6"/>
            </a:gs>
            <a:gs pos="16000">
              <a:srgbClr val="1C4587"/>
            </a:gs>
            <a:gs pos="83000">
              <a:srgbClr val="073763"/>
            </a:gs>
            <a:gs pos="83000">
              <a:srgbClr val="3D85C6"/>
            </a:gs>
            <a:gs pos="100000">
              <a:srgbClr val="073763"/>
            </a:gs>
          </a:gsLst>
          <a:lin ang="2700006" scaled="0"/>
        </a:gradFill>
      </p:bgPr>
    </p:bg>
    <p:spTree>
      <p:nvGrpSpPr>
        <p:cNvPr id="128" name="Shape 128"/>
        <p:cNvGrpSpPr/>
        <p:nvPr/>
      </p:nvGrpSpPr>
      <p:grpSpPr>
        <a:xfrm>
          <a:off x="0" y="0"/>
          <a:ext cx="0" cy="0"/>
          <a:chOff x="0" y="0"/>
          <a:chExt cx="0" cy="0"/>
        </a:xfrm>
      </p:grpSpPr>
      <p:sp>
        <p:nvSpPr>
          <p:cNvPr id="129" name="Google Shape;129;p20"/>
          <p:cNvSpPr txBox="1"/>
          <p:nvPr>
            <p:ph idx="1" type="body"/>
          </p:nvPr>
        </p:nvSpPr>
        <p:spPr>
          <a:xfrm>
            <a:off x="238075" y="1251150"/>
            <a:ext cx="8515500" cy="3005100"/>
          </a:xfrm>
          <a:prstGeom prst="rect">
            <a:avLst/>
          </a:prstGeom>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Jackson, F. (n.d.). Nearly a FIFTH of recyclable items are placed in the wrong bin and go to landfill, study reveals. </a:t>
            </a:r>
            <a:r>
              <a:rPr i="1" lang="en" sz="1500">
                <a:solidFill>
                  <a:schemeClr val="dk1"/>
                </a:solidFill>
                <a:latin typeface="Calibri"/>
                <a:ea typeface="Calibri"/>
                <a:cs typeface="Calibri"/>
                <a:sym typeface="Calibri"/>
              </a:rPr>
              <a:t>Mail Online</a:t>
            </a:r>
            <a:r>
              <a:rPr lang="en" sz="1500">
                <a:solidFill>
                  <a:schemeClr val="dk1"/>
                </a:solidFill>
                <a:latin typeface="Calibri"/>
                <a:ea typeface="Calibri"/>
                <a:cs typeface="Calibri"/>
                <a:sym typeface="Calibri"/>
              </a:rPr>
              <a:t>. Retrieved May 10, 2024, from </a:t>
            </a:r>
            <a:r>
              <a:rPr lang="en" sz="1500" u="sng">
                <a:solidFill>
                  <a:schemeClr val="hlink"/>
                </a:solidFill>
                <a:latin typeface="Calibri"/>
                <a:ea typeface="Calibri"/>
                <a:cs typeface="Calibri"/>
                <a:sym typeface="Calibri"/>
                <a:hlinkClick r:id="rId3"/>
              </a:rPr>
              <a:t>https://www.dailymail.co.uk/sciencetech/article-11339593/Nearly-FIFTH-recyclable-items-placed-wrong-bin-landfill-study-reveals.html</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i="1" lang="en" sz="1500">
                <a:solidFill>
                  <a:schemeClr val="dk1"/>
                </a:solidFill>
                <a:latin typeface="Calibri"/>
                <a:ea typeface="Calibri"/>
                <a:cs typeface="Calibri"/>
                <a:sym typeface="Calibri"/>
              </a:rPr>
              <a:t>OpenCV: Cascade Classifier</a:t>
            </a:r>
            <a:r>
              <a:rPr lang="en" sz="1500">
                <a:solidFill>
                  <a:schemeClr val="dk1"/>
                </a:solidFill>
                <a:latin typeface="Calibri"/>
                <a:ea typeface="Calibri"/>
                <a:cs typeface="Calibri"/>
                <a:sym typeface="Calibri"/>
              </a:rPr>
              <a:t>. (n.d.). Docs.opencv.org. Retrieved May 10, 2024, from </a:t>
            </a:r>
            <a:r>
              <a:rPr lang="en" sz="1500" u="sng">
                <a:solidFill>
                  <a:schemeClr val="hlink"/>
                </a:solidFill>
                <a:latin typeface="Calibri"/>
                <a:ea typeface="Calibri"/>
                <a:cs typeface="Calibri"/>
                <a:sym typeface="Calibri"/>
                <a:hlinkClick r:id="rId4"/>
              </a:rPr>
              <a:t>https://www.google.com/url?q=https://docs.opencv.org/3.4/db/d28/tutorial_cascade_classifier.html&amp;sa=D&amp;source=editors&amp;ust=1715664317864794&amp;usg=AOvVaw3KyPPFT09NhinhThPMlrx4</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i="1" lang="en" sz="1500">
                <a:solidFill>
                  <a:schemeClr val="dk1"/>
                </a:solidFill>
                <a:latin typeface="Calibri"/>
                <a:ea typeface="Calibri"/>
                <a:cs typeface="Calibri"/>
                <a:sym typeface="Calibri"/>
              </a:rPr>
              <a:t>opencv/opencv</a:t>
            </a:r>
            <a:r>
              <a:rPr lang="en" sz="1500">
                <a:solidFill>
                  <a:schemeClr val="dk1"/>
                </a:solidFill>
                <a:latin typeface="Calibri"/>
                <a:ea typeface="Calibri"/>
                <a:cs typeface="Calibri"/>
                <a:sym typeface="Calibri"/>
              </a:rPr>
              <a:t>. (n.d.). GitHub. </a:t>
            </a:r>
            <a:r>
              <a:rPr lang="en" sz="1500" u="sng">
                <a:solidFill>
                  <a:schemeClr val="hlink"/>
                </a:solidFill>
                <a:latin typeface="Calibri"/>
                <a:ea typeface="Calibri"/>
                <a:cs typeface="Calibri"/>
                <a:sym typeface="Calibri"/>
                <a:hlinkClick r:id="rId5"/>
              </a:rPr>
              <a:t>https://github.com/opencv/opencv/tree/master/data/haarcascades</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Rio, B. (2022, December 4). </a:t>
            </a:r>
            <a:r>
              <a:rPr i="1" lang="en" sz="1500">
                <a:solidFill>
                  <a:schemeClr val="dk1"/>
                </a:solidFill>
                <a:latin typeface="Calibri"/>
                <a:ea typeface="Calibri"/>
                <a:cs typeface="Calibri"/>
                <a:sym typeface="Calibri"/>
              </a:rPr>
              <a:t>benjamrio/sort-it</a:t>
            </a:r>
            <a:r>
              <a:rPr lang="en" sz="1500">
                <a:solidFill>
                  <a:schemeClr val="dk1"/>
                </a:solidFill>
                <a:latin typeface="Calibri"/>
                <a:ea typeface="Calibri"/>
                <a:cs typeface="Calibri"/>
                <a:sym typeface="Calibri"/>
              </a:rPr>
              <a:t>. GitHub. </a:t>
            </a:r>
            <a:r>
              <a:rPr lang="en" sz="1500" u="sng">
                <a:solidFill>
                  <a:schemeClr val="hlink"/>
                </a:solidFill>
                <a:latin typeface="Calibri"/>
                <a:ea typeface="Calibri"/>
                <a:cs typeface="Calibri"/>
                <a:sym typeface="Calibri"/>
                <a:hlinkClick r:id="rId6"/>
              </a:rPr>
              <a:t>https://github.com/benjamrio/sort-it</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p:txBody>
      </p:sp>
      <p:sp>
        <p:nvSpPr>
          <p:cNvPr id="130" name="Google Shape;130;p20"/>
          <p:cNvSpPr/>
          <p:nvPr/>
        </p:nvSpPr>
        <p:spPr>
          <a:xfrm>
            <a:off x="200025" y="180975"/>
            <a:ext cx="8553600" cy="857400"/>
          </a:xfrm>
          <a:prstGeom prst="roundRect">
            <a:avLst>
              <a:gd fmla="val 16667" name="adj"/>
            </a:avLst>
          </a:prstGeom>
          <a:solidFill>
            <a:srgbClr val="C9DAF8"/>
          </a:solidFill>
          <a:ln cap="flat" cmpd="sng" w="38100">
            <a:solidFill>
              <a:schemeClr val="dk1"/>
            </a:solidFill>
            <a:prstDash val="solid"/>
            <a:round/>
            <a:headEnd len="sm" w="sm" type="none"/>
            <a:tailEnd len="sm" w="sm" type="none"/>
          </a:ln>
          <a:effectLst>
            <a:outerShdw blurRad="171450" rotWithShape="0" algn="bl" dir="5400000" dist="666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Calibri"/>
                <a:ea typeface="Calibri"/>
                <a:cs typeface="Calibri"/>
                <a:sym typeface="Calibri"/>
              </a:rPr>
              <a:t>Works Cited</a:t>
            </a:r>
            <a:endParaRPr sz="2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