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0" r:id="rId5"/>
    <p:sldId id="261" r:id="rId6"/>
    <p:sldId id="262" r:id="rId7"/>
    <p:sldId id="263" r:id="rId8"/>
    <p:sldId id="258" r:id="rId9"/>
    <p:sldId id="259"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0"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2.png"/><Relationship Id="rId7" Type="http://schemas.openxmlformats.org/officeDocument/2006/relationships/image" Target="../media/image39.png"/><Relationship Id="rId2" Type="http://schemas.openxmlformats.org/officeDocument/2006/relationships/image" Target="../media/image35.svg"/><Relationship Id="rId1" Type="http://schemas.openxmlformats.org/officeDocument/2006/relationships/image" Target="../media/image10.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2.png"/><Relationship Id="rId7" Type="http://schemas.openxmlformats.org/officeDocument/2006/relationships/image" Target="../media/image39.png"/><Relationship Id="rId2" Type="http://schemas.openxmlformats.org/officeDocument/2006/relationships/image" Target="../media/image35.svg"/><Relationship Id="rId1" Type="http://schemas.openxmlformats.org/officeDocument/2006/relationships/image" Target="../media/image10.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AF10CE-552C-4CEC-995E-14647347DE3F}" type="doc">
      <dgm:prSet loTypeId="urn:microsoft.com/office/officeart/2018/2/layout/IconCircleList" loCatId="icon" qsTypeId="urn:microsoft.com/office/officeart/2005/8/quickstyle/simple1" qsCatId="simple" csTypeId="urn:microsoft.com/office/officeart/2005/8/colors/accent6_2" csCatId="accent6" phldr="1"/>
      <dgm:spPr/>
      <dgm:t>
        <a:bodyPr/>
        <a:lstStyle/>
        <a:p>
          <a:endParaRPr lang="en-US"/>
        </a:p>
      </dgm:t>
    </dgm:pt>
    <dgm:pt modelId="{E83B6513-AEF7-4824-81AB-9EFE66602F45}">
      <dgm:prSet/>
      <dgm:spPr/>
      <dgm:t>
        <a:bodyPr/>
        <a:lstStyle/>
        <a:p>
          <a:pPr>
            <a:lnSpc>
              <a:spcPct val="100000"/>
            </a:lnSpc>
          </a:pPr>
          <a:r>
            <a:rPr lang="en-IN"/>
            <a:t>By observing the chart, we can see how Loan Amount is increasing year by year.</a:t>
          </a:r>
          <a:endParaRPr lang="en-US" dirty="0"/>
        </a:p>
      </dgm:t>
    </dgm:pt>
    <dgm:pt modelId="{AA8E6F79-CEE1-40C0-9E01-4B5FCEF0B6E4}" type="parTrans" cxnId="{737E61A8-820E-40A8-BA68-04523CFF4AE7}">
      <dgm:prSet/>
      <dgm:spPr/>
      <dgm:t>
        <a:bodyPr/>
        <a:lstStyle/>
        <a:p>
          <a:endParaRPr lang="en-US"/>
        </a:p>
      </dgm:t>
    </dgm:pt>
    <dgm:pt modelId="{5E576289-BBEB-4B24-9C6A-73A1D8C12E96}" type="sibTrans" cxnId="{737E61A8-820E-40A8-BA68-04523CFF4AE7}">
      <dgm:prSet/>
      <dgm:spPr/>
      <dgm:t>
        <a:bodyPr/>
        <a:lstStyle/>
        <a:p>
          <a:pPr>
            <a:lnSpc>
              <a:spcPct val="100000"/>
            </a:lnSpc>
          </a:pPr>
          <a:endParaRPr lang="en-US"/>
        </a:p>
      </dgm:t>
    </dgm:pt>
    <dgm:pt modelId="{EA4BF322-3FC9-4CD3-B0BB-1DCEC23C72A8}">
      <dgm:prSet/>
      <dgm:spPr/>
      <dgm:t>
        <a:bodyPr/>
        <a:lstStyle/>
        <a:p>
          <a:pPr>
            <a:lnSpc>
              <a:spcPct val="100000"/>
            </a:lnSpc>
          </a:pPr>
          <a:r>
            <a:rPr lang="en-US" b="0" i="0"/>
            <a:t>The highest loan amount was disbursed in the year 2011, totaling approximately 26,05,06,575. This indicates that 2011 had the highest demand or availability of loans compared to other years in the dataset.</a:t>
          </a:r>
          <a:endParaRPr lang="en-US" dirty="0"/>
        </a:p>
      </dgm:t>
    </dgm:pt>
    <dgm:pt modelId="{30179E24-7320-43A1-AE31-80497221189B}" type="parTrans" cxnId="{33E954C5-2C0C-4692-827C-ABBE7CE7E1B2}">
      <dgm:prSet/>
      <dgm:spPr/>
      <dgm:t>
        <a:bodyPr/>
        <a:lstStyle/>
        <a:p>
          <a:endParaRPr lang="en-US"/>
        </a:p>
      </dgm:t>
    </dgm:pt>
    <dgm:pt modelId="{14A405D6-7D9E-4EF5-AC29-4FBBF7DFEE13}" type="sibTrans" cxnId="{33E954C5-2C0C-4692-827C-ABBE7CE7E1B2}">
      <dgm:prSet/>
      <dgm:spPr/>
      <dgm:t>
        <a:bodyPr/>
        <a:lstStyle/>
        <a:p>
          <a:endParaRPr lang="en-US"/>
        </a:p>
      </dgm:t>
    </dgm:pt>
    <dgm:pt modelId="{8037EB90-8C0E-403C-A7B6-D43F8128227E}" type="pres">
      <dgm:prSet presAssocID="{4CAF10CE-552C-4CEC-995E-14647347DE3F}" presName="root" presStyleCnt="0">
        <dgm:presLayoutVars>
          <dgm:dir/>
          <dgm:resizeHandles val="exact"/>
        </dgm:presLayoutVars>
      </dgm:prSet>
      <dgm:spPr/>
    </dgm:pt>
    <dgm:pt modelId="{B5DDB4BE-3A62-4F90-A758-DDC4FE421A07}" type="pres">
      <dgm:prSet presAssocID="{4CAF10CE-552C-4CEC-995E-14647347DE3F}" presName="container" presStyleCnt="0">
        <dgm:presLayoutVars>
          <dgm:dir/>
          <dgm:resizeHandles val="exact"/>
        </dgm:presLayoutVars>
      </dgm:prSet>
      <dgm:spPr/>
    </dgm:pt>
    <dgm:pt modelId="{A1CEC5C4-92C2-4AD8-87CA-AFE140DB2A4C}" type="pres">
      <dgm:prSet presAssocID="{E83B6513-AEF7-4824-81AB-9EFE66602F45}" presName="compNode" presStyleCnt="0"/>
      <dgm:spPr/>
    </dgm:pt>
    <dgm:pt modelId="{85F3771B-1F59-4464-8AAB-6CCEB6735835}" type="pres">
      <dgm:prSet presAssocID="{E83B6513-AEF7-4824-81AB-9EFE66602F45}" presName="iconBgRect" presStyleLbl="bgShp" presStyleIdx="0" presStyleCnt="2" custLinFactX="200000" custLinFactNeighborX="220959" custLinFactNeighborY="1958"/>
      <dgm:spPr/>
    </dgm:pt>
    <dgm:pt modelId="{775F31BB-F93C-4E08-832C-120B5E15CCF5}" type="pres">
      <dgm:prSet presAssocID="{E83B6513-AEF7-4824-81AB-9EFE66602F45}" presName="iconRect" presStyleLbl="node1" presStyleIdx="0" presStyleCnt="2" custLinFactX="328041" custLinFactNeighborX="400000" custLinFactNeighborY="658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A008ED34-05D2-42AB-8CC0-02BCE2C24466}" type="pres">
      <dgm:prSet presAssocID="{E83B6513-AEF7-4824-81AB-9EFE66602F45}" presName="spaceRect" presStyleCnt="0"/>
      <dgm:spPr/>
    </dgm:pt>
    <dgm:pt modelId="{A78E69DC-2B64-4A3D-B951-811F72986D24}" type="pres">
      <dgm:prSet presAssocID="{E83B6513-AEF7-4824-81AB-9EFE66602F45}" presName="textRect" presStyleLbl="revTx" presStyleIdx="0" presStyleCnt="2" custLinFactX="71518" custLinFactNeighborX="100000" custLinFactNeighborY="3263">
        <dgm:presLayoutVars>
          <dgm:chMax val="1"/>
          <dgm:chPref val="1"/>
        </dgm:presLayoutVars>
      </dgm:prSet>
      <dgm:spPr/>
    </dgm:pt>
    <dgm:pt modelId="{32E75D9C-B704-4DA6-A021-3E591BF9B2DC}" type="pres">
      <dgm:prSet presAssocID="{5E576289-BBEB-4B24-9C6A-73A1D8C12E96}" presName="sibTrans" presStyleLbl="sibTrans2D1" presStyleIdx="0" presStyleCnt="0"/>
      <dgm:spPr/>
    </dgm:pt>
    <dgm:pt modelId="{7228C064-F3DB-40C9-AE26-182B60F28385}" type="pres">
      <dgm:prSet presAssocID="{EA4BF322-3FC9-4CD3-B0BB-1DCEC23C72A8}" presName="compNode" presStyleCnt="0"/>
      <dgm:spPr/>
    </dgm:pt>
    <dgm:pt modelId="{48F5D429-7437-4644-913A-DE7F02A74031}" type="pres">
      <dgm:prSet presAssocID="{EA4BF322-3FC9-4CD3-B0BB-1DCEC23C72A8}" presName="iconBgRect" presStyleLbl="bgShp" presStyleIdx="1" presStyleCnt="2" custLinFactY="-1160" custLinFactNeighborX="24801" custLinFactNeighborY="-100000"/>
      <dgm:spPr/>
    </dgm:pt>
    <dgm:pt modelId="{5E065B0D-DA80-4DF3-AD76-4FE547716E17}" type="pres">
      <dgm:prSet presAssocID="{EA4BF322-3FC9-4CD3-B0BB-1DCEC23C72A8}" presName="iconRect" presStyleLbl="node1" presStyleIdx="1" presStyleCnt="2" custLinFactY="-78916" custLinFactNeighborX="39384"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8713B89E-DFC3-4605-9FD5-245047B584A5}" type="pres">
      <dgm:prSet presAssocID="{EA4BF322-3FC9-4CD3-B0BB-1DCEC23C72A8}" presName="spaceRect" presStyleCnt="0"/>
      <dgm:spPr/>
    </dgm:pt>
    <dgm:pt modelId="{16F12410-BAC1-45D9-8FE7-666BD9CC54AE}" type="pres">
      <dgm:prSet presAssocID="{EA4BF322-3FC9-4CD3-B0BB-1DCEC23C72A8}" presName="textRect" presStyleLbl="revTx" presStyleIdx="1" presStyleCnt="2" custLinFactY="-2466" custLinFactNeighborX="3997" custLinFactNeighborY="-100000">
        <dgm:presLayoutVars>
          <dgm:chMax val="1"/>
          <dgm:chPref val="1"/>
        </dgm:presLayoutVars>
      </dgm:prSet>
      <dgm:spPr/>
    </dgm:pt>
  </dgm:ptLst>
  <dgm:cxnLst>
    <dgm:cxn modelId="{4E74CC1A-AE2E-4BA6-8BAD-C381335402DF}" type="presOf" srcId="{4CAF10CE-552C-4CEC-995E-14647347DE3F}" destId="{8037EB90-8C0E-403C-A7B6-D43F8128227E}" srcOrd="0" destOrd="0" presId="urn:microsoft.com/office/officeart/2018/2/layout/IconCircleList"/>
    <dgm:cxn modelId="{A2BAFD93-E3CC-4C44-A6E4-E9136F0DECA6}" type="presOf" srcId="{5E576289-BBEB-4B24-9C6A-73A1D8C12E96}" destId="{32E75D9C-B704-4DA6-A021-3E591BF9B2DC}" srcOrd="0" destOrd="0" presId="urn:microsoft.com/office/officeart/2018/2/layout/IconCircleList"/>
    <dgm:cxn modelId="{737E61A8-820E-40A8-BA68-04523CFF4AE7}" srcId="{4CAF10CE-552C-4CEC-995E-14647347DE3F}" destId="{E83B6513-AEF7-4824-81AB-9EFE66602F45}" srcOrd="0" destOrd="0" parTransId="{AA8E6F79-CEE1-40C0-9E01-4B5FCEF0B6E4}" sibTransId="{5E576289-BBEB-4B24-9C6A-73A1D8C12E96}"/>
    <dgm:cxn modelId="{33E954C5-2C0C-4692-827C-ABBE7CE7E1B2}" srcId="{4CAF10CE-552C-4CEC-995E-14647347DE3F}" destId="{EA4BF322-3FC9-4CD3-B0BB-1DCEC23C72A8}" srcOrd="1" destOrd="0" parTransId="{30179E24-7320-43A1-AE31-80497221189B}" sibTransId="{14A405D6-7D9E-4EF5-AC29-4FBBF7DFEE13}"/>
    <dgm:cxn modelId="{2897E1D5-4592-4CDB-809F-084EEF794D42}" type="presOf" srcId="{EA4BF322-3FC9-4CD3-B0BB-1DCEC23C72A8}" destId="{16F12410-BAC1-45D9-8FE7-666BD9CC54AE}" srcOrd="0" destOrd="0" presId="urn:microsoft.com/office/officeart/2018/2/layout/IconCircleList"/>
    <dgm:cxn modelId="{11F17BEF-E808-44AB-BF37-7BAD4D411BF2}" type="presOf" srcId="{E83B6513-AEF7-4824-81AB-9EFE66602F45}" destId="{A78E69DC-2B64-4A3D-B951-811F72986D24}" srcOrd="0" destOrd="0" presId="urn:microsoft.com/office/officeart/2018/2/layout/IconCircleList"/>
    <dgm:cxn modelId="{DFB4D584-69C9-4ABB-9227-DA2C65F040FD}" type="presParOf" srcId="{8037EB90-8C0E-403C-A7B6-D43F8128227E}" destId="{B5DDB4BE-3A62-4F90-A758-DDC4FE421A07}" srcOrd="0" destOrd="0" presId="urn:microsoft.com/office/officeart/2018/2/layout/IconCircleList"/>
    <dgm:cxn modelId="{A3D5339C-EBC3-4397-8057-73F6098E95CA}" type="presParOf" srcId="{B5DDB4BE-3A62-4F90-A758-DDC4FE421A07}" destId="{A1CEC5C4-92C2-4AD8-87CA-AFE140DB2A4C}" srcOrd="0" destOrd="0" presId="urn:microsoft.com/office/officeart/2018/2/layout/IconCircleList"/>
    <dgm:cxn modelId="{D983F80F-46EA-462E-8B26-A5BAEE0CFC40}" type="presParOf" srcId="{A1CEC5C4-92C2-4AD8-87CA-AFE140DB2A4C}" destId="{85F3771B-1F59-4464-8AAB-6CCEB6735835}" srcOrd="0" destOrd="0" presId="urn:microsoft.com/office/officeart/2018/2/layout/IconCircleList"/>
    <dgm:cxn modelId="{BF7AB762-AFEE-45E2-919E-F0521148B1E9}" type="presParOf" srcId="{A1CEC5C4-92C2-4AD8-87CA-AFE140DB2A4C}" destId="{775F31BB-F93C-4E08-832C-120B5E15CCF5}" srcOrd="1" destOrd="0" presId="urn:microsoft.com/office/officeart/2018/2/layout/IconCircleList"/>
    <dgm:cxn modelId="{BE86C3F8-645F-4B26-847D-3E426B1B9F18}" type="presParOf" srcId="{A1CEC5C4-92C2-4AD8-87CA-AFE140DB2A4C}" destId="{A008ED34-05D2-42AB-8CC0-02BCE2C24466}" srcOrd="2" destOrd="0" presId="urn:microsoft.com/office/officeart/2018/2/layout/IconCircleList"/>
    <dgm:cxn modelId="{BE44682B-40E2-42AD-AE3F-82988909993E}" type="presParOf" srcId="{A1CEC5C4-92C2-4AD8-87CA-AFE140DB2A4C}" destId="{A78E69DC-2B64-4A3D-B951-811F72986D24}" srcOrd="3" destOrd="0" presId="urn:microsoft.com/office/officeart/2018/2/layout/IconCircleList"/>
    <dgm:cxn modelId="{1103E4C5-E02C-472F-882F-2B08F82271F8}" type="presParOf" srcId="{B5DDB4BE-3A62-4F90-A758-DDC4FE421A07}" destId="{32E75D9C-B704-4DA6-A021-3E591BF9B2DC}" srcOrd="1" destOrd="0" presId="urn:microsoft.com/office/officeart/2018/2/layout/IconCircleList"/>
    <dgm:cxn modelId="{8C99F6C9-8BEB-4C00-91F5-77CA6B8A039A}" type="presParOf" srcId="{B5DDB4BE-3A62-4F90-A758-DDC4FE421A07}" destId="{7228C064-F3DB-40C9-AE26-182B60F28385}" srcOrd="2" destOrd="0" presId="urn:microsoft.com/office/officeart/2018/2/layout/IconCircleList"/>
    <dgm:cxn modelId="{B8B21FE2-9F7E-452C-A532-00A42335F256}" type="presParOf" srcId="{7228C064-F3DB-40C9-AE26-182B60F28385}" destId="{48F5D429-7437-4644-913A-DE7F02A74031}" srcOrd="0" destOrd="0" presId="urn:microsoft.com/office/officeart/2018/2/layout/IconCircleList"/>
    <dgm:cxn modelId="{CC6F2F6B-118B-4ACB-8F59-1219654CEFF3}" type="presParOf" srcId="{7228C064-F3DB-40C9-AE26-182B60F28385}" destId="{5E065B0D-DA80-4DF3-AD76-4FE547716E17}" srcOrd="1" destOrd="0" presId="urn:microsoft.com/office/officeart/2018/2/layout/IconCircleList"/>
    <dgm:cxn modelId="{3E38E1C3-CA7F-4BF5-88B5-55D60C10FEC4}" type="presParOf" srcId="{7228C064-F3DB-40C9-AE26-182B60F28385}" destId="{8713B89E-DFC3-4605-9FD5-245047B584A5}" srcOrd="2" destOrd="0" presId="urn:microsoft.com/office/officeart/2018/2/layout/IconCircleList"/>
    <dgm:cxn modelId="{807332EE-CDBA-472D-A2C4-A5EDA57C6618}" type="presParOf" srcId="{7228C064-F3DB-40C9-AE26-182B60F28385}" destId="{16F12410-BAC1-45D9-8FE7-666BD9CC54A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6DEFAB-EB99-47CE-AC63-F41B8130E17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157EA28-8F86-48A2-8B8A-E4ED196D3CAF}">
      <dgm:prSet/>
      <dgm:spPr/>
      <dgm:t>
        <a:bodyPr/>
        <a:lstStyle/>
        <a:p>
          <a:pPr>
            <a:lnSpc>
              <a:spcPct val="100000"/>
            </a:lnSpc>
          </a:pPr>
          <a:r>
            <a:rPr lang="en-US"/>
            <a:t>In this grade and subgrade wise revol balance we can notice grade-b have more revol balance than any other grade &amp; grade-g have very low revol balance.</a:t>
          </a:r>
        </a:p>
      </dgm:t>
    </dgm:pt>
    <dgm:pt modelId="{A1A2C9CA-361F-4B91-9A34-EC37581F029E}" type="parTrans" cxnId="{D2612DA3-B300-452B-8C70-62632EBB1736}">
      <dgm:prSet/>
      <dgm:spPr/>
      <dgm:t>
        <a:bodyPr/>
        <a:lstStyle/>
        <a:p>
          <a:endParaRPr lang="en-US"/>
        </a:p>
      </dgm:t>
    </dgm:pt>
    <dgm:pt modelId="{5657F889-A9F7-4BD7-8951-89A1FB034DF7}" type="sibTrans" cxnId="{D2612DA3-B300-452B-8C70-62632EBB1736}">
      <dgm:prSet/>
      <dgm:spPr/>
      <dgm:t>
        <a:bodyPr/>
        <a:lstStyle/>
        <a:p>
          <a:endParaRPr lang="en-US"/>
        </a:p>
      </dgm:t>
    </dgm:pt>
    <dgm:pt modelId="{43E61403-E620-4657-8CB8-314A10742832}">
      <dgm:prSet/>
      <dgm:spPr/>
      <dgm:t>
        <a:bodyPr/>
        <a:lstStyle/>
        <a:p>
          <a:pPr>
            <a:lnSpc>
              <a:spcPct val="100000"/>
            </a:lnSpc>
          </a:pPr>
          <a:r>
            <a:rPr lang="en-US" b="0" i="0"/>
            <a:t>When aggregating all the points in the dataset, the grand total sum of revol_bal amounts to approximately 53,15,04,469. This represents the overall revolving balance across all the categories, reflecting the total outstanding debt or credit utilization for the entire dataset.</a:t>
          </a:r>
          <a:endParaRPr lang="en-US"/>
        </a:p>
      </dgm:t>
    </dgm:pt>
    <dgm:pt modelId="{0DA64E48-8A94-440E-9F3A-347CB7366920}" type="parTrans" cxnId="{E6DA1897-C807-428F-8BA5-F2B461FD3840}">
      <dgm:prSet/>
      <dgm:spPr/>
      <dgm:t>
        <a:bodyPr/>
        <a:lstStyle/>
        <a:p>
          <a:endParaRPr lang="en-US"/>
        </a:p>
      </dgm:t>
    </dgm:pt>
    <dgm:pt modelId="{947468D3-B17E-424E-8749-A57E390DFBE5}" type="sibTrans" cxnId="{E6DA1897-C807-428F-8BA5-F2B461FD3840}">
      <dgm:prSet/>
      <dgm:spPr/>
      <dgm:t>
        <a:bodyPr/>
        <a:lstStyle/>
        <a:p>
          <a:endParaRPr lang="en-US"/>
        </a:p>
      </dgm:t>
    </dgm:pt>
    <dgm:pt modelId="{FEA952C9-97C5-4627-BA66-224C2D64782D}" type="pres">
      <dgm:prSet presAssocID="{306DEFAB-EB99-47CE-AC63-F41B8130E175}" presName="root" presStyleCnt="0">
        <dgm:presLayoutVars>
          <dgm:dir/>
          <dgm:resizeHandles val="exact"/>
        </dgm:presLayoutVars>
      </dgm:prSet>
      <dgm:spPr/>
    </dgm:pt>
    <dgm:pt modelId="{7B814E36-5967-4041-AE3D-7F67027D0246}" type="pres">
      <dgm:prSet presAssocID="{8157EA28-8F86-48A2-8B8A-E4ED196D3CAF}" presName="compNode" presStyleCnt="0"/>
      <dgm:spPr/>
    </dgm:pt>
    <dgm:pt modelId="{09704C17-2D5C-4700-8B8F-E2F54AA2BDAA}" type="pres">
      <dgm:prSet presAssocID="{8157EA28-8F86-48A2-8B8A-E4ED196D3C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AB968EE4-0C1C-4387-8084-B2D65812C8FF}" type="pres">
      <dgm:prSet presAssocID="{8157EA28-8F86-48A2-8B8A-E4ED196D3CAF}" presName="spaceRect" presStyleCnt="0"/>
      <dgm:spPr/>
    </dgm:pt>
    <dgm:pt modelId="{C3ACE25D-5490-4FD0-8327-C1CD85519F28}" type="pres">
      <dgm:prSet presAssocID="{8157EA28-8F86-48A2-8B8A-E4ED196D3CAF}" presName="textRect" presStyleLbl="revTx" presStyleIdx="0" presStyleCnt="2">
        <dgm:presLayoutVars>
          <dgm:chMax val="1"/>
          <dgm:chPref val="1"/>
        </dgm:presLayoutVars>
      </dgm:prSet>
      <dgm:spPr/>
    </dgm:pt>
    <dgm:pt modelId="{1D292634-1A53-4580-B943-A4D50216E8FA}" type="pres">
      <dgm:prSet presAssocID="{5657F889-A9F7-4BD7-8951-89A1FB034DF7}" presName="sibTrans" presStyleCnt="0"/>
      <dgm:spPr/>
    </dgm:pt>
    <dgm:pt modelId="{BB6185AB-64BD-4A5C-8015-1BCC85FFB724}" type="pres">
      <dgm:prSet presAssocID="{43E61403-E620-4657-8CB8-314A10742832}" presName="compNode" presStyleCnt="0"/>
      <dgm:spPr/>
    </dgm:pt>
    <dgm:pt modelId="{587541C7-D67D-4FA3-88AF-12BD9F341130}" type="pres">
      <dgm:prSet presAssocID="{43E61403-E620-4657-8CB8-314A107428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D9C21434-0C85-4BEF-A4D3-2BD180BB92C6}" type="pres">
      <dgm:prSet presAssocID="{43E61403-E620-4657-8CB8-314A10742832}" presName="spaceRect" presStyleCnt="0"/>
      <dgm:spPr/>
    </dgm:pt>
    <dgm:pt modelId="{0B955B13-5E42-4A1F-BC71-CA5745F3954C}" type="pres">
      <dgm:prSet presAssocID="{43E61403-E620-4657-8CB8-314A10742832}" presName="textRect" presStyleLbl="revTx" presStyleIdx="1" presStyleCnt="2">
        <dgm:presLayoutVars>
          <dgm:chMax val="1"/>
          <dgm:chPref val="1"/>
        </dgm:presLayoutVars>
      </dgm:prSet>
      <dgm:spPr/>
    </dgm:pt>
  </dgm:ptLst>
  <dgm:cxnLst>
    <dgm:cxn modelId="{E6DA1897-C807-428F-8BA5-F2B461FD3840}" srcId="{306DEFAB-EB99-47CE-AC63-F41B8130E175}" destId="{43E61403-E620-4657-8CB8-314A10742832}" srcOrd="1" destOrd="0" parTransId="{0DA64E48-8A94-440E-9F3A-347CB7366920}" sibTransId="{947468D3-B17E-424E-8749-A57E390DFBE5}"/>
    <dgm:cxn modelId="{DBD73DA2-53BD-4D8C-9882-D324683CF71A}" type="presOf" srcId="{43E61403-E620-4657-8CB8-314A10742832}" destId="{0B955B13-5E42-4A1F-BC71-CA5745F3954C}" srcOrd="0" destOrd="0" presId="urn:microsoft.com/office/officeart/2018/2/layout/IconLabelList"/>
    <dgm:cxn modelId="{D2612DA3-B300-452B-8C70-62632EBB1736}" srcId="{306DEFAB-EB99-47CE-AC63-F41B8130E175}" destId="{8157EA28-8F86-48A2-8B8A-E4ED196D3CAF}" srcOrd="0" destOrd="0" parTransId="{A1A2C9CA-361F-4B91-9A34-EC37581F029E}" sibTransId="{5657F889-A9F7-4BD7-8951-89A1FB034DF7}"/>
    <dgm:cxn modelId="{6C7761B6-68A6-4D37-A015-E264B36251AC}" type="presOf" srcId="{306DEFAB-EB99-47CE-AC63-F41B8130E175}" destId="{FEA952C9-97C5-4627-BA66-224C2D64782D}" srcOrd="0" destOrd="0" presId="urn:microsoft.com/office/officeart/2018/2/layout/IconLabelList"/>
    <dgm:cxn modelId="{B7D081B9-7D0E-4008-9A52-1B2BA02F4D96}" type="presOf" srcId="{8157EA28-8F86-48A2-8B8A-E4ED196D3CAF}" destId="{C3ACE25D-5490-4FD0-8327-C1CD85519F28}" srcOrd="0" destOrd="0" presId="urn:microsoft.com/office/officeart/2018/2/layout/IconLabelList"/>
    <dgm:cxn modelId="{7C2336D9-AB52-4B36-9963-E5253EDEE290}" type="presParOf" srcId="{FEA952C9-97C5-4627-BA66-224C2D64782D}" destId="{7B814E36-5967-4041-AE3D-7F67027D0246}" srcOrd="0" destOrd="0" presId="urn:microsoft.com/office/officeart/2018/2/layout/IconLabelList"/>
    <dgm:cxn modelId="{EE3A0B91-5CAB-499A-BE22-4FFD8B6371CD}" type="presParOf" srcId="{7B814E36-5967-4041-AE3D-7F67027D0246}" destId="{09704C17-2D5C-4700-8B8F-E2F54AA2BDAA}" srcOrd="0" destOrd="0" presId="urn:microsoft.com/office/officeart/2018/2/layout/IconLabelList"/>
    <dgm:cxn modelId="{7D6AE75D-AABC-4F76-A02E-B84E6338BE00}" type="presParOf" srcId="{7B814E36-5967-4041-AE3D-7F67027D0246}" destId="{AB968EE4-0C1C-4387-8084-B2D65812C8FF}" srcOrd="1" destOrd="0" presId="urn:microsoft.com/office/officeart/2018/2/layout/IconLabelList"/>
    <dgm:cxn modelId="{AC41430E-F0C2-4E5C-A2D0-3882987B58C5}" type="presParOf" srcId="{7B814E36-5967-4041-AE3D-7F67027D0246}" destId="{C3ACE25D-5490-4FD0-8327-C1CD85519F28}" srcOrd="2" destOrd="0" presId="urn:microsoft.com/office/officeart/2018/2/layout/IconLabelList"/>
    <dgm:cxn modelId="{6103849B-D6C9-4296-A9E2-06F18E828C15}" type="presParOf" srcId="{FEA952C9-97C5-4627-BA66-224C2D64782D}" destId="{1D292634-1A53-4580-B943-A4D50216E8FA}" srcOrd="1" destOrd="0" presId="urn:microsoft.com/office/officeart/2018/2/layout/IconLabelList"/>
    <dgm:cxn modelId="{6DEA7A9E-4170-47A8-87FD-E32A56344EB1}" type="presParOf" srcId="{FEA952C9-97C5-4627-BA66-224C2D64782D}" destId="{BB6185AB-64BD-4A5C-8015-1BCC85FFB724}" srcOrd="2" destOrd="0" presId="urn:microsoft.com/office/officeart/2018/2/layout/IconLabelList"/>
    <dgm:cxn modelId="{A0DE2D2F-5322-4B72-A472-AA2ED93EE326}" type="presParOf" srcId="{BB6185AB-64BD-4A5C-8015-1BCC85FFB724}" destId="{587541C7-D67D-4FA3-88AF-12BD9F341130}" srcOrd="0" destOrd="0" presId="urn:microsoft.com/office/officeart/2018/2/layout/IconLabelList"/>
    <dgm:cxn modelId="{9B80B9A9-7924-4647-89DE-930D99830FC8}" type="presParOf" srcId="{BB6185AB-64BD-4A5C-8015-1BCC85FFB724}" destId="{D9C21434-0C85-4BEF-A4D3-2BD180BB92C6}" srcOrd="1" destOrd="0" presId="urn:microsoft.com/office/officeart/2018/2/layout/IconLabelList"/>
    <dgm:cxn modelId="{12198D5F-15B4-43E3-A35A-76D578CCBB7B}" type="presParOf" srcId="{BB6185AB-64BD-4A5C-8015-1BCC85FFB724}" destId="{0B955B13-5E42-4A1F-BC71-CA5745F3954C}"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7B2901-8D0A-4363-ACC3-069077085E1D}"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7A87D838-DBFB-436D-BBB1-286AFA6BED23}">
      <dgm:prSet/>
      <dgm:spPr/>
      <dgm:t>
        <a:bodyPr/>
        <a:lstStyle/>
        <a:p>
          <a:pPr>
            <a:lnSpc>
              <a:spcPct val="100000"/>
            </a:lnSpc>
          </a:pPr>
          <a:r>
            <a:rPr lang="en-US"/>
            <a:t>The total payment done by all the customers is 373 M.</a:t>
          </a:r>
        </a:p>
      </dgm:t>
    </dgm:pt>
    <dgm:pt modelId="{FA9A53B3-1B67-4208-A6E4-A0F10CB7A347}" type="parTrans" cxnId="{EDE30456-14CF-43B5-A2F3-5768B92727DE}">
      <dgm:prSet/>
      <dgm:spPr/>
      <dgm:t>
        <a:bodyPr/>
        <a:lstStyle/>
        <a:p>
          <a:endParaRPr lang="en-US"/>
        </a:p>
      </dgm:t>
    </dgm:pt>
    <dgm:pt modelId="{55E7339F-B15E-4DF8-A6FA-742C6826733D}" type="sibTrans" cxnId="{EDE30456-14CF-43B5-A2F3-5768B92727DE}">
      <dgm:prSet/>
      <dgm:spPr/>
      <dgm:t>
        <a:bodyPr/>
        <a:lstStyle/>
        <a:p>
          <a:pPr>
            <a:lnSpc>
              <a:spcPct val="100000"/>
            </a:lnSpc>
          </a:pPr>
          <a:endParaRPr lang="en-US"/>
        </a:p>
      </dgm:t>
    </dgm:pt>
    <dgm:pt modelId="{BB70AD11-CBC3-4094-A3B0-1C56B364F1CC}">
      <dgm:prSet/>
      <dgm:spPr/>
      <dgm:t>
        <a:bodyPr/>
        <a:lstStyle/>
        <a:p>
          <a:pPr>
            <a:lnSpc>
              <a:spcPct val="100000"/>
            </a:lnSpc>
          </a:pPr>
          <a:r>
            <a:rPr lang="en-US" dirty="0"/>
            <a:t>The total payment for verified status is 219 M and for Non-verified status is 153 M.</a:t>
          </a:r>
        </a:p>
      </dgm:t>
    </dgm:pt>
    <dgm:pt modelId="{209359DF-079C-42B1-8CA3-C479346A05F7}" type="parTrans" cxnId="{7F586C6A-1AC2-4DB3-A901-1F6393EE265D}">
      <dgm:prSet/>
      <dgm:spPr/>
      <dgm:t>
        <a:bodyPr/>
        <a:lstStyle/>
        <a:p>
          <a:endParaRPr lang="en-US"/>
        </a:p>
      </dgm:t>
    </dgm:pt>
    <dgm:pt modelId="{A4B2D055-23A0-4250-A4ED-7156B3C46D40}" type="sibTrans" cxnId="{7F586C6A-1AC2-4DB3-A901-1F6393EE265D}">
      <dgm:prSet/>
      <dgm:spPr/>
      <dgm:t>
        <a:bodyPr/>
        <a:lstStyle/>
        <a:p>
          <a:pPr>
            <a:lnSpc>
              <a:spcPct val="100000"/>
            </a:lnSpc>
          </a:pPr>
          <a:endParaRPr lang="en-US"/>
        </a:p>
      </dgm:t>
    </dgm:pt>
    <dgm:pt modelId="{241EF87A-831F-4808-BBA8-A2C7E12A2002}">
      <dgm:prSet/>
      <dgm:spPr/>
      <dgm:t>
        <a:bodyPr/>
        <a:lstStyle/>
        <a:p>
          <a:pPr>
            <a:lnSpc>
              <a:spcPct val="100000"/>
            </a:lnSpc>
          </a:pPr>
          <a:r>
            <a:rPr lang="en-US"/>
            <a:t>Which is 59% of verified payments and 41% of Non-verified payments.</a:t>
          </a:r>
        </a:p>
      </dgm:t>
    </dgm:pt>
    <dgm:pt modelId="{DDAD6400-D79A-4A12-8A30-350157D6BF1E}" type="parTrans" cxnId="{CF340704-664A-491D-BB1D-425F466D9A1A}">
      <dgm:prSet/>
      <dgm:spPr/>
      <dgm:t>
        <a:bodyPr/>
        <a:lstStyle/>
        <a:p>
          <a:endParaRPr lang="en-US"/>
        </a:p>
      </dgm:t>
    </dgm:pt>
    <dgm:pt modelId="{0FB68FB3-8167-4F07-B2B4-A9C67DAA73F7}" type="sibTrans" cxnId="{CF340704-664A-491D-BB1D-425F466D9A1A}">
      <dgm:prSet/>
      <dgm:spPr/>
      <dgm:t>
        <a:bodyPr/>
        <a:lstStyle/>
        <a:p>
          <a:endParaRPr lang="en-US"/>
        </a:p>
      </dgm:t>
    </dgm:pt>
    <dgm:pt modelId="{7D17242E-6B28-412F-A8B0-A0F432667775}" type="pres">
      <dgm:prSet presAssocID="{B07B2901-8D0A-4363-ACC3-069077085E1D}" presName="diagram" presStyleCnt="0">
        <dgm:presLayoutVars>
          <dgm:dir/>
          <dgm:resizeHandles val="exact"/>
        </dgm:presLayoutVars>
      </dgm:prSet>
      <dgm:spPr/>
    </dgm:pt>
    <dgm:pt modelId="{C7737BDC-E279-4C60-90C4-0368423B4681}" type="pres">
      <dgm:prSet presAssocID="{7A87D838-DBFB-436D-BBB1-286AFA6BED23}" presName="node" presStyleLbl="node1" presStyleIdx="0" presStyleCnt="3">
        <dgm:presLayoutVars>
          <dgm:bulletEnabled val="1"/>
        </dgm:presLayoutVars>
      </dgm:prSet>
      <dgm:spPr/>
    </dgm:pt>
    <dgm:pt modelId="{6725FE5F-F672-44D3-AD24-C7620EFA483D}" type="pres">
      <dgm:prSet presAssocID="{55E7339F-B15E-4DF8-A6FA-742C6826733D}" presName="sibTrans" presStyleLbl="sibTrans2D1" presStyleIdx="0" presStyleCnt="2"/>
      <dgm:spPr/>
    </dgm:pt>
    <dgm:pt modelId="{0C358195-50A0-4F53-A2D2-0EC9855F8A4B}" type="pres">
      <dgm:prSet presAssocID="{55E7339F-B15E-4DF8-A6FA-742C6826733D}" presName="connectorText" presStyleLbl="sibTrans2D1" presStyleIdx="0" presStyleCnt="2"/>
      <dgm:spPr/>
    </dgm:pt>
    <dgm:pt modelId="{D9A3C4A9-B600-4B68-B413-D89E0D262CCC}" type="pres">
      <dgm:prSet presAssocID="{BB70AD11-CBC3-4094-A3B0-1C56B364F1CC}" presName="node" presStyleLbl="node1" presStyleIdx="1" presStyleCnt="3">
        <dgm:presLayoutVars>
          <dgm:bulletEnabled val="1"/>
        </dgm:presLayoutVars>
      </dgm:prSet>
      <dgm:spPr/>
    </dgm:pt>
    <dgm:pt modelId="{0CCBCC21-E43A-4CCA-A47F-243D7E00D07B}" type="pres">
      <dgm:prSet presAssocID="{A4B2D055-23A0-4250-A4ED-7156B3C46D40}" presName="sibTrans" presStyleLbl="sibTrans2D1" presStyleIdx="1" presStyleCnt="2"/>
      <dgm:spPr/>
    </dgm:pt>
    <dgm:pt modelId="{F254DB06-EBAB-4AE2-A492-930723D8E5B8}" type="pres">
      <dgm:prSet presAssocID="{A4B2D055-23A0-4250-A4ED-7156B3C46D40}" presName="connectorText" presStyleLbl="sibTrans2D1" presStyleIdx="1" presStyleCnt="2"/>
      <dgm:spPr/>
    </dgm:pt>
    <dgm:pt modelId="{D24AACD6-8FCB-44A6-A8C2-FC897546CD8B}" type="pres">
      <dgm:prSet presAssocID="{241EF87A-831F-4808-BBA8-A2C7E12A2002}" presName="node" presStyleLbl="node1" presStyleIdx="2" presStyleCnt="3">
        <dgm:presLayoutVars>
          <dgm:bulletEnabled val="1"/>
        </dgm:presLayoutVars>
      </dgm:prSet>
      <dgm:spPr/>
    </dgm:pt>
  </dgm:ptLst>
  <dgm:cxnLst>
    <dgm:cxn modelId="{CF340704-664A-491D-BB1D-425F466D9A1A}" srcId="{B07B2901-8D0A-4363-ACC3-069077085E1D}" destId="{241EF87A-831F-4808-BBA8-A2C7E12A2002}" srcOrd="2" destOrd="0" parTransId="{DDAD6400-D79A-4A12-8A30-350157D6BF1E}" sibTransId="{0FB68FB3-8167-4F07-B2B4-A9C67DAA73F7}"/>
    <dgm:cxn modelId="{71E2E03A-DB08-4BD1-BFF6-BC6A3DC85884}" type="presOf" srcId="{B07B2901-8D0A-4363-ACC3-069077085E1D}" destId="{7D17242E-6B28-412F-A8B0-A0F432667775}" srcOrd="0" destOrd="0" presId="urn:microsoft.com/office/officeart/2005/8/layout/process5"/>
    <dgm:cxn modelId="{7F586C6A-1AC2-4DB3-A901-1F6393EE265D}" srcId="{B07B2901-8D0A-4363-ACC3-069077085E1D}" destId="{BB70AD11-CBC3-4094-A3B0-1C56B364F1CC}" srcOrd="1" destOrd="0" parTransId="{209359DF-079C-42B1-8CA3-C479346A05F7}" sibTransId="{A4B2D055-23A0-4250-A4ED-7156B3C46D40}"/>
    <dgm:cxn modelId="{0E0B1E4B-EF1B-4673-A14B-132E186BF633}" type="presOf" srcId="{A4B2D055-23A0-4250-A4ED-7156B3C46D40}" destId="{F254DB06-EBAB-4AE2-A492-930723D8E5B8}" srcOrd="1" destOrd="0" presId="urn:microsoft.com/office/officeart/2005/8/layout/process5"/>
    <dgm:cxn modelId="{6E484C72-7272-41F8-AC85-B163A934C0C9}" type="presOf" srcId="{55E7339F-B15E-4DF8-A6FA-742C6826733D}" destId="{6725FE5F-F672-44D3-AD24-C7620EFA483D}" srcOrd="0" destOrd="0" presId="urn:microsoft.com/office/officeart/2005/8/layout/process5"/>
    <dgm:cxn modelId="{EDE30456-14CF-43B5-A2F3-5768B92727DE}" srcId="{B07B2901-8D0A-4363-ACC3-069077085E1D}" destId="{7A87D838-DBFB-436D-BBB1-286AFA6BED23}" srcOrd="0" destOrd="0" parTransId="{FA9A53B3-1B67-4208-A6E4-A0F10CB7A347}" sibTransId="{55E7339F-B15E-4DF8-A6FA-742C6826733D}"/>
    <dgm:cxn modelId="{A93C4A97-ABFC-4985-921F-7B5AC669F04F}" type="presOf" srcId="{A4B2D055-23A0-4250-A4ED-7156B3C46D40}" destId="{0CCBCC21-E43A-4CCA-A47F-243D7E00D07B}" srcOrd="0" destOrd="0" presId="urn:microsoft.com/office/officeart/2005/8/layout/process5"/>
    <dgm:cxn modelId="{72720F99-4DDD-4CA3-B003-EDE68028C627}" type="presOf" srcId="{BB70AD11-CBC3-4094-A3B0-1C56B364F1CC}" destId="{D9A3C4A9-B600-4B68-B413-D89E0D262CCC}" srcOrd="0" destOrd="0" presId="urn:microsoft.com/office/officeart/2005/8/layout/process5"/>
    <dgm:cxn modelId="{66707DAA-C810-44BA-80CA-29A60B000AAF}" type="presOf" srcId="{55E7339F-B15E-4DF8-A6FA-742C6826733D}" destId="{0C358195-50A0-4F53-A2D2-0EC9855F8A4B}" srcOrd="1" destOrd="0" presId="urn:microsoft.com/office/officeart/2005/8/layout/process5"/>
    <dgm:cxn modelId="{A22F66BE-A587-4D52-9CBD-7A8A09177488}" type="presOf" srcId="{7A87D838-DBFB-436D-BBB1-286AFA6BED23}" destId="{C7737BDC-E279-4C60-90C4-0368423B4681}" srcOrd="0" destOrd="0" presId="urn:microsoft.com/office/officeart/2005/8/layout/process5"/>
    <dgm:cxn modelId="{A11F20FA-4C8C-4595-BE57-344CAD160974}" type="presOf" srcId="{241EF87A-831F-4808-BBA8-A2C7E12A2002}" destId="{D24AACD6-8FCB-44A6-A8C2-FC897546CD8B}" srcOrd="0" destOrd="0" presId="urn:microsoft.com/office/officeart/2005/8/layout/process5"/>
    <dgm:cxn modelId="{D7CD03CC-3A58-494A-9930-1933FCF21C4F}" type="presParOf" srcId="{7D17242E-6B28-412F-A8B0-A0F432667775}" destId="{C7737BDC-E279-4C60-90C4-0368423B4681}" srcOrd="0" destOrd="0" presId="urn:microsoft.com/office/officeart/2005/8/layout/process5"/>
    <dgm:cxn modelId="{F39E3799-5358-4DE9-B281-0C0C4C929AD6}" type="presParOf" srcId="{7D17242E-6B28-412F-A8B0-A0F432667775}" destId="{6725FE5F-F672-44D3-AD24-C7620EFA483D}" srcOrd="1" destOrd="0" presId="urn:microsoft.com/office/officeart/2005/8/layout/process5"/>
    <dgm:cxn modelId="{7D249769-0EC7-4A01-9FB8-3AD462FBDFE8}" type="presParOf" srcId="{6725FE5F-F672-44D3-AD24-C7620EFA483D}" destId="{0C358195-50A0-4F53-A2D2-0EC9855F8A4B}" srcOrd="0" destOrd="0" presId="urn:microsoft.com/office/officeart/2005/8/layout/process5"/>
    <dgm:cxn modelId="{DD294874-BF19-4578-97C8-497C7F5D93C6}" type="presParOf" srcId="{7D17242E-6B28-412F-A8B0-A0F432667775}" destId="{D9A3C4A9-B600-4B68-B413-D89E0D262CCC}" srcOrd="2" destOrd="0" presId="urn:microsoft.com/office/officeart/2005/8/layout/process5"/>
    <dgm:cxn modelId="{B2285957-FA65-4548-A3C5-0D02170D1E2F}" type="presParOf" srcId="{7D17242E-6B28-412F-A8B0-A0F432667775}" destId="{0CCBCC21-E43A-4CCA-A47F-243D7E00D07B}" srcOrd="3" destOrd="0" presId="urn:microsoft.com/office/officeart/2005/8/layout/process5"/>
    <dgm:cxn modelId="{AFA87F73-AD8F-461B-8A8E-8202CADDBA53}" type="presParOf" srcId="{0CCBCC21-E43A-4CCA-A47F-243D7E00D07B}" destId="{F254DB06-EBAB-4AE2-A492-930723D8E5B8}" srcOrd="0" destOrd="0" presId="urn:microsoft.com/office/officeart/2005/8/layout/process5"/>
    <dgm:cxn modelId="{95E64272-E2A5-4741-9BCF-D6BC53483E70}" type="presParOf" srcId="{7D17242E-6B28-412F-A8B0-A0F432667775}" destId="{D24AACD6-8FCB-44A6-A8C2-FC897546CD8B}" srcOrd="4"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1E1A46-B522-4049-BF0B-CA98AE050037}" type="doc">
      <dgm:prSet loTypeId="urn:microsoft.com/office/officeart/2018/2/layout/IconVerticalSolidList" loCatId="icon" qsTypeId="urn:microsoft.com/office/officeart/2005/8/quickstyle/simple1" qsCatId="simple" csTypeId="urn:microsoft.com/office/officeart/2005/8/colors/accent1_1" csCatId="accent1" phldr="1"/>
      <dgm:spPr/>
      <dgm:t>
        <a:bodyPr/>
        <a:lstStyle/>
        <a:p>
          <a:endParaRPr lang="en-US"/>
        </a:p>
      </dgm:t>
    </dgm:pt>
    <dgm:pt modelId="{80046A11-FCA1-459E-9FE2-736D457C9699}">
      <dgm:prSet/>
      <dgm:spPr/>
      <dgm:t>
        <a:bodyPr/>
        <a:lstStyle/>
        <a:p>
          <a:pPr>
            <a:lnSpc>
              <a:spcPct val="100000"/>
            </a:lnSpc>
          </a:pPr>
          <a:r>
            <a:rPr lang="en-US" dirty="0">
              <a:solidFill>
                <a:schemeClr val="bg1"/>
              </a:solidFill>
            </a:rPr>
            <a:t>The map represents the charged off, current and fully paid status of different states</a:t>
          </a:r>
        </a:p>
      </dgm:t>
    </dgm:pt>
    <dgm:pt modelId="{5AD3ED49-157C-4474-A851-8333587E2493}" type="parTrans" cxnId="{BE5F2A9C-90BF-40B8-A83B-7FC1DE85517C}">
      <dgm:prSet/>
      <dgm:spPr/>
      <dgm:t>
        <a:bodyPr/>
        <a:lstStyle/>
        <a:p>
          <a:endParaRPr lang="en-US"/>
        </a:p>
      </dgm:t>
    </dgm:pt>
    <dgm:pt modelId="{704695BD-C810-406B-99B8-8F27F0A6FABA}" type="sibTrans" cxnId="{BE5F2A9C-90BF-40B8-A83B-7FC1DE85517C}">
      <dgm:prSet/>
      <dgm:spPr/>
      <dgm:t>
        <a:bodyPr/>
        <a:lstStyle/>
        <a:p>
          <a:pPr>
            <a:lnSpc>
              <a:spcPct val="100000"/>
            </a:lnSpc>
          </a:pPr>
          <a:endParaRPr lang="en-US"/>
        </a:p>
      </dgm:t>
    </dgm:pt>
    <dgm:pt modelId="{EEB22721-2849-4E0A-8792-0E645E249209}">
      <dgm:prSet/>
      <dgm:spPr/>
      <dgm:t>
        <a:bodyPr/>
        <a:lstStyle/>
        <a:p>
          <a:pPr>
            <a:lnSpc>
              <a:spcPct val="100000"/>
            </a:lnSpc>
          </a:pPr>
          <a:r>
            <a:rPr lang="en-US" dirty="0">
              <a:solidFill>
                <a:schemeClr val="bg1"/>
              </a:solidFill>
            </a:rPr>
            <a:t>This demonstrates unequivocally that in each state, 97% of bank customers are in full payment status.</a:t>
          </a:r>
        </a:p>
      </dgm:t>
    </dgm:pt>
    <dgm:pt modelId="{C3A49FDF-4B8A-4194-B008-2E17C3FEDB85}" type="parTrans" cxnId="{B6F65547-B8A1-470A-AD4B-EF303B60C3E7}">
      <dgm:prSet/>
      <dgm:spPr/>
      <dgm:t>
        <a:bodyPr/>
        <a:lstStyle/>
        <a:p>
          <a:endParaRPr lang="en-US"/>
        </a:p>
      </dgm:t>
    </dgm:pt>
    <dgm:pt modelId="{20A769A6-E40D-489D-A86D-0D292FAA5EA1}" type="sibTrans" cxnId="{B6F65547-B8A1-470A-AD4B-EF303B60C3E7}">
      <dgm:prSet/>
      <dgm:spPr/>
      <dgm:t>
        <a:bodyPr/>
        <a:lstStyle/>
        <a:p>
          <a:endParaRPr lang="en-US"/>
        </a:p>
      </dgm:t>
    </dgm:pt>
    <dgm:pt modelId="{7E69571D-F40D-49A9-ABD0-F85792306348}" type="pres">
      <dgm:prSet presAssocID="{0E1E1A46-B522-4049-BF0B-CA98AE050037}" presName="root" presStyleCnt="0">
        <dgm:presLayoutVars>
          <dgm:dir/>
          <dgm:resizeHandles val="exact"/>
        </dgm:presLayoutVars>
      </dgm:prSet>
      <dgm:spPr/>
    </dgm:pt>
    <dgm:pt modelId="{01DAD372-EB25-474D-A1C2-7A7F4FF4485F}" type="pres">
      <dgm:prSet presAssocID="{80046A11-FCA1-459E-9FE2-736D457C9699}" presName="compNode" presStyleCnt="0"/>
      <dgm:spPr/>
    </dgm:pt>
    <dgm:pt modelId="{B78F8F46-F86B-475E-A5D3-2E0B39E13758}" type="pres">
      <dgm:prSet presAssocID="{80046A11-FCA1-459E-9FE2-736D457C9699}" presName="bgRect" presStyleLbl="bgShp" presStyleIdx="0" presStyleCnt="2"/>
      <dgm:spPr/>
    </dgm:pt>
    <dgm:pt modelId="{040CE4D2-D509-4A6A-929F-B006620632D0}" type="pres">
      <dgm:prSet presAssocID="{80046A11-FCA1-459E-9FE2-736D457C96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Yuan"/>
        </a:ext>
      </dgm:extLst>
    </dgm:pt>
    <dgm:pt modelId="{FBE09F44-92CE-4F92-8675-F311F7A386BD}" type="pres">
      <dgm:prSet presAssocID="{80046A11-FCA1-459E-9FE2-736D457C9699}" presName="spaceRect" presStyleCnt="0"/>
      <dgm:spPr/>
    </dgm:pt>
    <dgm:pt modelId="{0E9CE34B-0A0E-45A2-AD69-1DBE0875E18A}" type="pres">
      <dgm:prSet presAssocID="{80046A11-FCA1-459E-9FE2-736D457C9699}" presName="parTx" presStyleLbl="revTx" presStyleIdx="0" presStyleCnt="2">
        <dgm:presLayoutVars>
          <dgm:chMax val="0"/>
          <dgm:chPref val="0"/>
        </dgm:presLayoutVars>
      </dgm:prSet>
      <dgm:spPr/>
    </dgm:pt>
    <dgm:pt modelId="{7442EC2A-51C7-4BAA-AE26-1F8CF23FE488}" type="pres">
      <dgm:prSet presAssocID="{704695BD-C810-406B-99B8-8F27F0A6FABA}" presName="sibTrans" presStyleCnt="0"/>
      <dgm:spPr/>
    </dgm:pt>
    <dgm:pt modelId="{D0CADAB6-73AD-4429-B7FD-8A6F4A28C97D}" type="pres">
      <dgm:prSet presAssocID="{EEB22721-2849-4E0A-8792-0E645E249209}" presName="compNode" presStyleCnt="0"/>
      <dgm:spPr/>
    </dgm:pt>
    <dgm:pt modelId="{6C130ACB-07DA-437F-B661-F8F5FCCBAE86}" type="pres">
      <dgm:prSet presAssocID="{EEB22721-2849-4E0A-8792-0E645E249209}" presName="bgRect" presStyleLbl="bgShp" presStyleIdx="1" presStyleCnt="2"/>
      <dgm:spPr/>
    </dgm:pt>
    <dgm:pt modelId="{31591CA5-D5DC-45AB-BE2D-FC3C12D4DC02}" type="pres">
      <dgm:prSet presAssocID="{EEB22721-2849-4E0A-8792-0E645E24920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Check"/>
        </a:ext>
      </dgm:extLst>
    </dgm:pt>
    <dgm:pt modelId="{87878653-088D-4167-AB36-A2B25B69ABB8}" type="pres">
      <dgm:prSet presAssocID="{EEB22721-2849-4E0A-8792-0E645E249209}" presName="spaceRect" presStyleCnt="0"/>
      <dgm:spPr/>
    </dgm:pt>
    <dgm:pt modelId="{2BEF1C0C-E422-4777-A2DB-CA9C4D8EC11A}" type="pres">
      <dgm:prSet presAssocID="{EEB22721-2849-4E0A-8792-0E645E249209}" presName="parTx" presStyleLbl="revTx" presStyleIdx="1" presStyleCnt="2">
        <dgm:presLayoutVars>
          <dgm:chMax val="0"/>
          <dgm:chPref val="0"/>
        </dgm:presLayoutVars>
      </dgm:prSet>
      <dgm:spPr/>
    </dgm:pt>
  </dgm:ptLst>
  <dgm:cxnLst>
    <dgm:cxn modelId="{B6F65547-B8A1-470A-AD4B-EF303B60C3E7}" srcId="{0E1E1A46-B522-4049-BF0B-CA98AE050037}" destId="{EEB22721-2849-4E0A-8792-0E645E249209}" srcOrd="1" destOrd="0" parTransId="{C3A49FDF-4B8A-4194-B008-2E17C3FEDB85}" sibTransId="{20A769A6-E40D-489D-A86D-0D292FAA5EA1}"/>
    <dgm:cxn modelId="{F883618E-69BF-46FE-98C1-06B3EB3E6B26}" type="presOf" srcId="{0E1E1A46-B522-4049-BF0B-CA98AE050037}" destId="{7E69571D-F40D-49A9-ABD0-F85792306348}" srcOrd="0" destOrd="0" presId="urn:microsoft.com/office/officeart/2018/2/layout/IconVerticalSolidList"/>
    <dgm:cxn modelId="{BE5F2A9C-90BF-40B8-A83B-7FC1DE85517C}" srcId="{0E1E1A46-B522-4049-BF0B-CA98AE050037}" destId="{80046A11-FCA1-459E-9FE2-736D457C9699}" srcOrd="0" destOrd="0" parTransId="{5AD3ED49-157C-4474-A851-8333587E2493}" sibTransId="{704695BD-C810-406B-99B8-8F27F0A6FABA}"/>
    <dgm:cxn modelId="{7F30DEC2-6806-43A5-8AC5-48A211273416}" type="presOf" srcId="{80046A11-FCA1-459E-9FE2-736D457C9699}" destId="{0E9CE34B-0A0E-45A2-AD69-1DBE0875E18A}" srcOrd="0" destOrd="0" presId="urn:microsoft.com/office/officeart/2018/2/layout/IconVerticalSolidList"/>
    <dgm:cxn modelId="{1C99A9D8-E8A2-4272-A6E7-082A4CEED96F}" type="presOf" srcId="{EEB22721-2849-4E0A-8792-0E645E249209}" destId="{2BEF1C0C-E422-4777-A2DB-CA9C4D8EC11A}" srcOrd="0" destOrd="0" presId="urn:microsoft.com/office/officeart/2018/2/layout/IconVerticalSolidList"/>
    <dgm:cxn modelId="{DFF19CB8-1F1E-438D-825A-6300D767D25A}" type="presParOf" srcId="{7E69571D-F40D-49A9-ABD0-F85792306348}" destId="{01DAD372-EB25-474D-A1C2-7A7F4FF4485F}" srcOrd="0" destOrd="0" presId="urn:microsoft.com/office/officeart/2018/2/layout/IconVerticalSolidList"/>
    <dgm:cxn modelId="{C4F04A01-8E71-4BA6-8C67-78F42C5C5DA2}" type="presParOf" srcId="{01DAD372-EB25-474D-A1C2-7A7F4FF4485F}" destId="{B78F8F46-F86B-475E-A5D3-2E0B39E13758}" srcOrd="0" destOrd="0" presId="urn:microsoft.com/office/officeart/2018/2/layout/IconVerticalSolidList"/>
    <dgm:cxn modelId="{0D55D544-37BF-4FB9-9568-9993BBCDF755}" type="presParOf" srcId="{01DAD372-EB25-474D-A1C2-7A7F4FF4485F}" destId="{040CE4D2-D509-4A6A-929F-B006620632D0}" srcOrd="1" destOrd="0" presId="urn:microsoft.com/office/officeart/2018/2/layout/IconVerticalSolidList"/>
    <dgm:cxn modelId="{2565393E-E9F5-4EA8-8C74-A02151123D83}" type="presParOf" srcId="{01DAD372-EB25-474D-A1C2-7A7F4FF4485F}" destId="{FBE09F44-92CE-4F92-8675-F311F7A386BD}" srcOrd="2" destOrd="0" presId="urn:microsoft.com/office/officeart/2018/2/layout/IconVerticalSolidList"/>
    <dgm:cxn modelId="{7CCD5534-C20A-410A-911C-D227CE451BAA}" type="presParOf" srcId="{01DAD372-EB25-474D-A1C2-7A7F4FF4485F}" destId="{0E9CE34B-0A0E-45A2-AD69-1DBE0875E18A}" srcOrd="3" destOrd="0" presId="urn:microsoft.com/office/officeart/2018/2/layout/IconVerticalSolidList"/>
    <dgm:cxn modelId="{C5181DBD-3B27-450B-8CE1-00E2B071D5C1}" type="presParOf" srcId="{7E69571D-F40D-49A9-ABD0-F85792306348}" destId="{7442EC2A-51C7-4BAA-AE26-1F8CF23FE488}" srcOrd="1" destOrd="0" presId="urn:microsoft.com/office/officeart/2018/2/layout/IconVerticalSolidList"/>
    <dgm:cxn modelId="{66101380-800A-415A-BAF9-B4FD606C9376}" type="presParOf" srcId="{7E69571D-F40D-49A9-ABD0-F85792306348}" destId="{D0CADAB6-73AD-4429-B7FD-8A6F4A28C97D}" srcOrd="2" destOrd="0" presId="urn:microsoft.com/office/officeart/2018/2/layout/IconVerticalSolidList"/>
    <dgm:cxn modelId="{B0D6811E-F05B-4AD0-AF92-BD84D752AB32}" type="presParOf" srcId="{D0CADAB6-73AD-4429-B7FD-8A6F4A28C97D}" destId="{6C130ACB-07DA-437F-B661-F8F5FCCBAE86}" srcOrd="0" destOrd="0" presId="urn:microsoft.com/office/officeart/2018/2/layout/IconVerticalSolidList"/>
    <dgm:cxn modelId="{E36C2D68-7587-4AB3-992C-910A94EAED6F}" type="presParOf" srcId="{D0CADAB6-73AD-4429-B7FD-8A6F4A28C97D}" destId="{31591CA5-D5DC-45AB-BE2D-FC3C12D4DC02}" srcOrd="1" destOrd="0" presId="urn:microsoft.com/office/officeart/2018/2/layout/IconVerticalSolidList"/>
    <dgm:cxn modelId="{618B8494-A6CE-4B3E-8402-BBC6EA8AB848}" type="presParOf" srcId="{D0CADAB6-73AD-4429-B7FD-8A6F4A28C97D}" destId="{87878653-088D-4167-AB36-A2B25B69ABB8}" srcOrd="2" destOrd="0" presId="urn:microsoft.com/office/officeart/2018/2/layout/IconVerticalSolidList"/>
    <dgm:cxn modelId="{4AF1AFF6-5164-4D2B-B680-22844AC8B33E}" type="presParOf" srcId="{D0CADAB6-73AD-4429-B7FD-8A6F4A28C97D}" destId="{2BEF1C0C-E422-4777-A2DB-CA9C4D8EC11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48C5BAFF-CA62-4BAB-A1D8-AB8200092AC7}"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02BD7CA4-0BC4-47C3-A892-835F751A7739}">
      <dgm:prSet/>
      <dgm:spPr/>
      <dgm:t>
        <a:bodyPr/>
        <a:lstStyle/>
        <a:p>
          <a:pPr>
            <a:lnSpc>
              <a:spcPct val="100000"/>
            </a:lnSpc>
          </a:pPr>
          <a:r>
            <a:rPr lang="en-US" dirty="0"/>
            <a:t>We can conclude that in each home ownership, maximum loan is taken for debt consolidation and customers who took loan for this purpose has repaid in mass amount.</a:t>
          </a:r>
        </a:p>
      </dgm:t>
    </dgm:pt>
    <dgm:pt modelId="{06BC4927-DEE2-43FE-8B4D-8319F4ADAD12}" type="parTrans" cxnId="{1B4B9448-D236-4055-8707-CADEBAD7492D}">
      <dgm:prSet/>
      <dgm:spPr/>
      <dgm:t>
        <a:bodyPr/>
        <a:lstStyle/>
        <a:p>
          <a:endParaRPr lang="en-US"/>
        </a:p>
      </dgm:t>
    </dgm:pt>
    <dgm:pt modelId="{56137187-CC4B-431B-8EE2-8F38F4BB53FC}" type="sibTrans" cxnId="{1B4B9448-D236-4055-8707-CADEBAD7492D}">
      <dgm:prSet/>
      <dgm:spPr/>
      <dgm:t>
        <a:bodyPr/>
        <a:lstStyle/>
        <a:p>
          <a:endParaRPr lang="en-US"/>
        </a:p>
      </dgm:t>
    </dgm:pt>
    <dgm:pt modelId="{0FCFC7C6-E1B3-467C-8A97-314D9ED5AEE9}">
      <dgm:prSet/>
      <dgm:spPr/>
      <dgm:t>
        <a:bodyPr/>
        <a:lstStyle/>
        <a:p>
          <a:pPr>
            <a:lnSpc>
              <a:spcPct val="100000"/>
            </a:lnSpc>
          </a:pPr>
          <a:r>
            <a:rPr lang="en-US" dirty="0"/>
            <a:t>Except NONE and OTHERS, all other Homeownership has taken maximum loan for debt consolidation. So, recently paid max amount is of MORTGAGE followed by RENT and OWN.</a:t>
          </a:r>
        </a:p>
      </dgm:t>
    </dgm:pt>
    <dgm:pt modelId="{4D3143C6-285F-43ED-A054-09C25A905507}" type="parTrans" cxnId="{79C36393-6146-45DF-9E5C-B3F3B30099B2}">
      <dgm:prSet/>
      <dgm:spPr/>
      <dgm:t>
        <a:bodyPr/>
        <a:lstStyle/>
        <a:p>
          <a:endParaRPr lang="en-US"/>
        </a:p>
      </dgm:t>
    </dgm:pt>
    <dgm:pt modelId="{D45816E1-1AD3-4592-B0C8-EB85ECC0C7EE}" type="sibTrans" cxnId="{79C36393-6146-45DF-9E5C-B3F3B30099B2}">
      <dgm:prSet/>
      <dgm:spPr/>
      <dgm:t>
        <a:bodyPr/>
        <a:lstStyle/>
        <a:p>
          <a:endParaRPr lang="en-US"/>
        </a:p>
      </dgm:t>
    </dgm:pt>
    <dgm:pt modelId="{E3F72E0F-E7FD-40E2-9CCA-787368795BA2}" type="pres">
      <dgm:prSet presAssocID="{48C5BAFF-CA62-4BAB-A1D8-AB8200092AC7}" presName="diagram" presStyleCnt="0">
        <dgm:presLayoutVars>
          <dgm:dir/>
          <dgm:resizeHandles val="exact"/>
        </dgm:presLayoutVars>
      </dgm:prSet>
      <dgm:spPr/>
    </dgm:pt>
    <dgm:pt modelId="{01A35CD1-D4F0-43FC-BFCF-92485811DE3F}" type="pres">
      <dgm:prSet presAssocID="{02BD7CA4-0BC4-47C3-A892-835F751A7739}" presName="arrow" presStyleLbl="node1" presStyleIdx="0" presStyleCnt="2">
        <dgm:presLayoutVars>
          <dgm:bulletEnabled val="1"/>
        </dgm:presLayoutVars>
      </dgm:prSet>
      <dgm:spPr/>
    </dgm:pt>
    <dgm:pt modelId="{95D7C98A-81F4-4718-9C12-80CE2E81C93F}" type="pres">
      <dgm:prSet presAssocID="{0FCFC7C6-E1B3-467C-8A97-314D9ED5AEE9}" presName="arrow" presStyleLbl="node1" presStyleIdx="1" presStyleCnt="2">
        <dgm:presLayoutVars>
          <dgm:bulletEnabled val="1"/>
        </dgm:presLayoutVars>
      </dgm:prSet>
      <dgm:spPr/>
    </dgm:pt>
  </dgm:ptLst>
  <dgm:cxnLst>
    <dgm:cxn modelId="{BD3BC739-11D8-4652-A6BC-E032530934AB}" type="presOf" srcId="{02BD7CA4-0BC4-47C3-A892-835F751A7739}" destId="{01A35CD1-D4F0-43FC-BFCF-92485811DE3F}" srcOrd="0" destOrd="0" presId="urn:microsoft.com/office/officeart/2005/8/layout/arrow5"/>
    <dgm:cxn modelId="{1B4B9448-D236-4055-8707-CADEBAD7492D}" srcId="{48C5BAFF-CA62-4BAB-A1D8-AB8200092AC7}" destId="{02BD7CA4-0BC4-47C3-A892-835F751A7739}" srcOrd="0" destOrd="0" parTransId="{06BC4927-DEE2-43FE-8B4D-8319F4ADAD12}" sibTransId="{56137187-CC4B-431B-8EE2-8F38F4BB53FC}"/>
    <dgm:cxn modelId="{7C894B6C-5AD7-4840-BF2C-C83E18C6A363}" type="presOf" srcId="{0FCFC7C6-E1B3-467C-8A97-314D9ED5AEE9}" destId="{95D7C98A-81F4-4718-9C12-80CE2E81C93F}" srcOrd="0" destOrd="0" presId="urn:microsoft.com/office/officeart/2005/8/layout/arrow5"/>
    <dgm:cxn modelId="{79C36393-6146-45DF-9E5C-B3F3B30099B2}" srcId="{48C5BAFF-CA62-4BAB-A1D8-AB8200092AC7}" destId="{0FCFC7C6-E1B3-467C-8A97-314D9ED5AEE9}" srcOrd="1" destOrd="0" parTransId="{4D3143C6-285F-43ED-A054-09C25A905507}" sibTransId="{D45816E1-1AD3-4592-B0C8-EB85ECC0C7EE}"/>
    <dgm:cxn modelId="{9C1936D3-45CE-4592-9DAB-DDA4FC4A9DA8}" type="presOf" srcId="{48C5BAFF-CA62-4BAB-A1D8-AB8200092AC7}" destId="{E3F72E0F-E7FD-40E2-9CCA-787368795BA2}" srcOrd="0" destOrd="0" presId="urn:microsoft.com/office/officeart/2005/8/layout/arrow5"/>
    <dgm:cxn modelId="{2442ECF9-BEDB-4D17-B187-92826C293401}" type="presParOf" srcId="{E3F72E0F-E7FD-40E2-9CCA-787368795BA2}" destId="{01A35CD1-D4F0-43FC-BFCF-92485811DE3F}" srcOrd="0" destOrd="0" presId="urn:microsoft.com/office/officeart/2005/8/layout/arrow5"/>
    <dgm:cxn modelId="{535D32B2-0487-4BF8-A998-BECF75314857}" type="presParOf" srcId="{E3F72E0F-E7FD-40E2-9CCA-787368795BA2}" destId="{95D7C98A-81F4-4718-9C12-80CE2E81C93F}" srcOrd="1"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6F1A13-DD61-4BF7-9B09-7FC38ED3BF6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8DA42E9-CBDF-4268-829F-70A3D3477A88}">
      <dgm:prSet custT="1"/>
      <dgm:spPr/>
      <dgm:t>
        <a:bodyPr/>
        <a:lstStyle/>
        <a:p>
          <a:pPr>
            <a:lnSpc>
              <a:spcPct val="100000"/>
            </a:lnSpc>
          </a:pPr>
          <a:r>
            <a:rPr lang="en-US" sz="1200" dirty="0"/>
            <a:t>A progressive increase in loan amounts over time, the greatest revolving balance being held by Grade B, a higher percentage of verified status compared to unverified status, and the predominance of renting and mortgage payments over outright property ownership are some of the key results.</a:t>
          </a:r>
        </a:p>
      </dgm:t>
    </dgm:pt>
    <dgm:pt modelId="{296B17FA-4CC6-42DA-A4C6-AC3CF7B6BCF3}" type="parTrans" cxnId="{4555507E-4E39-4762-AF03-BB7795A9854E}">
      <dgm:prSet/>
      <dgm:spPr/>
      <dgm:t>
        <a:bodyPr/>
        <a:lstStyle/>
        <a:p>
          <a:endParaRPr lang="en-US"/>
        </a:p>
      </dgm:t>
    </dgm:pt>
    <dgm:pt modelId="{7FC83450-9C46-47C7-839C-A845C37ACBED}" type="sibTrans" cxnId="{4555507E-4E39-4762-AF03-BB7795A9854E}">
      <dgm:prSet/>
      <dgm:spPr/>
      <dgm:t>
        <a:bodyPr/>
        <a:lstStyle/>
        <a:p>
          <a:endParaRPr lang="en-US"/>
        </a:p>
      </dgm:t>
    </dgm:pt>
    <dgm:pt modelId="{CF744A27-FB50-4397-A619-5E080F78C896}">
      <dgm:prSet custT="1"/>
      <dgm:spPr/>
      <dgm:t>
        <a:bodyPr/>
        <a:lstStyle/>
        <a:p>
          <a:pPr>
            <a:lnSpc>
              <a:spcPct val="100000"/>
            </a:lnSpc>
          </a:pPr>
          <a:r>
            <a:rPr lang="en-US" sz="1200" dirty="0"/>
            <a:t>In addition, the data showed that California (CA) is now the state that contributes the most to loan payments, possibly as a result of its sizable population, diverse economy, and responsible borrowers. Home improvement, debt consolidation, and credit card refinancing accounted for most loan objectives.</a:t>
          </a:r>
        </a:p>
      </dgm:t>
    </dgm:pt>
    <dgm:pt modelId="{00349C0C-1836-4916-979F-0575584E2C55}" type="parTrans" cxnId="{86B13FAE-8E15-4B0F-8B90-BF2D3FC22BF3}">
      <dgm:prSet/>
      <dgm:spPr/>
      <dgm:t>
        <a:bodyPr/>
        <a:lstStyle/>
        <a:p>
          <a:endParaRPr lang="en-US"/>
        </a:p>
      </dgm:t>
    </dgm:pt>
    <dgm:pt modelId="{731A9657-92B9-40CB-B16B-DAE0916DB924}" type="sibTrans" cxnId="{86B13FAE-8E15-4B0F-8B90-BF2D3FC22BF3}">
      <dgm:prSet/>
      <dgm:spPr/>
      <dgm:t>
        <a:bodyPr/>
        <a:lstStyle/>
        <a:p>
          <a:endParaRPr lang="en-US"/>
        </a:p>
      </dgm:t>
    </dgm:pt>
    <dgm:pt modelId="{C6931910-9095-43BD-813D-EE5CCB865FD7}">
      <dgm:prSet/>
      <dgm:spPr/>
      <dgm:t>
        <a:bodyPr/>
        <a:lstStyle/>
        <a:p>
          <a:pPr>
            <a:lnSpc>
              <a:spcPct val="100000"/>
            </a:lnSpc>
          </a:pPr>
          <a:r>
            <a:rPr lang="en-US" dirty="0"/>
            <a:t>It is advised to concentrate on techniques like developing stronger verification processes to raise the percentage of verified statuses in order to improve lending practices and outcomes.</a:t>
          </a:r>
        </a:p>
      </dgm:t>
    </dgm:pt>
    <dgm:pt modelId="{D4D4AE9D-CAC5-4F5C-BC9C-E2AED831715C}" type="parTrans" cxnId="{B82FEF15-37B8-43E8-925E-6D9B57884239}">
      <dgm:prSet/>
      <dgm:spPr/>
      <dgm:t>
        <a:bodyPr/>
        <a:lstStyle/>
        <a:p>
          <a:endParaRPr lang="en-US"/>
        </a:p>
      </dgm:t>
    </dgm:pt>
    <dgm:pt modelId="{87796D6D-8324-4E33-A1AB-01EF013CEB39}" type="sibTrans" cxnId="{B82FEF15-37B8-43E8-925E-6D9B57884239}">
      <dgm:prSet/>
      <dgm:spPr/>
      <dgm:t>
        <a:bodyPr/>
        <a:lstStyle/>
        <a:p>
          <a:endParaRPr lang="en-US"/>
        </a:p>
      </dgm:t>
    </dgm:pt>
    <dgm:pt modelId="{86EDDFA4-5E31-41D1-8120-E6B9C2133EFF}">
      <dgm:prSet/>
      <dgm:spPr/>
      <dgm:t>
        <a:bodyPr/>
        <a:lstStyle/>
        <a:p>
          <a:pPr>
            <a:lnSpc>
              <a:spcPct val="100000"/>
            </a:lnSpc>
          </a:pPr>
          <a:r>
            <a:rPr lang="en-US" dirty="0"/>
            <a:t>Stakeholders can support borrowers' financial goals, improve risk management by utilizing these knowledge.</a:t>
          </a:r>
        </a:p>
      </dgm:t>
    </dgm:pt>
    <dgm:pt modelId="{86026785-5B04-489A-97CA-AA5FE120D97F}" type="parTrans" cxnId="{2BF60E50-BF61-4173-A3E4-D47444D0F864}">
      <dgm:prSet/>
      <dgm:spPr/>
      <dgm:t>
        <a:bodyPr/>
        <a:lstStyle/>
        <a:p>
          <a:endParaRPr lang="en-US"/>
        </a:p>
      </dgm:t>
    </dgm:pt>
    <dgm:pt modelId="{9E081E4C-6E19-4CB5-98F6-B991E302D3B1}" type="sibTrans" cxnId="{2BF60E50-BF61-4173-A3E4-D47444D0F864}">
      <dgm:prSet/>
      <dgm:spPr/>
      <dgm:t>
        <a:bodyPr/>
        <a:lstStyle/>
        <a:p>
          <a:endParaRPr lang="en-US"/>
        </a:p>
      </dgm:t>
    </dgm:pt>
    <dgm:pt modelId="{256C39B3-59BA-4DBC-B028-9671C1F1222B}">
      <dgm:prSet/>
      <dgm:spPr/>
      <dgm:t>
        <a:bodyPr/>
        <a:lstStyle/>
        <a:p>
          <a:pPr>
            <a:lnSpc>
              <a:spcPct val="100000"/>
            </a:lnSpc>
          </a:pPr>
          <a:r>
            <a:rPr lang="en-US" dirty="0"/>
            <a:t>This research emphasizes the value of data analysis and insights in guiding wise decision-making, enhancing loan performance, and satisfying the requirements of both lenders and borrowers.</a:t>
          </a:r>
        </a:p>
      </dgm:t>
    </dgm:pt>
    <dgm:pt modelId="{7C124097-4539-4245-BFEF-BB3169F6BE76}" type="parTrans" cxnId="{780C444D-24AF-442B-A342-5E374367073C}">
      <dgm:prSet/>
      <dgm:spPr/>
      <dgm:t>
        <a:bodyPr/>
        <a:lstStyle/>
        <a:p>
          <a:endParaRPr lang="en-US"/>
        </a:p>
      </dgm:t>
    </dgm:pt>
    <dgm:pt modelId="{97D8D645-18EA-4A65-897A-75D648C2B537}" type="sibTrans" cxnId="{780C444D-24AF-442B-A342-5E374367073C}">
      <dgm:prSet/>
      <dgm:spPr/>
      <dgm:t>
        <a:bodyPr/>
        <a:lstStyle/>
        <a:p>
          <a:endParaRPr lang="en-US"/>
        </a:p>
      </dgm:t>
    </dgm:pt>
    <dgm:pt modelId="{4FE11BD5-6235-4DB8-AA88-C9F0282E0E6C}" type="pres">
      <dgm:prSet presAssocID="{DB6F1A13-DD61-4BF7-9B09-7FC38ED3BF6E}" presName="root" presStyleCnt="0">
        <dgm:presLayoutVars>
          <dgm:dir/>
          <dgm:resizeHandles val="exact"/>
        </dgm:presLayoutVars>
      </dgm:prSet>
      <dgm:spPr/>
    </dgm:pt>
    <dgm:pt modelId="{B9BFBB6A-4F08-4CF3-9CD6-E9E124FBF30D}" type="pres">
      <dgm:prSet presAssocID="{18DA42E9-CBDF-4268-829F-70A3D3477A88}" presName="compNode" presStyleCnt="0"/>
      <dgm:spPr/>
    </dgm:pt>
    <dgm:pt modelId="{EC7D6084-1082-45CD-B4AF-CAD13EBEE649}" type="pres">
      <dgm:prSet presAssocID="{18DA42E9-CBDF-4268-829F-70A3D3477A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26949E16-2761-4109-8D60-304594B642E0}" type="pres">
      <dgm:prSet presAssocID="{18DA42E9-CBDF-4268-829F-70A3D3477A88}" presName="spaceRect" presStyleCnt="0"/>
      <dgm:spPr/>
    </dgm:pt>
    <dgm:pt modelId="{328D4518-D30F-459F-9506-4EEB1F156DC4}" type="pres">
      <dgm:prSet presAssocID="{18DA42E9-CBDF-4268-829F-70A3D3477A88}" presName="textRect" presStyleLbl="revTx" presStyleIdx="0" presStyleCnt="5">
        <dgm:presLayoutVars>
          <dgm:chMax val="1"/>
          <dgm:chPref val="1"/>
        </dgm:presLayoutVars>
      </dgm:prSet>
      <dgm:spPr/>
    </dgm:pt>
    <dgm:pt modelId="{ABB3F961-D6C5-4089-B3BA-AC7261D67E44}" type="pres">
      <dgm:prSet presAssocID="{7FC83450-9C46-47C7-839C-A845C37ACBED}" presName="sibTrans" presStyleCnt="0"/>
      <dgm:spPr/>
    </dgm:pt>
    <dgm:pt modelId="{F0742251-609F-42BA-A3E7-FB24926F3FEA}" type="pres">
      <dgm:prSet presAssocID="{CF744A27-FB50-4397-A619-5E080F78C896}" presName="compNode" presStyleCnt="0"/>
      <dgm:spPr/>
    </dgm:pt>
    <dgm:pt modelId="{C1E535C5-5176-4A14-B27A-BD037D80781E}" type="pres">
      <dgm:prSet presAssocID="{CF744A27-FB50-4397-A619-5E080F78C8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E5C894DD-D031-461C-8593-69C8B47E6285}" type="pres">
      <dgm:prSet presAssocID="{CF744A27-FB50-4397-A619-5E080F78C896}" presName="spaceRect" presStyleCnt="0"/>
      <dgm:spPr/>
    </dgm:pt>
    <dgm:pt modelId="{02E49655-6493-4D2A-A2D2-C34EECEB0695}" type="pres">
      <dgm:prSet presAssocID="{CF744A27-FB50-4397-A619-5E080F78C896}" presName="textRect" presStyleLbl="revTx" presStyleIdx="1" presStyleCnt="5">
        <dgm:presLayoutVars>
          <dgm:chMax val="1"/>
          <dgm:chPref val="1"/>
        </dgm:presLayoutVars>
      </dgm:prSet>
      <dgm:spPr/>
    </dgm:pt>
    <dgm:pt modelId="{B896B232-A8DF-4323-99B9-8B0317C45226}" type="pres">
      <dgm:prSet presAssocID="{731A9657-92B9-40CB-B16B-DAE0916DB924}" presName="sibTrans" presStyleCnt="0"/>
      <dgm:spPr/>
    </dgm:pt>
    <dgm:pt modelId="{87A25FAF-821D-4C65-A4AB-E75D819E4DC8}" type="pres">
      <dgm:prSet presAssocID="{C6931910-9095-43BD-813D-EE5CCB865FD7}" presName="compNode" presStyleCnt="0"/>
      <dgm:spPr/>
    </dgm:pt>
    <dgm:pt modelId="{5908D8A8-0353-4E2C-9A65-61487CFC59DC}" type="pres">
      <dgm:prSet presAssocID="{C6931910-9095-43BD-813D-EE5CCB865FD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B48C17EE-683C-4130-A640-774F018C8AAD}" type="pres">
      <dgm:prSet presAssocID="{C6931910-9095-43BD-813D-EE5CCB865FD7}" presName="spaceRect" presStyleCnt="0"/>
      <dgm:spPr/>
    </dgm:pt>
    <dgm:pt modelId="{16997DE8-D469-4EE2-AD85-BD05CABA121C}" type="pres">
      <dgm:prSet presAssocID="{C6931910-9095-43BD-813D-EE5CCB865FD7}" presName="textRect" presStyleLbl="revTx" presStyleIdx="2" presStyleCnt="5">
        <dgm:presLayoutVars>
          <dgm:chMax val="1"/>
          <dgm:chPref val="1"/>
        </dgm:presLayoutVars>
      </dgm:prSet>
      <dgm:spPr/>
    </dgm:pt>
    <dgm:pt modelId="{E2CBA813-67C5-4A1D-920B-1DEB2FE5916B}" type="pres">
      <dgm:prSet presAssocID="{87796D6D-8324-4E33-A1AB-01EF013CEB39}" presName="sibTrans" presStyleCnt="0"/>
      <dgm:spPr/>
    </dgm:pt>
    <dgm:pt modelId="{B6F86E69-94B0-4037-9FC9-74017CCF1D08}" type="pres">
      <dgm:prSet presAssocID="{86EDDFA4-5E31-41D1-8120-E6B9C2133EFF}" presName="compNode" presStyleCnt="0"/>
      <dgm:spPr/>
    </dgm:pt>
    <dgm:pt modelId="{C10B51B0-3EE0-489E-8391-03D58B1C6462}" type="pres">
      <dgm:prSet presAssocID="{86EDDFA4-5E31-41D1-8120-E6B9C2133EF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180DAE8F-32D3-46D0-83E5-2DD8B541646F}" type="pres">
      <dgm:prSet presAssocID="{86EDDFA4-5E31-41D1-8120-E6B9C2133EFF}" presName="spaceRect" presStyleCnt="0"/>
      <dgm:spPr/>
    </dgm:pt>
    <dgm:pt modelId="{1A4EE362-5DFD-4A46-8538-41E4786555C6}" type="pres">
      <dgm:prSet presAssocID="{86EDDFA4-5E31-41D1-8120-E6B9C2133EFF}" presName="textRect" presStyleLbl="revTx" presStyleIdx="3" presStyleCnt="5">
        <dgm:presLayoutVars>
          <dgm:chMax val="1"/>
          <dgm:chPref val="1"/>
        </dgm:presLayoutVars>
      </dgm:prSet>
      <dgm:spPr/>
    </dgm:pt>
    <dgm:pt modelId="{AA02E036-14E9-4EA4-B543-9B05E387A1E5}" type="pres">
      <dgm:prSet presAssocID="{9E081E4C-6E19-4CB5-98F6-B991E302D3B1}" presName="sibTrans" presStyleCnt="0"/>
      <dgm:spPr/>
    </dgm:pt>
    <dgm:pt modelId="{9F064CE0-E607-405C-8134-A165169E6692}" type="pres">
      <dgm:prSet presAssocID="{256C39B3-59BA-4DBC-B028-9671C1F1222B}" presName="compNode" presStyleCnt="0"/>
      <dgm:spPr/>
    </dgm:pt>
    <dgm:pt modelId="{70837296-AF30-41CE-9F1F-0382B45A95AB}" type="pres">
      <dgm:prSet presAssocID="{256C39B3-59BA-4DBC-B028-9671C1F122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nk"/>
        </a:ext>
      </dgm:extLst>
    </dgm:pt>
    <dgm:pt modelId="{FE441E19-256A-4FB5-8043-D75CEF7CD022}" type="pres">
      <dgm:prSet presAssocID="{256C39B3-59BA-4DBC-B028-9671C1F1222B}" presName="spaceRect" presStyleCnt="0"/>
      <dgm:spPr/>
    </dgm:pt>
    <dgm:pt modelId="{D410E960-9CAA-4012-A452-49DABC43098C}" type="pres">
      <dgm:prSet presAssocID="{256C39B3-59BA-4DBC-B028-9671C1F1222B}" presName="textRect" presStyleLbl="revTx" presStyleIdx="4" presStyleCnt="5">
        <dgm:presLayoutVars>
          <dgm:chMax val="1"/>
          <dgm:chPref val="1"/>
        </dgm:presLayoutVars>
      </dgm:prSet>
      <dgm:spPr/>
    </dgm:pt>
  </dgm:ptLst>
  <dgm:cxnLst>
    <dgm:cxn modelId="{B82FEF15-37B8-43E8-925E-6D9B57884239}" srcId="{DB6F1A13-DD61-4BF7-9B09-7FC38ED3BF6E}" destId="{C6931910-9095-43BD-813D-EE5CCB865FD7}" srcOrd="2" destOrd="0" parTransId="{D4D4AE9D-CAC5-4F5C-BC9C-E2AED831715C}" sibTransId="{87796D6D-8324-4E33-A1AB-01EF013CEB39}"/>
    <dgm:cxn modelId="{0ECC1533-C57A-4A64-89C8-4CE5CBE6D49D}" type="presOf" srcId="{C6931910-9095-43BD-813D-EE5CCB865FD7}" destId="{16997DE8-D469-4EE2-AD85-BD05CABA121C}" srcOrd="0" destOrd="0" presId="urn:microsoft.com/office/officeart/2018/2/layout/IconLabelList"/>
    <dgm:cxn modelId="{BFC41E3A-3078-4E6A-8B2A-AB8E308816C2}" type="presOf" srcId="{256C39B3-59BA-4DBC-B028-9671C1F1222B}" destId="{D410E960-9CAA-4012-A452-49DABC43098C}" srcOrd="0" destOrd="0" presId="urn:microsoft.com/office/officeart/2018/2/layout/IconLabelList"/>
    <dgm:cxn modelId="{3BBFEC64-C6CA-4438-A840-7EB34D994024}" type="presOf" srcId="{CF744A27-FB50-4397-A619-5E080F78C896}" destId="{02E49655-6493-4D2A-A2D2-C34EECEB0695}" srcOrd="0" destOrd="0" presId="urn:microsoft.com/office/officeart/2018/2/layout/IconLabelList"/>
    <dgm:cxn modelId="{780C444D-24AF-442B-A342-5E374367073C}" srcId="{DB6F1A13-DD61-4BF7-9B09-7FC38ED3BF6E}" destId="{256C39B3-59BA-4DBC-B028-9671C1F1222B}" srcOrd="4" destOrd="0" parTransId="{7C124097-4539-4245-BFEF-BB3169F6BE76}" sibTransId="{97D8D645-18EA-4A65-897A-75D648C2B537}"/>
    <dgm:cxn modelId="{2BF60E50-BF61-4173-A3E4-D47444D0F864}" srcId="{DB6F1A13-DD61-4BF7-9B09-7FC38ED3BF6E}" destId="{86EDDFA4-5E31-41D1-8120-E6B9C2133EFF}" srcOrd="3" destOrd="0" parTransId="{86026785-5B04-489A-97CA-AA5FE120D97F}" sibTransId="{9E081E4C-6E19-4CB5-98F6-B991E302D3B1}"/>
    <dgm:cxn modelId="{66D15D51-2681-4587-98C5-0257B8523521}" type="presOf" srcId="{86EDDFA4-5E31-41D1-8120-E6B9C2133EFF}" destId="{1A4EE362-5DFD-4A46-8538-41E4786555C6}" srcOrd="0" destOrd="0" presId="urn:microsoft.com/office/officeart/2018/2/layout/IconLabelList"/>
    <dgm:cxn modelId="{4555507E-4E39-4762-AF03-BB7795A9854E}" srcId="{DB6F1A13-DD61-4BF7-9B09-7FC38ED3BF6E}" destId="{18DA42E9-CBDF-4268-829F-70A3D3477A88}" srcOrd="0" destOrd="0" parTransId="{296B17FA-4CC6-42DA-A4C6-AC3CF7B6BCF3}" sibTransId="{7FC83450-9C46-47C7-839C-A845C37ACBED}"/>
    <dgm:cxn modelId="{86B13FAE-8E15-4B0F-8B90-BF2D3FC22BF3}" srcId="{DB6F1A13-DD61-4BF7-9B09-7FC38ED3BF6E}" destId="{CF744A27-FB50-4397-A619-5E080F78C896}" srcOrd="1" destOrd="0" parTransId="{00349C0C-1836-4916-979F-0575584E2C55}" sibTransId="{731A9657-92B9-40CB-B16B-DAE0916DB924}"/>
    <dgm:cxn modelId="{B87EFAB8-005D-45C8-9F1C-47F85E606E62}" type="presOf" srcId="{18DA42E9-CBDF-4268-829F-70A3D3477A88}" destId="{328D4518-D30F-459F-9506-4EEB1F156DC4}" srcOrd="0" destOrd="0" presId="urn:microsoft.com/office/officeart/2018/2/layout/IconLabelList"/>
    <dgm:cxn modelId="{2A761DDD-47AA-42BA-A158-51101B2F7A98}" type="presOf" srcId="{DB6F1A13-DD61-4BF7-9B09-7FC38ED3BF6E}" destId="{4FE11BD5-6235-4DB8-AA88-C9F0282E0E6C}" srcOrd="0" destOrd="0" presId="urn:microsoft.com/office/officeart/2018/2/layout/IconLabelList"/>
    <dgm:cxn modelId="{EB16B0C8-0F59-4917-AC01-AEB8215BED7C}" type="presParOf" srcId="{4FE11BD5-6235-4DB8-AA88-C9F0282E0E6C}" destId="{B9BFBB6A-4F08-4CF3-9CD6-E9E124FBF30D}" srcOrd="0" destOrd="0" presId="urn:microsoft.com/office/officeart/2018/2/layout/IconLabelList"/>
    <dgm:cxn modelId="{EC4B413B-C9E0-4059-A4BA-6DC8A47B0803}" type="presParOf" srcId="{B9BFBB6A-4F08-4CF3-9CD6-E9E124FBF30D}" destId="{EC7D6084-1082-45CD-B4AF-CAD13EBEE649}" srcOrd="0" destOrd="0" presId="urn:microsoft.com/office/officeart/2018/2/layout/IconLabelList"/>
    <dgm:cxn modelId="{4B090A5C-6BC9-4125-9E79-209C60812264}" type="presParOf" srcId="{B9BFBB6A-4F08-4CF3-9CD6-E9E124FBF30D}" destId="{26949E16-2761-4109-8D60-304594B642E0}" srcOrd="1" destOrd="0" presId="urn:microsoft.com/office/officeart/2018/2/layout/IconLabelList"/>
    <dgm:cxn modelId="{7DF4F2FA-E388-4A8D-A0E2-61B6BBC127FD}" type="presParOf" srcId="{B9BFBB6A-4F08-4CF3-9CD6-E9E124FBF30D}" destId="{328D4518-D30F-459F-9506-4EEB1F156DC4}" srcOrd="2" destOrd="0" presId="urn:microsoft.com/office/officeart/2018/2/layout/IconLabelList"/>
    <dgm:cxn modelId="{872FE6FC-FD43-48CC-AAA6-AE8F10A4349A}" type="presParOf" srcId="{4FE11BD5-6235-4DB8-AA88-C9F0282E0E6C}" destId="{ABB3F961-D6C5-4089-B3BA-AC7261D67E44}" srcOrd="1" destOrd="0" presId="urn:microsoft.com/office/officeart/2018/2/layout/IconLabelList"/>
    <dgm:cxn modelId="{D2A35AAC-52E4-4749-8FA8-34265E197287}" type="presParOf" srcId="{4FE11BD5-6235-4DB8-AA88-C9F0282E0E6C}" destId="{F0742251-609F-42BA-A3E7-FB24926F3FEA}" srcOrd="2" destOrd="0" presId="urn:microsoft.com/office/officeart/2018/2/layout/IconLabelList"/>
    <dgm:cxn modelId="{25009D82-BA3A-40F1-B0F0-1114634718F2}" type="presParOf" srcId="{F0742251-609F-42BA-A3E7-FB24926F3FEA}" destId="{C1E535C5-5176-4A14-B27A-BD037D80781E}" srcOrd="0" destOrd="0" presId="urn:microsoft.com/office/officeart/2018/2/layout/IconLabelList"/>
    <dgm:cxn modelId="{2BA7C95E-5C12-45DF-9742-906342618D6C}" type="presParOf" srcId="{F0742251-609F-42BA-A3E7-FB24926F3FEA}" destId="{E5C894DD-D031-461C-8593-69C8B47E6285}" srcOrd="1" destOrd="0" presId="urn:microsoft.com/office/officeart/2018/2/layout/IconLabelList"/>
    <dgm:cxn modelId="{FC9EF264-B280-48D7-B4F4-282406D8484C}" type="presParOf" srcId="{F0742251-609F-42BA-A3E7-FB24926F3FEA}" destId="{02E49655-6493-4D2A-A2D2-C34EECEB0695}" srcOrd="2" destOrd="0" presId="urn:microsoft.com/office/officeart/2018/2/layout/IconLabelList"/>
    <dgm:cxn modelId="{1A3A6342-D50B-452A-89E6-3C3428A61FBC}" type="presParOf" srcId="{4FE11BD5-6235-4DB8-AA88-C9F0282E0E6C}" destId="{B896B232-A8DF-4323-99B9-8B0317C45226}" srcOrd="3" destOrd="0" presId="urn:microsoft.com/office/officeart/2018/2/layout/IconLabelList"/>
    <dgm:cxn modelId="{830CC1CC-2379-4551-9114-15166DF75CB9}" type="presParOf" srcId="{4FE11BD5-6235-4DB8-AA88-C9F0282E0E6C}" destId="{87A25FAF-821D-4C65-A4AB-E75D819E4DC8}" srcOrd="4" destOrd="0" presId="urn:microsoft.com/office/officeart/2018/2/layout/IconLabelList"/>
    <dgm:cxn modelId="{F31CCCCB-FA7B-4D48-9FD4-7D322B8D2B41}" type="presParOf" srcId="{87A25FAF-821D-4C65-A4AB-E75D819E4DC8}" destId="{5908D8A8-0353-4E2C-9A65-61487CFC59DC}" srcOrd="0" destOrd="0" presId="urn:microsoft.com/office/officeart/2018/2/layout/IconLabelList"/>
    <dgm:cxn modelId="{A7323955-21C5-45C0-82E9-3365967CE1E6}" type="presParOf" srcId="{87A25FAF-821D-4C65-A4AB-E75D819E4DC8}" destId="{B48C17EE-683C-4130-A640-774F018C8AAD}" srcOrd="1" destOrd="0" presId="urn:microsoft.com/office/officeart/2018/2/layout/IconLabelList"/>
    <dgm:cxn modelId="{B160C8C2-4060-412F-A07B-6A4C9B233B4B}" type="presParOf" srcId="{87A25FAF-821D-4C65-A4AB-E75D819E4DC8}" destId="{16997DE8-D469-4EE2-AD85-BD05CABA121C}" srcOrd="2" destOrd="0" presId="urn:microsoft.com/office/officeart/2018/2/layout/IconLabelList"/>
    <dgm:cxn modelId="{6F839AB2-A869-4F49-A267-DC328ECCDE5B}" type="presParOf" srcId="{4FE11BD5-6235-4DB8-AA88-C9F0282E0E6C}" destId="{E2CBA813-67C5-4A1D-920B-1DEB2FE5916B}" srcOrd="5" destOrd="0" presId="urn:microsoft.com/office/officeart/2018/2/layout/IconLabelList"/>
    <dgm:cxn modelId="{4917D81B-5707-4A91-ABF2-3D83BFFB6872}" type="presParOf" srcId="{4FE11BD5-6235-4DB8-AA88-C9F0282E0E6C}" destId="{B6F86E69-94B0-4037-9FC9-74017CCF1D08}" srcOrd="6" destOrd="0" presId="urn:microsoft.com/office/officeart/2018/2/layout/IconLabelList"/>
    <dgm:cxn modelId="{72401B3C-611C-414F-A724-1FEFFEB5CE98}" type="presParOf" srcId="{B6F86E69-94B0-4037-9FC9-74017CCF1D08}" destId="{C10B51B0-3EE0-489E-8391-03D58B1C6462}" srcOrd="0" destOrd="0" presId="urn:microsoft.com/office/officeart/2018/2/layout/IconLabelList"/>
    <dgm:cxn modelId="{58CBFCB8-00EA-4D3B-84D2-88C9A01CBE6E}" type="presParOf" srcId="{B6F86E69-94B0-4037-9FC9-74017CCF1D08}" destId="{180DAE8F-32D3-46D0-83E5-2DD8B541646F}" srcOrd="1" destOrd="0" presId="urn:microsoft.com/office/officeart/2018/2/layout/IconLabelList"/>
    <dgm:cxn modelId="{E2BC99CD-81CA-4FD2-ABAD-993A782925AA}" type="presParOf" srcId="{B6F86E69-94B0-4037-9FC9-74017CCF1D08}" destId="{1A4EE362-5DFD-4A46-8538-41E4786555C6}" srcOrd="2" destOrd="0" presId="urn:microsoft.com/office/officeart/2018/2/layout/IconLabelList"/>
    <dgm:cxn modelId="{B9DAA94D-B46D-410E-84B4-395B36CD17B6}" type="presParOf" srcId="{4FE11BD5-6235-4DB8-AA88-C9F0282E0E6C}" destId="{AA02E036-14E9-4EA4-B543-9B05E387A1E5}" srcOrd="7" destOrd="0" presId="urn:microsoft.com/office/officeart/2018/2/layout/IconLabelList"/>
    <dgm:cxn modelId="{E18D29CE-4881-40A0-ABBE-9209F5770437}" type="presParOf" srcId="{4FE11BD5-6235-4DB8-AA88-C9F0282E0E6C}" destId="{9F064CE0-E607-405C-8134-A165169E6692}" srcOrd="8" destOrd="0" presId="urn:microsoft.com/office/officeart/2018/2/layout/IconLabelList"/>
    <dgm:cxn modelId="{0B4CFF4D-033B-41AB-9CEC-4CDC1219936B}" type="presParOf" srcId="{9F064CE0-E607-405C-8134-A165169E6692}" destId="{70837296-AF30-41CE-9F1F-0382B45A95AB}" srcOrd="0" destOrd="0" presId="urn:microsoft.com/office/officeart/2018/2/layout/IconLabelList"/>
    <dgm:cxn modelId="{BEDDC7FD-A641-4504-8B5C-A66D69C8A154}" type="presParOf" srcId="{9F064CE0-E607-405C-8134-A165169E6692}" destId="{FE441E19-256A-4FB5-8043-D75CEF7CD022}" srcOrd="1" destOrd="0" presId="urn:microsoft.com/office/officeart/2018/2/layout/IconLabelList"/>
    <dgm:cxn modelId="{7764BF35-B7C6-4BD5-BC2A-86A3EE50094E}" type="presParOf" srcId="{9F064CE0-E607-405C-8134-A165169E6692}" destId="{D410E960-9CAA-4012-A452-49DABC43098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3771B-1F59-4464-8AAB-6CCEB6735835}">
      <dsp:nvSpPr>
        <dsp:cNvPr id="0" name=""/>
        <dsp:cNvSpPr/>
      </dsp:nvSpPr>
      <dsp:spPr>
        <a:xfrm>
          <a:off x="5748941" y="1394378"/>
          <a:ext cx="1321754" cy="1321754"/>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F31BB-F93C-4E08-832C-120B5E15CCF5}">
      <dsp:nvSpPr>
        <dsp:cNvPr id="0" name=""/>
        <dsp:cNvSpPr/>
      </dsp:nvSpPr>
      <dsp:spPr>
        <a:xfrm>
          <a:off x="6043756" y="1696548"/>
          <a:ext cx="766617" cy="766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8E69DC-2B64-4A3D-B951-811F72986D24}">
      <dsp:nvSpPr>
        <dsp:cNvPr id="0" name=""/>
        <dsp:cNvSpPr/>
      </dsp:nvSpPr>
      <dsp:spPr>
        <a:xfrm>
          <a:off x="7133637" y="1411627"/>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a:t>By observing the chart, we can see how Loan Amount is increasing year by year.</a:t>
          </a:r>
          <a:endParaRPr lang="en-US" sz="1400" kern="1200" dirty="0"/>
        </a:p>
      </dsp:txBody>
      <dsp:txXfrm>
        <a:off x="7133637" y="1411627"/>
        <a:ext cx="3115563" cy="1321754"/>
      </dsp:txXfrm>
    </dsp:sp>
    <dsp:sp modelId="{48F5D429-7437-4644-913A-DE7F02A74031}">
      <dsp:nvSpPr>
        <dsp:cNvPr id="0" name=""/>
        <dsp:cNvSpPr/>
      </dsp:nvSpPr>
      <dsp:spPr>
        <a:xfrm>
          <a:off x="5776120" y="31411"/>
          <a:ext cx="1321754" cy="1321754"/>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065B0D-DA80-4DF3-AD76-4FE547716E17}">
      <dsp:nvSpPr>
        <dsp:cNvPr id="0" name=""/>
        <dsp:cNvSpPr/>
      </dsp:nvSpPr>
      <dsp:spPr>
        <a:xfrm>
          <a:off x="6027805" y="274465"/>
          <a:ext cx="766617" cy="766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F12410-BAC1-45D9-8FE7-666BD9CC54AE}">
      <dsp:nvSpPr>
        <dsp:cNvPr id="0" name=""/>
        <dsp:cNvSpPr/>
      </dsp:nvSpPr>
      <dsp:spPr>
        <a:xfrm>
          <a:off x="7177828" y="14149"/>
          <a:ext cx="3115563" cy="132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a:t>The highest loan amount was disbursed in the year 2011, totaling approximately 26,05,06,575. This indicates that 2011 had the highest demand or availability of loans compared to other years in the dataset.</a:t>
          </a:r>
          <a:endParaRPr lang="en-US" sz="1400" kern="1200" dirty="0"/>
        </a:p>
      </dsp:txBody>
      <dsp:txXfrm>
        <a:off x="7177828" y="14149"/>
        <a:ext cx="3115563" cy="1321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04C17-2D5C-4700-8B8F-E2F54AA2BDAA}">
      <dsp:nvSpPr>
        <dsp:cNvPr id="0" name=""/>
        <dsp:cNvSpPr/>
      </dsp:nvSpPr>
      <dsp:spPr>
        <a:xfrm>
          <a:off x="763905" y="254266"/>
          <a:ext cx="1128937" cy="1128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CE25D-5490-4FD0-8327-C1CD85519F28}">
      <dsp:nvSpPr>
        <dsp:cNvPr id="0" name=""/>
        <dsp:cNvSpPr/>
      </dsp:nvSpPr>
      <dsp:spPr>
        <a:xfrm>
          <a:off x="73998" y="1784996"/>
          <a:ext cx="250875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 this grade and subgrade wise revol balance we can notice grade-b have more revol balance than any other grade &amp; grade-g have very low revol balance.</a:t>
          </a:r>
        </a:p>
      </dsp:txBody>
      <dsp:txXfrm>
        <a:off x="73998" y="1784996"/>
        <a:ext cx="2508750" cy="1147500"/>
      </dsp:txXfrm>
    </dsp:sp>
    <dsp:sp modelId="{587541C7-D67D-4FA3-88AF-12BD9F341130}">
      <dsp:nvSpPr>
        <dsp:cNvPr id="0" name=""/>
        <dsp:cNvSpPr/>
      </dsp:nvSpPr>
      <dsp:spPr>
        <a:xfrm>
          <a:off x="3711686" y="254266"/>
          <a:ext cx="1128937" cy="1128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955B13-5E42-4A1F-BC71-CA5745F3954C}">
      <dsp:nvSpPr>
        <dsp:cNvPr id="0" name=""/>
        <dsp:cNvSpPr/>
      </dsp:nvSpPr>
      <dsp:spPr>
        <a:xfrm>
          <a:off x="3021780" y="1784996"/>
          <a:ext cx="250875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When aggregating all the points in the dataset, the grand total sum of revol_bal amounts to approximately 53,15,04,469. This represents the overall revolving balance across all the categories, reflecting the total outstanding debt or credit utilization for the entire dataset.</a:t>
          </a:r>
          <a:endParaRPr lang="en-US" sz="1100" kern="1200"/>
        </a:p>
      </dsp:txBody>
      <dsp:txXfrm>
        <a:off x="3021780" y="1784996"/>
        <a:ext cx="2508750" cy="114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37BDC-E279-4C60-90C4-0368423B4681}">
      <dsp:nvSpPr>
        <dsp:cNvPr id="0" name=""/>
        <dsp:cNvSpPr/>
      </dsp:nvSpPr>
      <dsp:spPr>
        <a:xfrm>
          <a:off x="5847" y="814500"/>
          <a:ext cx="1747757" cy="104865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kern="1200"/>
            <a:t>The total payment done by all the customers is 373 M.</a:t>
          </a:r>
        </a:p>
      </dsp:txBody>
      <dsp:txXfrm>
        <a:off x="36561" y="845214"/>
        <a:ext cx="1686329" cy="987226"/>
      </dsp:txXfrm>
    </dsp:sp>
    <dsp:sp modelId="{6725FE5F-F672-44D3-AD24-C7620EFA483D}">
      <dsp:nvSpPr>
        <dsp:cNvPr id="0" name=""/>
        <dsp:cNvSpPr/>
      </dsp:nvSpPr>
      <dsp:spPr>
        <a:xfrm>
          <a:off x="1907407" y="1122106"/>
          <a:ext cx="370524" cy="433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100000"/>
            </a:lnSpc>
            <a:spcBef>
              <a:spcPct val="0"/>
            </a:spcBef>
            <a:spcAft>
              <a:spcPct val="35000"/>
            </a:spcAft>
            <a:buNone/>
          </a:pPr>
          <a:endParaRPr lang="en-US" sz="1000" kern="1200"/>
        </a:p>
      </dsp:txBody>
      <dsp:txXfrm>
        <a:off x="1907407" y="1208795"/>
        <a:ext cx="259367" cy="260065"/>
      </dsp:txXfrm>
    </dsp:sp>
    <dsp:sp modelId="{D9A3C4A9-B600-4B68-B413-D89E0D262CCC}">
      <dsp:nvSpPr>
        <dsp:cNvPr id="0" name=""/>
        <dsp:cNvSpPr/>
      </dsp:nvSpPr>
      <dsp:spPr>
        <a:xfrm>
          <a:off x="2452708" y="814500"/>
          <a:ext cx="1747757" cy="104865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kern="1200" dirty="0"/>
            <a:t>The total payment for verified status is 219 M and for Non-verified status is 153 M.</a:t>
          </a:r>
        </a:p>
      </dsp:txBody>
      <dsp:txXfrm>
        <a:off x="2483422" y="845214"/>
        <a:ext cx="1686329" cy="987226"/>
      </dsp:txXfrm>
    </dsp:sp>
    <dsp:sp modelId="{0CCBCC21-E43A-4CCA-A47F-243D7E00D07B}">
      <dsp:nvSpPr>
        <dsp:cNvPr id="0" name=""/>
        <dsp:cNvSpPr/>
      </dsp:nvSpPr>
      <dsp:spPr>
        <a:xfrm>
          <a:off x="4354268" y="1122106"/>
          <a:ext cx="370524" cy="433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100000"/>
            </a:lnSpc>
            <a:spcBef>
              <a:spcPct val="0"/>
            </a:spcBef>
            <a:spcAft>
              <a:spcPct val="35000"/>
            </a:spcAft>
            <a:buNone/>
          </a:pPr>
          <a:endParaRPr lang="en-US" sz="1000" kern="1200"/>
        </a:p>
      </dsp:txBody>
      <dsp:txXfrm>
        <a:off x="4354268" y="1208795"/>
        <a:ext cx="259367" cy="260065"/>
      </dsp:txXfrm>
    </dsp:sp>
    <dsp:sp modelId="{D24AACD6-8FCB-44A6-A8C2-FC897546CD8B}">
      <dsp:nvSpPr>
        <dsp:cNvPr id="0" name=""/>
        <dsp:cNvSpPr/>
      </dsp:nvSpPr>
      <dsp:spPr>
        <a:xfrm>
          <a:off x="4899568" y="814500"/>
          <a:ext cx="1747757" cy="104865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kern="1200"/>
            <a:t>Which is 59% of verified payments and 41% of Non-verified payments.</a:t>
          </a:r>
        </a:p>
      </dsp:txBody>
      <dsp:txXfrm>
        <a:off x="4930282" y="845214"/>
        <a:ext cx="1686329" cy="9872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F8F46-F86B-475E-A5D3-2E0B39E13758}">
      <dsp:nvSpPr>
        <dsp:cNvPr id="0" name=""/>
        <dsp:cNvSpPr/>
      </dsp:nvSpPr>
      <dsp:spPr>
        <a:xfrm>
          <a:off x="0" y="815223"/>
          <a:ext cx="5558118" cy="15050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CE4D2-D509-4A6A-929F-B006620632D0}">
      <dsp:nvSpPr>
        <dsp:cNvPr id="0" name=""/>
        <dsp:cNvSpPr/>
      </dsp:nvSpPr>
      <dsp:spPr>
        <a:xfrm>
          <a:off x="455270" y="1153854"/>
          <a:ext cx="827765" cy="8277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9CE34B-0A0E-45A2-AD69-1DBE0875E18A}">
      <dsp:nvSpPr>
        <dsp:cNvPr id="0" name=""/>
        <dsp:cNvSpPr/>
      </dsp:nvSpPr>
      <dsp:spPr>
        <a:xfrm>
          <a:off x="1738306" y="815223"/>
          <a:ext cx="3819811" cy="150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282" tIns="159282" rIns="159282" bIns="159282" numCol="1" spcCol="1270" anchor="ctr" anchorCtr="0">
          <a:noAutofit/>
        </a:bodyPr>
        <a:lstStyle/>
        <a:p>
          <a:pPr marL="0" lvl="0" indent="0" algn="l" defTabSz="889000">
            <a:lnSpc>
              <a:spcPct val="100000"/>
            </a:lnSpc>
            <a:spcBef>
              <a:spcPct val="0"/>
            </a:spcBef>
            <a:spcAft>
              <a:spcPct val="35000"/>
            </a:spcAft>
            <a:buNone/>
          </a:pPr>
          <a:r>
            <a:rPr lang="en-US" sz="2000" kern="1200" dirty="0">
              <a:solidFill>
                <a:schemeClr val="bg1"/>
              </a:solidFill>
            </a:rPr>
            <a:t>The map represents the charged off, current and fully paid status of different states</a:t>
          </a:r>
        </a:p>
      </dsp:txBody>
      <dsp:txXfrm>
        <a:off x="1738306" y="815223"/>
        <a:ext cx="3819811" cy="1505027"/>
      </dsp:txXfrm>
    </dsp:sp>
    <dsp:sp modelId="{6C130ACB-07DA-437F-B661-F8F5FCCBAE86}">
      <dsp:nvSpPr>
        <dsp:cNvPr id="0" name=""/>
        <dsp:cNvSpPr/>
      </dsp:nvSpPr>
      <dsp:spPr>
        <a:xfrm>
          <a:off x="0" y="2696507"/>
          <a:ext cx="5558118" cy="15050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91CA5-D5DC-45AB-BE2D-FC3C12D4DC02}">
      <dsp:nvSpPr>
        <dsp:cNvPr id="0" name=""/>
        <dsp:cNvSpPr/>
      </dsp:nvSpPr>
      <dsp:spPr>
        <a:xfrm>
          <a:off x="455270" y="3035138"/>
          <a:ext cx="827765" cy="8277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EF1C0C-E422-4777-A2DB-CA9C4D8EC11A}">
      <dsp:nvSpPr>
        <dsp:cNvPr id="0" name=""/>
        <dsp:cNvSpPr/>
      </dsp:nvSpPr>
      <dsp:spPr>
        <a:xfrm>
          <a:off x="1738306" y="2696507"/>
          <a:ext cx="3819811" cy="150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282" tIns="159282" rIns="159282" bIns="159282" numCol="1" spcCol="1270" anchor="ctr" anchorCtr="0">
          <a:noAutofit/>
        </a:bodyPr>
        <a:lstStyle/>
        <a:p>
          <a:pPr marL="0" lvl="0" indent="0" algn="l" defTabSz="889000">
            <a:lnSpc>
              <a:spcPct val="100000"/>
            </a:lnSpc>
            <a:spcBef>
              <a:spcPct val="0"/>
            </a:spcBef>
            <a:spcAft>
              <a:spcPct val="35000"/>
            </a:spcAft>
            <a:buNone/>
          </a:pPr>
          <a:r>
            <a:rPr lang="en-US" sz="2000" kern="1200" dirty="0">
              <a:solidFill>
                <a:schemeClr val="bg1"/>
              </a:solidFill>
            </a:rPr>
            <a:t>This demonstrates unequivocally that in each state, 97% of bank customers are in full payment status.</a:t>
          </a:r>
        </a:p>
      </dsp:txBody>
      <dsp:txXfrm>
        <a:off x="1738306" y="2696507"/>
        <a:ext cx="3819811" cy="15050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35CD1-D4F0-43FC-BFCF-92485811DE3F}">
      <dsp:nvSpPr>
        <dsp:cNvPr id="0" name=""/>
        <dsp:cNvSpPr/>
      </dsp:nvSpPr>
      <dsp:spPr>
        <a:xfrm rot="16200000">
          <a:off x="199" y="1274392"/>
          <a:ext cx="2283307" cy="2283307"/>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100000"/>
            </a:lnSpc>
            <a:spcBef>
              <a:spcPct val="0"/>
            </a:spcBef>
            <a:spcAft>
              <a:spcPct val="35000"/>
            </a:spcAft>
            <a:buNone/>
          </a:pPr>
          <a:r>
            <a:rPr lang="en-US" sz="900" kern="1200" dirty="0"/>
            <a:t>We can conclude that in each home ownership, maximum loan is taken for debt consolidation and customers who took loan for this purpose has repaid in mass amount.</a:t>
          </a:r>
        </a:p>
      </dsp:txBody>
      <dsp:txXfrm rot="5400000">
        <a:off x="200" y="1845219"/>
        <a:ext cx="1883728" cy="1141653"/>
      </dsp:txXfrm>
    </dsp:sp>
    <dsp:sp modelId="{95D7C98A-81F4-4718-9C12-80CE2E81C93F}">
      <dsp:nvSpPr>
        <dsp:cNvPr id="0" name=""/>
        <dsp:cNvSpPr/>
      </dsp:nvSpPr>
      <dsp:spPr>
        <a:xfrm rot="5400000">
          <a:off x="2512610" y="1274392"/>
          <a:ext cx="2283307" cy="2283307"/>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100000"/>
            </a:lnSpc>
            <a:spcBef>
              <a:spcPct val="0"/>
            </a:spcBef>
            <a:spcAft>
              <a:spcPct val="35000"/>
            </a:spcAft>
            <a:buNone/>
          </a:pPr>
          <a:r>
            <a:rPr lang="en-US" sz="900" kern="1200" dirty="0"/>
            <a:t>Except NONE and OTHERS, all other Homeownership has taken maximum loan for debt consolidation. So, recently paid max amount is of MORTGAGE followed by RENT and OWN.</a:t>
          </a:r>
        </a:p>
      </dsp:txBody>
      <dsp:txXfrm rot="-5400000">
        <a:off x="2912190" y="1845219"/>
        <a:ext cx="1883728" cy="11416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D6084-1082-45CD-B4AF-CAD13EBEE649}">
      <dsp:nvSpPr>
        <dsp:cNvPr id="0" name=""/>
        <dsp:cNvSpPr/>
      </dsp:nvSpPr>
      <dsp:spPr>
        <a:xfrm>
          <a:off x="559986" y="204729"/>
          <a:ext cx="806835" cy="8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D4518-D30F-459F-9506-4EEB1F156DC4}">
      <dsp:nvSpPr>
        <dsp:cNvPr id="0" name=""/>
        <dsp:cNvSpPr/>
      </dsp:nvSpPr>
      <dsp:spPr>
        <a:xfrm>
          <a:off x="66920" y="1559021"/>
          <a:ext cx="1792968"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A progressive increase in loan amounts over time, the greatest revolving balance being held by Grade B, a higher percentage of verified status compared to unverified status, and the predominance of renting and mortgage payments over outright property ownership are some of the key results.</a:t>
          </a:r>
        </a:p>
      </dsp:txBody>
      <dsp:txXfrm>
        <a:off x="66920" y="1559021"/>
        <a:ext cx="1792968" cy="2295000"/>
      </dsp:txXfrm>
    </dsp:sp>
    <dsp:sp modelId="{C1E535C5-5176-4A14-B27A-BD037D80781E}">
      <dsp:nvSpPr>
        <dsp:cNvPr id="0" name=""/>
        <dsp:cNvSpPr/>
      </dsp:nvSpPr>
      <dsp:spPr>
        <a:xfrm>
          <a:off x="2666724" y="204729"/>
          <a:ext cx="806835" cy="8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49655-6493-4D2A-A2D2-C34EECEB0695}">
      <dsp:nvSpPr>
        <dsp:cNvPr id="0" name=""/>
        <dsp:cNvSpPr/>
      </dsp:nvSpPr>
      <dsp:spPr>
        <a:xfrm>
          <a:off x="2173658" y="1559021"/>
          <a:ext cx="1792968"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In addition, the data showed that California (CA) is now the state that contributes the most to loan payments, possibly as a result of its sizable population, diverse economy, and responsible borrowers. Home improvement, debt consolidation, and credit card refinancing accounted for most loan objectives.</a:t>
          </a:r>
        </a:p>
      </dsp:txBody>
      <dsp:txXfrm>
        <a:off x="2173658" y="1559021"/>
        <a:ext cx="1792968" cy="2295000"/>
      </dsp:txXfrm>
    </dsp:sp>
    <dsp:sp modelId="{5908D8A8-0353-4E2C-9A65-61487CFC59DC}">
      <dsp:nvSpPr>
        <dsp:cNvPr id="0" name=""/>
        <dsp:cNvSpPr/>
      </dsp:nvSpPr>
      <dsp:spPr>
        <a:xfrm>
          <a:off x="4773463" y="204729"/>
          <a:ext cx="806835" cy="8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97DE8-D469-4EE2-AD85-BD05CABA121C}">
      <dsp:nvSpPr>
        <dsp:cNvPr id="0" name=""/>
        <dsp:cNvSpPr/>
      </dsp:nvSpPr>
      <dsp:spPr>
        <a:xfrm>
          <a:off x="4280396" y="1559021"/>
          <a:ext cx="1792968"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It is advised to concentrate on techniques like developing stronger verification processes to raise the percentage of verified statuses in order to improve lending practices and outcomes.</a:t>
          </a:r>
        </a:p>
      </dsp:txBody>
      <dsp:txXfrm>
        <a:off x="4280396" y="1559021"/>
        <a:ext cx="1792968" cy="2295000"/>
      </dsp:txXfrm>
    </dsp:sp>
    <dsp:sp modelId="{C10B51B0-3EE0-489E-8391-03D58B1C6462}">
      <dsp:nvSpPr>
        <dsp:cNvPr id="0" name=""/>
        <dsp:cNvSpPr/>
      </dsp:nvSpPr>
      <dsp:spPr>
        <a:xfrm>
          <a:off x="6880201" y="204729"/>
          <a:ext cx="806835" cy="8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EE362-5DFD-4A46-8538-41E4786555C6}">
      <dsp:nvSpPr>
        <dsp:cNvPr id="0" name=""/>
        <dsp:cNvSpPr/>
      </dsp:nvSpPr>
      <dsp:spPr>
        <a:xfrm>
          <a:off x="6387134" y="1559021"/>
          <a:ext cx="1792968"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Stakeholders can support borrowers' financial goals, improve risk management by utilizing these knowledge.</a:t>
          </a:r>
        </a:p>
      </dsp:txBody>
      <dsp:txXfrm>
        <a:off x="6387134" y="1559021"/>
        <a:ext cx="1792968" cy="2295000"/>
      </dsp:txXfrm>
    </dsp:sp>
    <dsp:sp modelId="{70837296-AF30-41CE-9F1F-0382B45A95AB}">
      <dsp:nvSpPr>
        <dsp:cNvPr id="0" name=""/>
        <dsp:cNvSpPr/>
      </dsp:nvSpPr>
      <dsp:spPr>
        <a:xfrm>
          <a:off x="8986939" y="204729"/>
          <a:ext cx="806835" cy="8068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0E960-9CAA-4012-A452-49DABC43098C}">
      <dsp:nvSpPr>
        <dsp:cNvPr id="0" name=""/>
        <dsp:cNvSpPr/>
      </dsp:nvSpPr>
      <dsp:spPr>
        <a:xfrm>
          <a:off x="8493873" y="1559021"/>
          <a:ext cx="1792968" cy="22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This research emphasizes the value of data analysis and insights in guiding wise decision-making, enhancing loan performance, and satisfying the requirements of both lenders and borrowers.</a:t>
          </a:r>
        </a:p>
      </dsp:txBody>
      <dsp:txXfrm>
        <a:off x="8493873" y="1559021"/>
        <a:ext cx="1792968" cy="229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25A54C-EDDD-491F-97C6-8113E95A2462}"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360771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25A54C-EDDD-491F-97C6-8113E95A2462}"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136325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25A54C-EDDD-491F-97C6-8113E95A2462}"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4094228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25A54C-EDDD-491F-97C6-8113E95A2462}"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0A8F1-886F-4099-A9E5-916E8E136EDA}"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5472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25A54C-EDDD-491F-97C6-8113E95A2462}"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4049532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25A54C-EDDD-491F-97C6-8113E95A2462}"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1845385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25A54C-EDDD-491F-97C6-8113E95A2462}"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644902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5A54C-EDDD-491F-97C6-8113E95A2462}"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80226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5A54C-EDDD-491F-97C6-8113E95A2462}"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123904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5A54C-EDDD-491F-97C6-8113E95A2462}"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384614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5A54C-EDDD-491F-97C6-8113E95A2462}" type="datetimeFigureOut">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395047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25A54C-EDDD-491F-97C6-8113E95A2462}"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217671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5A54C-EDDD-491F-97C6-8113E95A2462}" type="datetimeFigureOut">
              <a:rPr lang="en-IN" smtClean="0"/>
              <a:t>14-07-2023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140030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25A54C-EDDD-491F-97C6-8113E95A2462}" type="datetimeFigureOut">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352835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5A54C-EDDD-491F-97C6-8113E95A2462}" type="datetimeFigureOut">
              <a:rPr lang="en-IN" smtClean="0"/>
              <a:t>14-07-2023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319168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5A54C-EDDD-491F-97C6-8113E95A2462}"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222702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5A54C-EDDD-491F-97C6-8113E95A2462}" type="datetimeFigureOut">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0A8F1-886F-4099-A9E5-916E8E136EDA}" type="slidenum">
              <a:rPr lang="en-IN" smtClean="0"/>
              <a:t>‹#›</a:t>
            </a:fld>
            <a:endParaRPr lang="en-IN"/>
          </a:p>
        </p:txBody>
      </p:sp>
    </p:spTree>
    <p:extLst>
      <p:ext uri="{BB962C8B-B14F-4D97-AF65-F5344CB8AC3E}">
        <p14:creationId xmlns:p14="http://schemas.microsoft.com/office/powerpoint/2010/main" val="74765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25A54C-EDDD-491F-97C6-8113E95A2462}" type="datetimeFigureOut">
              <a:rPr lang="en-IN" smtClean="0"/>
              <a:t>14-07-2023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260A8F1-886F-4099-A9E5-916E8E136EDA}" type="slidenum">
              <a:rPr lang="en-IN" smtClean="0"/>
              <a:t>‹#›</a:t>
            </a:fld>
            <a:endParaRPr lang="en-IN"/>
          </a:p>
        </p:txBody>
      </p:sp>
    </p:spTree>
    <p:extLst>
      <p:ext uri="{BB962C8B-B14F-4D97-AF65-F5344CB8AC3E}">
        <p14:creationId xmlns:p14="http://schemas.microsoft.com/office/powerpoint/2010/main" val="2656766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4.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21.png"/><Relationship Id="rId7" Type="http://schemas.openxmlformats.org/officeDocument/2006/relationships/image" Target="../media/image25.png"/><Relationship Id="rId12" Type="http://schemas.microsoft.com/office/2007/relationships/diagramDrawing" Target="../diagrams/drawing3.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diagramColors" Target="../diagrams/colors3.xml"/><Relationship Id="rId5" Type="http://schemas.openxmlformats.org/officeDocument/2006/relationships/image" Target="../media/image23.png"/><Relationship Id="rId10" Type="http://schemas.openxmlformats.org/officeDocument/2006/relationships/diagramQuickStyle" Target="../diagrams/quickStyle3.xml"/><Relationship Id="rId4" Type="http://schemas.openxmlformats.org/officeDocument/2006/relationships/image" Target="../media/image22.png"/><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2.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354569-6C95-C500-7BFA-5E1AEC01D506}"/>
              </a:ext>
            </a:extLst>
          </p:cNvPr>
          <p:cNvSpPr txBox="1"/>
          <p:nvPr/>
        </p:nvSpPr>
        <p:spPr>
          <a:xfrm>
            <a:off x="3585882" y="197224"/>
            <a:ext cx="5459505" cy="769441"/>
          </a:xfrm>
          <a:prstGeom prst="rect">
            <a:avLst/>
          </a:prstGeom>
          <a:noFill/>
        </p:spPr>
        <p:txBody>
          <a:bodyPr wrap="square" rtlCol="0">
            <a:spAutoFit/>
          </a:bodyPr>
          <a:lstStyle/>
          <a:p>
            <a:r>
              <a:rPr lang="en-US" sz="4400"/>
              <a:t>BANK ANALYTICS </a:t>
            </a:r>
            <a:endParaRPr lang="en-IN" sz="4400" dirty="0"/>
          </a:p>
        </p:txBody>
      </p:sp>
      <p:sp>
        <p:nvSpPr>
          <p:cNvPr id="6" name="TextBox 5">
            <a:extLst>
              <a:ext uri="{FF2B5EF4-FFF2-40B4-BE49-F238E27FC236}">
                <a16:creationId xmlns:a16="http://schemas.microsoft.com/office/drawing/2014/main" id="{C3C88591-B4EE-134F-AFC2-B3995D14F07B}"/>
              </a:ext>
            </a:extLst>
          </p:cNvPr>
          <p:cNvSpPr txBox="1"/>
          <p:nvPr/>
        </p:nvSpPr>
        <p:spPr>
          <a:xfrm>
            <a:off x="815787" y="2259106"/>
            <a:ext cx="3962401" cy="4001095"/>
          </a:xfrm>
          <a:prstGeom prst="rect">
            <a:avLst/>
          </a:prstGeom>
          <a:noFill/>
        </p:spPr>
        <p:txBody>
          <a:bodyPr wrap="square" rtlCol="0">
            <a:spAutoFit/>
          </a:bodyPr>
          <a:lstStyle/>
          <a:p>
            <a:r>
              <a:rPr lang="en-US" sz="2000" b="1"/>
              <a:t>Group No : 4</a:t>
            </a:r>
          </a:p>
          <a:p>
            <a:r>
              <a:rPr lang="en-US"/>
              <a:t> </a:t>
            </a:r>
            <a:endParaRPr lang="en-IN"/>
          </a:p>
          <a:p>
            <a:r>
              <a:rPr lang="en-IN"/>
              <a:t>Group Members</a:t>
            </a:r>
          </a:p>
          <a:p>
            <a:endParaRPr lang="en-IN"/>
          </a:p>
          <a:p>
            <a:pPr marL="342900" indent="-342900">
              <a:buFont typeface="+mj-lt"/>
              <a:buAutoNum type="arabicPeriod"/>
            </a:pPr>
            <a:r>
              <a:rPr lang="en-IN" sz="2400"/>
              <a:t>Amol Ahire</a:t>
            </a:r>
          </a:p>
          <a:p>
            <a:pPr marL="342900" indent="-342900">
              <a:buFont typeface="+mj-lt"/>
              <a:buAutoNum type="arabicPeriod"/>
            </a:pPr>
            <a:r>
              <a:rPr lang="en-IN" sz="2400"/>
              <a:t>Johan Prince</a:t>
            </a:r>
          </a:p>
          <a:p>
            <a:pPr marL="342900" indent="-342900">
              <a:buFont typeface="+mj-lt"/>
              <a:buAutoNum type="arabicPeriod"/>
            </a:pPr>
            <a:r>
              <a:rPr lang="en-IN" sz="2400"/>
              <a:t>Muskan Choudhary</a:t>
            </a:r>
          </a:p>
          <a:p>
            <a:pPr marL="342900" indent="-342900">
              <a:buFont typeface="+mj-lt"/>
              <a:buAutoNum type="arabicPeriod"/>
            </a:pPr>
            <a:r>
              <a:rPr lang="en-IN" sz="2400"/>
              <a:t>Payal Lanje</a:t>
            </a:r>
          </a:p>
          <a:p>
            <a:pPr marL="342900" indent="-342900">
              <a:buFont typeface="+mj-lt"/>
              <a:buAutoNum type="arabicPeriod"/>
            </a:pPr>
            <a:r>
              <a:rPr lang="en-IN" sz="2400"/>
              <a:t>Shreyash Mhaskar</a:t>
            </a:r>
          </a:p>
          <a:p>
            <a:pPr marL="342900" indent="-342900">
              <a:buFont typeface="+mj-lt"/>
              <a:buAutoNum type="arabicPeriod"/>
            </a:pPr>
            <a:r>
              <a:rPr lang="en-IN" sz="2400"/>
              <a:t>Suyash Bagul</a:t>
            </a:r>
          </a:p>
          <a:p>
            <a:endParaRPr lang="en-IN"/>
          </a:p>
          <a:p>
            <a:endParaRPr lang="en-US" dirty="0"/>
          </a:p>
        </p:txBody>
      </p:sp>
      <p:pic>
        <p:nvPicPr>
          <p:cNvPr id="8" name="Picture 7">
            <a:extLst>
              <a:ext uri="{FF2B5EF4-FFF2-40B4-BE49-F238E27FC236}">
                <a16:creationId xmlns:a16="http://schemas.microsoft.com/office/drawing/2014/main" id="{D8A7F46B-1EBA-EE6B-768A-65A0EA6BC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624" y="243095"/>
            <a:ext cx="1362635" cy="769441"/>
          </a:xfrm>
          <a:prstGeom prst="rect">
            <a:avLst/>
          </a:prstGeom>
        </p:spPr>
      </p:pic>
      <p:pic>
        <p:nvPicPr>
          <p:cNvPr id="10" name="Picture 9">
            <a:extLst>
              <a:ext uri="{FF2B5EF4-FFF2-40B4-BE49-F238E27FC236}">
                <a16:creationId xmlns:a16="http://schemas.microsoft.com/office/drawing/2014/main" id="{733CEA56-48B9-DB52-C34B-DD468EBBF260}"/>
              </a:ext>
            </a:extLst>
          </p:cNvPr>
          <p:cNvPicPr>
            <a:picLocks noChangeAspect="1"/>
          </p:cNvPicPr>
          <p:nvPr/>
        </p:nvPicPr>
        <p:blipFill>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a:off x="5692586" y="1730975"/>
            <a:ext cx="5880849" cy="394037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scene3d>
            <a:camera prst="orthographicFront"/>
            <a:lightRig rig="balanced" dir="t"/>
          </a:scene3d>
          <a:sp3d>
            <a:bevelT prst="relaxedInset"/>
            <a:bevelB w="139700" prst="cross"/>
          </a:sp3d>
        </p:spPr>
      </p:pic>
    </p:spTree>
    <p:extLst>
      <p:ext uri="{BB962C8B-B14F-4D97-AF65-F5344CB8AC3E}">
        <p14:creationId xmlns:p14="http://schemas.microsoft.com/office/powerpoint/2010/main" val="208004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par>
                                <p:cTn id="18" presetID="26"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Graph on document with pen">
            <a:extLst>
              <a:ext uri="{FF2B5EF4-FFF2-40B4-BE49-F238E27FC236}">
                <a16:creationId xmlns:a16="http://schemas.microsoft.com/office/drawing/2014/main" id="{869D6602-5CF4-9050-BBE9-F3CEE6A74493}"/>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3" name="TextBox 2">
            <a:extLst>
              <a:ext uri="{FF2B5EF4-FFF2-40B4-BE49-F238E27FC236}">
                <a16:creationId xmlns:a16="http://schemas.microsoft.com/office/drawing/2014/main" id="{AECBAE27-B497-AC85-F8A1-FD9BB4CF97FB}"/>
              </a:ext>
            </a:extLst>
          </p:cNvPr>
          <p:cNvSpPr txBox="1"/>
          <p:nvPr/>
        </p:nvSpPr>
        <p:spPr>
          <a:xfrm>
            <a:off x="810279" y="255188"/>
            <a:ext cx="10353762" cy="970450"/>
          </a:xfrm>
          <a:prstGeom prst="rect">
            <a:avLst/>
          </a:prstGeom>
        </p:spPr>
        <p:txBody>
          <a:bodyPr vert="horz" lIns="91440" tIns="45720" rIns="91440" bIns="45720" rtlCol="0" anchor="ctr">
            <a:normAutofit/>
          </a:bodyPr>
          <a:lstStyle/>
          <a:p>
            <a:pPr algn="ctr">
              <a:spcBef>
                <a:spcPct val="0"/>
              </a:spcBef>
              <a:spcAft>
                <a:spcPts val="600"/>
              </a:spcAft>
            </a:pPr>
            <a:r>
              <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Findings &amp; Suggestions</a:t>
            </a:r>
          </a:p>
        </p:txBody>
      </p:sp>
      <p:graphicFrame>
        <p:nvGraphicFramePr>
          <p:cNvPr id="24" name="TextBox 3">
            <a:extLst>
              <a:ext uri="{FF2B5EF4-FFF2-40B4-BE49-F238E27FC236}">
                <a16:creationId xmlns:a16="http://schemas.microsoft.com/office/drawing/2014/main" id="{88046173-2739-FF1F-17BB-34C5801803C8}"/>
              </a:ext>
            </a:extLst>
          </p:cNvPr>
          <p:cNvGraphicFramePr/>
          <p:nvPr>
            <p:extLst>
              <p:ext uri="{D42A27DB-BD31-4B8C-83A1-F6EECF244321}">
                <p14:modId xmlns:p14="http://schemas.microsoft.com/office/powerpoint/2010/main" val="4158102269"/>
              </p:ext>
            </p:extLst>
          </p:nvPr>
        </p:nvGraphicFramePr>
        <p:xfrm>
          <a:off x="810279" y="1769831"/>
          <a:ext cx="10353762" cy="405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817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Bright modern kitchen">
            <a:extLst>
              <a:ext uri="{FF2B5EF4-FFF2-40B4-BE49-F238E27FC236}">
                <a16:creationId xmlns:a16="http://schemas.microsoft.com/office/drawing/2014/main" id="{B699F3C2-B787-BCD2-EC9E-7B35AA006143}"/>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sp>
        <p:nvSpPr>
          <p:cNvPr id="2" name="TextBox 1">
            <a:extLst>
              <a:ext uri="{FF2B5EF4-FFF2-40B4-BE49-F238E27FC236}">
                <a16:creationId xmlns:a16="http://schemas.microsoft.com/office/drawing/2014/main" id="{A4841C3E-E0A9-B849-94DF-12A094718F30}"/>
              </a:ext>
            </a:extLst>
          </p:cNvPr>
          <p:cNvSpPr txBox="1"/>
          <p:nvPr/>
        </p:nvSpPr>
        <p:spPr>
          <a:xfrm>
            <a:off x="1370693" y="1769540"/>
            <a:ext cx="9440034" cy="1828801"/>
          </a:xfrm>
          <a:prstGeom prst="rect">
            <a:avLst/>
          </a:prstGeom>
        </p:spPr>
        <p:txBody>
          <a:bodyPr vert="horz" lIns="91440" tIns="45720" rIns="91440" bIns="45720" rtlCol="0" anchor="b">
            <a:normAutofit/>
          </a:bodyPr>
          <a:lstStyle/>
          <a:p>
            <a:pPr algn="ctr">
              <a:spcBef>
                <a:spcPct val="0"/>
              </a:spcBef>
              <a:spcAft>
                <a:spcPts val="600"/>
              </a:spcAft>
            </a:pPr>
            <a:r>
              <a:rPr lang="en-US" sz="5400" u="sng">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Thank you</a:t>
            </a:r>
          </a:p>
        </p:txBody>
      </p:sp>
    </p:spTree>
    <p:extLst>
      <p:ext uri="{BB962C8B-B14F-4D97-AF65-F5344CB8AC3E}">
        <p14:creationId xmlns:p14="http://schemas.microsoft.com/office/powerpoint/2010/main" val="330550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5FB62E03-683A-F47D-244C-72E78840F0B1}"/>
              </a:ext>
            </a:extLst>
          </p:cNvPr>
          <p:cNvPicPr>
            <a:picLocks noChangeAspect="1"/>
          </p:cNvPicPr>
          <p:nvPr/>
        </p:nvPicPr>
        <p:blipFill rotWithShape="1">
          <a:blip r:embed="rId2">
            <a:alphaModFix amt="25000"/>
          </a:blip>
          <a:srcRect t="1415" b="14315"/>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BB53A47-9CB7-DFEF-1261-A4328E69D1F5}"/>
              </a:ext>
            </a:extLst>
          </p:cNvPr>
          <p:cNvSpPr txBox="1"/>
          <p:nvPr/>
        </p:nvSpPr>
        <p:spPr>
          <a:xfrm>
            <a:off x="913795" y="609600"/>
            <a:ext cx="10353762" cy="970450"/>
          </a:xfrm>
          <a:prstGeom prst="rect">
            <a:avLst/>
          </a:prstGeom>
        </p:spPr>
        <p:txBody>
          <a:bodyPr vert="horz" lIns="91440" tIns="45720" rIns="91440" bIns="45720" rtlCol="0" anchor="ctr">
            <a:normAutofit/>
          </a:bodyPr>
          <a:lstStyle/>
          <a:p>
            <a:pPr algn="ctr">
              <a:spcBef>
                <a:spcPct val="0"/>
              </a:spcBef>
              <a:spcAft>
                <a:spcPts val="600"/>
              </a:spcAft>
            </a:pPr>
            <a:r>
              <a:rPr lang="en-US"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Project Objective</a:t>
            </a:r>
          </a:p>
        </p:txBody>
      </p:sp>
      <p:sp>
        <p:nvSpPr>
          <p:cNvPr id="3" name="TextBox 2">
            <a:extLst>
              <a:ext uri="{FF2B5EF4-FFF2-40B4-BE49-F238E27FC236}">
                <a16:creationId xmlns:a16="http://schemas.microsoft.com/office/drawing/2014/main" id="{E40F836C-E164-E002-92ED-D86F0426C743}"/>
              </a:ext>
            </a:extLst>
          </p:cNvPr>
          <p:cNvSpPr txBox="1"/>
          <p:nvPr/>
        </p:nvSpPr>
        <p:spPr>
          <a:xfrm>
            <a:off x="913795" y="1732449"/>
            <a:ext cx="10353762" cy="4058751"/>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2"/>
              </a:buClr>
              <a:buSzPct val="70000"/>
              <a:buFont typeface="Wingdings 2" charset="2"/>
              <a:buChar char="v"/>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Currently our team was provided with  a project named BANK LOAN ANALYTICS.</a:t>
            </a:r>
          </a:p>
          <a:p>
            <a:pPr marL="285750" indent="-285750">
              <a:spcBef>
                <a:spcPct val="20000"/>
              </a:spcBef>
              <a:spcAft>
                <a:spcPts val="600"/>
              </a:spcAft>
              <a:buClr>
                <a:schemeClr val="tx2"/>
              </a:buClr>
              <a:buSzPct val="70000"/>
              <a:buFont typeface="Wingdings 2" charset="2"/>
              <a:buChar char="v"/>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this project we handled two datasets which had more than 39k data.</a:t>
            </a:r>
          </a:p>
          <a:p>
            <a:pPr marL="285750" indent="-285750">
              <a:spcBef>
                <a:spcPct val="20000"/>
              </a:spcBef>
              <a:spcAft>
                <a:spcPts val="600"/>
              </a:spcAft>
              <a:buClr>
                <a:schemeClr val="tx2"/>
              </a:buClr>
              <a:buSzPct val="70000"/>
              <a:buFont typeface="Wingdings 2" charset="2"/>
              <a:buChar char="v"/>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main aim was to analyze the growth rate of the bank after lending loans between 2007 to 2011.</a:t>
            </a:r>
          </a:p>
          <a:p>
            <a:pPr marL="285750" indent="-285750">
              <a:spcBef>
                <a:spcPct val="20000"/>
              </a:spcBef>
              <a:spcAft>
                <a:spcPts val="600"/>
              </a:spcAft>
              <a:buClr>
                <a:schemeClr val="tx2"/>
              </a:buClr>
              <a:buSzPct val="70000"/>
              <a:buFont typeface="Wingdings 2" charset="2"/>
              <a:buChar char="v"/>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tool which we used to clean the data and remove duplicates from the datasets was mainly done in EXCEL.</a:t>
            </a:r>
          </a:p>
          <a:p>
            <a:pPr marL="285750" indent="-285750">
              <a:spcBef>
                <a:spcPct val="20000"/>
              </a:spcBef>
              <a:spcAft>
                <a:spcPts val="600"/>
              </a:spcAft>
              <a:buClr>
                <a:schemeClr val="tx2"/>
              </a:buClr>
              <a:buSzPct val="70000"/>
              <a:buFont typeface="Wingdings 2" charset="2"/>
              <a:buChar char="v"/>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prepared DASHBAORDS and created multiple KPI’s for analysis using EXCEL, TABLEAU and POWER BI, and we verified the final output using MYSQL.</a:t>
            </a:r>
          </a:p>
        </p:txBody>
      </p:sp>
    </p:spTree>
    <p:extLst>
      <p:ext uri="{BB962C8B-B14F-4D97-AF65-F5344CB8AC3E}">
        <p14:creationId xmlns:p14="http://schemas.microsoft.com/office/powerpoint/2010/main" val="293953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5723245A-C2F8-391E-4440-26609A1F4FE2}"/>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r="7110" b="-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18AA6FB3-7514-4449-F92D-B6B07975C1CD}"/>
              </a:ext>
            </a:extLst>
          </p:cNvPr>
          <p:cNvSpPr txBox="1"/>
          <p:nvPr/>
        </p:nvSpPr>
        <p:spPr>
          <a:xfrm>
            <a:off x="913795" y="609600"/>
            <a:ext cx="10353762" cy="970450"/>
          </a:xfrm>
          <a:prstGeom prst="rect">
            <a:avLst/>
          </a:prstGeom>
        </p:spPr>
        <p:txBody>
          <a:bodyPr vert="horz" lIns="91440" tIns="45720" rIns="91440" bIns="45720" rtlCol="0" anchor="ctr">
            <a:normAutofit/>
          </a:bodyPr>
          <a:lstStyle/>
          <a:p>
            <a:pPr algn="ctr">
              <a:spcBef>
                <a:spcPct val="0"/>
              </a:spcBef>
              <a:spcAft>
                <a:spcPts val="600"/>
              </a:spcAft>
            </a:pPr>
            <a:r>
              <a:rPr lang="en-US"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Year Wise Loan Amount</a:t>
            </a:r>
          </a:p>
        </p:txBody>
      </p:sp>
      <p:graphicFrame>
        <p:nvGraphicFramePr>
          <p:cNvPr id="20" name="TextBox 8">
            <a:extLst>
              <a:ext uri="{FF2B5EF4-FFF2-40B4-BE49-F238E27FC236}">
                <a16:creationId xmlns:a16="http://schemas.microsoft.com/office/drawing/2014/main" id="{89101419-38A6-7C54-8841-3B46A25499C0}"/>
              </a:ext>
            </a:extLst>
          </p:cNvPr>
          <p:cNvGraphicFramePr/>
          <p:nvPr>
            <p:extLst>
              <p:ext uri="{D42A27DB-BD31-4B8C-83A1-F6EECF244321}">
                <p14:modId xmlns:p14="http://schemas.microsoft.com/office/powerpoint/2010/main" val="3552771895"/>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004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1B2A784-4501-42A8-86DF-DB27DE395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2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8107A15-9FC6-72C4-1C18-6CC3C1D5287B}"/>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r="6666"/>
          <a:stretch/>
        </p:blipFill>
        <p:spPr>
          <a:xfrm>
            <a:off x="20" y="10"/>
            <a:ext cx="12191981" cy="6857990"/>
          </a:xfrm>
          <a:prstGeom prst="rect">
            <a:avLst/>
          </a:prstGeom>
        </p:spPr>
      </p:pic>
      <p:sp>
        <p:nvSpPr>
          <p:cNvPr id="24" name="Freeform: Shape 23">
            <a:extLst>
              <a:ext uri="{FF2B5EF4-FFF2-40B4-BE49-F238E27FC236}">
                <a16:creationId xmlns:a16="http://schemas.microsoft.com/office/drawing/2014/main" id="{6576A321-2C04-4E8E-B7C0-22588C9C5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404" y="1253030"/>
            <a:ext cx="4901184" cy="4781866"/>
          </a:xfrm>
          <a:custGeom>
            <a:avLst/>
            <a:gdLst>
              <a:gd name="connsiteX0" fmla="*/ 0 w 4901184"/>
              <a:gd name="connsiteY0" fmla="*/ 4781866 h 4781866"/>
              <a:gd name="connsiteX1" fmla="*/ 0 w 4901184"/>
              <a:gd name="connsiteY1" fmla="*/ 218593 h 4781866"/>
              <a:gd name="connsiteX2" fmla="*/ 218593 w 4901184"/>
              <a:gd name="connsiteY2" fmla="*/ 0 h 4781866"/>
              <a:gd name="connsiteX3" fmla="*/ 4682591 w 4901184"/>
              <a:gd name="connsiteY3" fmla="*/ 0 h 4781866"/>
              <a:gd name="connsiteX4" fmla="*/ 4901184 w 4901184"/>
              <a:gd name="connsiteY4" fmla="*/ 218593 h 4781866"/>
              <a:gd name="connsiteX5" fmla="*/ 4901184 w 4901184"/>
              <a:gd name="connsiteY5" fmla="*/ 4781866 h 47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781866">
                <a:moveTo>
                  <a:pt x="0" y="4781866"/>
                </a:moveTo>
                <a:lnTo>
                  <a:pt x="0" y="218593"/>
                </a:lnTo>
                <a:cubicBezTo>
                  <a:pt x="0" y="97867"/>
                  <a:pt x="97867" y="0"/>
                  <a:pt x="218593" y="0"/>
                </a:cubicBezTo>
                <a:lnTo>
                  <a:pt x="4682591" y="0"/>
                </a:lnTo>
                <a:cubicBezTo>
                  <a:pt x="4803317" y="0"/>
                  <a:pt x="4901184" y="97867"/>
                  <a:pt x="4901184" y="218593"/>
                </a:cubicBezTo>
                <a:lnTo>
                  <a:pt x="4901184" y="478186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623327C1-BBCF-0E0C-DFB4-01E4E741A9C0}"/>
              </a:ext>
            </a:extLst>
          </p:cNvPr>
          <p:cNvPicPr>
            <a:picLocks noChangeAspect="1"/>
          </p:cNvPicPr>
          <p:nvPr/>
        </p:nvPicPr>
        <p:blipFill rotWithShape="1">
          <a:blip r:embed="rId4">
            <a:extLst>
              <a:ext uri="{28A0092B-C50C-407E-A947-70E740481C1C}">
                <a14:useLocalDpi xmlns:a14="http://schemas.microsoft.com/office/drawing/2010/main" val="0"/>
              </a:ext>
            </a:extLst>
          </a:blip>
          <a:srcRect l="15720" r="31373" b="-2"/>
          <a:stretch/>
        </p:blipFill>
        <p:spPr>
          <a:xfrm>
            <a:off x="-7489" y="1357963"/>
            <a:ext cx="4607403" cy="4572000"/>
          </a:xfrm>
          <a:custGeom>
            <a:avLst/>
            <a:gdLst/>
            <a:ahLst/>
            <a:cxnLst/>
            <a:rect l="l" t="t" r="r" b="b"/>
            <a:pathLst>
              <a:path w="4607403" h="4572000">
                <a:moveTo>
                  <a:pt x="0" y="0"/>
                </a:moveTo>
                <a:lnTo>
                  <a:pt x="4444457" y="0"/>
                </a:lnTo>
                <a:cubicBezTo>
                  <a:pt x="4534450" y="0"/>
                  <a:pt x="4607403" y="72953"/>
                  <a:pt x="4607403" y="162946"/>
                </a:cubicBezTo>
                <a:lnTo>
                  <a:pt x="4607403" y="4409054"/>
                </a:lnTo>
                <a:cubicBezTo>
                  <a:pt x="4607403" y="4499047"/>
                  <a:pt x="4534450" y="4572000"/>
                  <a:pt x="4444457" y="4572000"/>
                </a:cubicBezTo>
                <a:lnTo>
                  <a:pt x="0" y="4572000"/>
                </a:lnTo>
                <a:close/>
              </a:path>
            </a:pathLst>
          </a:custGeom>
        </p:spPr>
      </p:pic>
      <p:graphicFrame>
        <p:nvGraphicFramePr>
          <p:cNvPr id="26" name="TextBox 10">
            <a:extLst>
              <a:ext uri="{FF2B5EF4-FFF2-40B4-BE49-F238E27FC236}">
                <a16:creationId xmlns:a16="http://schemas.microsoft.com/office/drawing/2014/main" id="{A04875AB-B3B5-8112-4F9E-358E88626B3A}"/>
              </a:ext>
            </a:extLst>
          </p:cNvPr>
          <p:cNvGraphicFramePr/>
          <p:nvPr/>
        </p:nvGraphicFramePr>
        <p:xfrm>
          <a:off x="6422612" y="3447473"/>
          <a:ext cx="5604529" cy="31867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2232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951B12-CABF-A495-ACA0-4EC1B28B16B2}"/>
              </a:ext>
            </a:extLst>
          </p:cNvPr>
          <p:cNvSpPr txBox="1"/>
          <p:nvPr/>
        </p:nvSpPr>
        <p:spPr>
          <a:xfrm>
            <a:off x="1030941" y="215153"/>
            <a:ext cx="10461812" cy="646331"/>
          </a:xfrm>
          <a:prstGeom prst="rect">
            <a:avLst/>
          </a:prstGeom>
          <a:noFill/>
        </p:spPr>
        <p:txBody>
          <a:bodyPr wrap="square" rtlCol="0">
            <a:spAutoFit/>
          </a:bodyPr>
          <a:lstStyle/>
          <a:p>
            <a:r>
              <a:rPr lang="en-IN" sz="3600">
                <a:latin typeface="Gloucester MT Extra Condensed" panose="02030808020601010101" pitchFamily="18" charset="0"/>
              </a:rPr>
              <a:t>Total Payment for Verified Status Vs Total Payment for Non-Verified Status</a:t>
            </a:r>
            <a:endParaRPr lang="en-IN" sz="3600" dirty="0">
              <a:latin typeface="Gloucester MT Extra Condensed" panose="02030808020601010101" pitchFamily="18" charset="0"/>
            </a:endParaRPr>
          </a:p>
        </p:txBody>
      </p:sp>
      <p:pic>
        <p:nvPicPr>
          <p:cNvPr id="4" name="Picture 3">
            <a:extLst>
              <a:ext uri="{FF2B5EF4-FFF2-40B4-BE49-F238E27FC236}">
                <a16:creationId xmlns:a16="http://schemas.microsoft.com/office/drawing/2014/main" id="{E2EF0504-D904-2D86-964E-E3336D7DF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459" y="941200"/>
            <a:ext cx="5362256" cy="3281084"/>
          </a:xfrm>
          <a:prstGeom prst="rect">
            <a:avLst/>
          </a:prstGeom>
        </p:spPr>
      </p:pic>
      <p:grpSp>
        <p:nvGrpSpPr>
          <p:cNvPr id="16" name="Group 15">
            <a:extLst>
              <a:ext uri="{FF2B5EF4-FFF2-40B4-BE49-F238E27FC236}">
                <a16:creationId xmlns:a16="http://schemas.microsoft.com/office/drawing/2014/main" id="{5402C75C-C962-FB7B-C58E-A750D4B3A1DA}"/>
              </a:ext>
            </a:extLst>
          </p:cNvPr>
          <p:cNvGrpSpPr/>
          <p:nvPr/>
        </p:nvGrpSpPr>
        <p:grpSpPr>
          <a:xfrm>
            <a:off x="259977" y="4338526"/>
            <a:ext cx="11672046" cy="2519474"/>
            <a:chOff x="1" y="4364991"/>
            <a:chExt cx="11672046" cy="2519474"/>
          </a:xfrm>
        </p:grpSpPr>
        <p:pic>
          <p:nvPicPr>
            <p:cNvPr id="5" name="Picture 4">
              <a:extLst>
                <a:ext uri="{FF2B5EF4-FFF2-40B4-BE49-F238E27FC236}">
                  <a16:creationId xmlns:a16="http://schemas.microsoft.com/office/drawing/2014/main" id="{16BE2FD8-411B-7F8A-8652-9852B0C5A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364994"/>
              <a:ext cx="2268070" cy="2493006"/>
            </a:xfrm>
            <a:prstGeom prst="rect">
              <a:avLst/>
            </a:prstGeom>
          </p:spPr>
        </p:pic>
        <p:pic>
          <p:nvPicPr>
            <p:cNvPr id="7" name="Picture 6">
              <a:extLst>
                <a:ext uri="{FF2B5EF4-FFF2-40B4-BE49-F238E27FC236}">
                  <a16:creationId xmlns:a16="http://schemas.microsoft.com/office/drawing/2014/main" id="{A039A243-4371-A13C-7E69-2A868D2CB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8071" y="4366438"/>
              <a:ext cx="2268070" cy="2518027"/>
            </a:xfrm>
            <a:prstGeom prst="rect">
              <a:avLst/>
            </a:prstGeom>
          </p:spPr>
        </p:pic>
        <p:pic>
          <p:nvPicPr>
            <p:cNvPr id="9" name="Picture 8">
              <a:extLst>
                <a:ext uri="{FF2B5EF4-FFF2-40B4-BE49-F238E27FC236}">
                  <a16:creationId xmlns:a16="http://schemas.microsoft.com/office/drawing/2014/main" id="{FF93E94B-0D01-1A05-0B11-2230E0ABB4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6142" y="4364994"/>
              <a:ext cx="2268070" cy="2519471"/>
            </a:xfrm>
            <a:prstGeom prst="rect">
              <a:avLst/>
            </a:prstGeom>
          </p:spPr>
        </p:pic>
        <p:pic>
          <p:nvPicPr>
            <p:cNvPr id="13" name="Picture 12">
              <a:extLst>
                <a:ext uri="{FF2B5EF4-FFF2-40B4-BE49-F238E27FC236}">
                  <a16:creationId xmlns:a16="http://schemas.microsoft.com/office/drawing/2014/main" id="{E2236367-058E-5F4A-67EB-2D53A929A7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4211" y="4364993"/>
              <a:ext cx="2492188" cy="2519471"/>
            </a:xfrm>
            <a:prstGeom prst="rect">
              <a:avLst/>
            </a:prstGeom>
          </p:spPr>
        </p:pic>
        <p:pic>
          <p:nvPicPr>
            <p:cNvPr id="15" name="Picture 14">
              <a:extLst>
                <a:ext uri="{FF2B5EF4-FFF2-40B4-BE49-F238E27FC236}">
                  <a16:creationId xmlns:a16="http://schemas.microsoft.com/office/drawing/2014/main" id="{71EFE9C7-02CA-3D55-47F1-4E4DC085D1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399" y="4364991"/>
              <a:ext cx="2375648" cy="2506241"/>
            </a:xfrm>
            <a:prstGeom prst="rect">
              <a:avLst/>
            </a:prstGeom>
          </p:spPr>
        </p:pic>
      </p:grpSp>
      <p:graphicFrame>
        <p:nvGraphicFramePr>
          <p:cNvPr id="20" name="TextBox 9">
            <a:extLst>
              <a:ext uri="{FF2B5EF4-FFF2-40B4-BE49-F238E27FC236}">
                <a16:creationId xmlns:a16="http://schemas.microsoft.com/office/drawing/2014/main" id="{CC66B040-4ACD-0D49-0C25-AEC74A1166AA}"/>
              </a:ext>
            </a:extLst>
          </p:cNvPr>
          <p:cNvGraphicFramePr/>
          <p:nvPr>
            <p:extLst>
              <p:ext uri="{D42A27DB-BD31-4B8C-83A1-F6EECF244321}">
                <p14:modId xmlns:p14="http://schemas.microsoft.com/office/powerpoint/2010/main" val="19499419"/>
              </p:ext>
            </p:extLst>
          </p:nvPr>
        </p:nvGraphicFramePr>
        <p:xfrm>
          <a:off x="88285" y="1242914"/>
          <a:ext cx="6653174" cy="267765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9289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98CAB9-0177-A740-7194-2886D26F45A8}"/>
              </a:ext>
            </a:extLst>
          </p:cNvPr>
          <p:cNvSpPr txBox="1"/>
          <p:nvPr/>
        </p:nvSpPr>
        <p:spPr>
          <a:xfrm>
            <a:off x="2510774" y="125507"/>
            <a:ext cx="8005481" cy="646331"/>
          </a:xfrm>
          <a:prstGeom prst="rect">
            <a:avLst/>
          </a:prstGeom>
          <a:noFill/>
        </p:spPr>
        <p:txBody>
          <a:bodyPr wrap="square" rtlCol="0">
            <a:spAutoFit/>
          </a:bodyPr>
          <a:lstStyle/>
          <a:p>
            <a:r>
              <a:rPr lang="en-IN" sz="3600" dirty="0">
                <a:latin typeface="Gloucester MT Extra Condensed" panose="02030808020601010101" pitchFamily="18" charset="0"/>
              </a:rPr>
              <a:t>State wise and </a:t>
            </a:r>
            <a:r>
              <a:rPr lang="en-IN" sz="3600" dirty="0" err="1">
                <a:latin typeface="Gloucester MT Extra Condensed" panose="02030808020601010101" pitchFamily="18" charset="0"/>
              </a:rPr>
              <a:t>last_credit_pull_d</a:t>
            </a:r>
            <a:r>
              <a:rPr lang="en-IN" sz="3600" dirty="0">
                <a:latin typeface="Gloucester MT Extra Condensed" panose="02030808020601010101" pitchFamily="18" charset="0"/>
              </a:rPr>
              <a:t> wise loan status</a:t>
            </a:r>
          </a:p>
        </p:txBody>
      </p:sp>
      <p:pic>
        <p:nvPicPr>
          <p:cNvPr id="4" name="Picture 3">
            <a:extLst>
              <a:ext uri="{FF2B5EF4-FFF2-40B4-BE49-F238E27FC236}">
                <a16:creationId xmlns:a16="http://schemas.microsoft.com/office/drawing/2014/main" id="{B55FE164-1307-0B80-BC30-A94E83C8F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04" y="3218765"/>
            <a:ext cx="5916704" cy="3611903"/>
          </a:xfrm>
          <a:prstGeom prst="rect">
            <a:avLst/>
          </a:prstGeom>
        </p:spPr>
      </p:pic>
      <p:pic>
        <p:nvPicPr>
          <p:cNvPr id="6" name="Picture 5">
            <a:extLst>
              <a:ext uri="{FF2B5EF4-FFF2-40B4-BE49-F238E27FC236}">
                <a16:creationId xmlns:a16="http://schemas.microsoft.com/office/drawing/2014/main" id="{F037A5D0-0F1D-4FF6-BF8E-FDFE82A3B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04" y="819905"/>
            <a:ext cx="5916704" cy="2316681"/>
          </a:xfrm>
          <a:prstGeom prst="rect">
            <a:avLst/>
          </a:prstGeom>
        </p:spPr>
      </p:pic>
      <p:graphicFrame>
        <p:nvGraphicFramePr>
          <p:cNvPr id="12" name="TextBox 7">
            <a:extLst>
              <a:ext uri="{FF2B5EF4-FFF2-40B4-BE49-F238E27FC236}">
                <a16:creationId xmlns:a16="http://schemas.microsoft.com/office/drawing/2014/main" id="{B7F0A46D-1920-C03A-B0D0-838CD39845B1}"/>
              </a:ext>
            </a:extLst>
          </p:cNvPr>
          <p:cNvGraphicFramePr/>
          <p:nvPr>
            <p:extLst>
              <p:ext uri="{D42A27DB-BD31-4B8C-83A1-F6EECF244321}">
                <p14:modId xmlns:p14="http://schemas.microsoft.com/office/powerpoint/2010/main" val="425983772"/>
              </p:ext>
            </p:extLst>
          </p:nvPr>
        </p:nvGraphicFramePr>
        <p:xfrm>
          <a:off x="286869" y="968189"/>
          <a:ext cx="5558118" cy="50167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02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6" descr="A screen shot of a black screen&#10;&#10;Description automatically generated">
            <a:extLst>
              <a:ext uri="{FF2B5EF4-FFF2-40B4-BE49-F238E27FC236}">
                <a16:creationId xmlns:a16="http://schemas.microsoft.com/office/drawing/2014/main" id="{2FE38451-B4A7-49D5-8C46-E1BF2B670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633" y="1145096"/>
            <a:ext cx="10322734" cy="4567808"/>
          </a:xfrm>
          <a:prstGeom prst="rect">
            <a:avLst/>
          </a:prstGeom>
          <a:ln w="190500">
            <a:solidFill>
              <a:schemeClr val="tx1">
                <a:alpha val="7000"/>
              </a:schemeClr>
            </a:solidFill>
          </a:ln>
        </p:spPr>
      </p:pic>
      <p:sp>
        <p:nvSpPr>
          <p:cNvPr id="7" name="TextBox 6">
            <a:extLst>
              <a:ext uri="{FF2B5EF4-FFF2-40B4-BE49-F238E27FC236}">
                <a16:creationId xmlns:a16="http://schemas.microsoft.com/office/drawing/2014/main" id="{00630B12-80D0-F406-5AA2-52E6133E244E}"/>
              </a:ext>
            </a:extLst>
          </p:cNvPr>
          <p:cNvSpPr txBox="1"/>
          <p:nvPr/>
        </p:nvSpPr>
        <p:spPr>
          <a:xfrm>
            <a:off x="412376" y="887506"/>
            <a:ext cx="5486400" cy="1800493"/>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endParaRPr lang="en-US" sz="2400"/>
          </a:p>
          <a:p>
            <a:pPr marL="285750" indent="-285750">
              <a:spcAft>
                <a:spcPts val="600"/>
              </a:spcAft>
              <a:buFont typeface="Wingdings" panose="05000000000000000000" pitchFamily="2" charset="2"/>
              <a:buChar char="Ø"/>
            </a:pPr>
            <a:endParaRPr lang="en-US" sz="2400"/>
          </a:p>
          <a:p>
            <a:pPr marL="285750" indent="-285750">
              <a:spcAft>
                <a:spcPts val="600"/>
              </a:spcAft>
              <a:buFont typeface="Wingdings" panose="05000000000000000000" pitchFamily="2" charset="2"/>
              <a:buChar char="Ø"/>
            </a:pPr>
            <a:endParaRPr lang="en-US" sz="2400"/>
          </a:p>
          <a:p>
            <a:pPr marL="285750" indent="-285750">
              <a:spcAft>
                <a:spcPts val="600"/>
              </a:spcAft>
              <a:buFont typeface="Wingdings" panose="05000000000000000000" pitchFamily="2" charset="2"/>
              <a:buChar char="Ø"/>
            </a:pPr>
            <a:endParaRPr lang="en-US" sz="2400"/>
          </a:p>
        </p:txBody>
      </p:sp>
      <p:sp>
        <p:nvSpPr>
          <p:cNvPr id="2" name="TextBox 1">
            <a:extLst>
              <a:ext uri="{FF2B5EF4-FFF2-40B4-BE49-F238E27FC236}">
                <a16:creationId xmlns:a16="http://schemas.microsoft.com/office/drawing/2014/main" id="{BED987B8-6F82-2B68-8AE8-80EAF5556067}"/>
              </a:ext>
            </a:extLst>
          </p:cNvPr>
          <p:cNvSpPr txBox="1"/>
          <p:nvPr/>
        </p:nvSpPr>
        <p:spPr>
          <a:xfrm>
            <a:off x="3236260" y="89647"/>
            <a:ext cx="6194612" cy="646331"/>
          </a:xfrm>
          <a:prstGeom prst="rect">
            <a:avLst/>
          </a:prstGeom>
          <a:noFill/>
        </p:spPr>
        <p:txBody>
          <a:bodyPr wrap="square" rtlCol="0">
            <a:spAutoFit/>
          </a:bodyPr>
          <a:lstStyle/>
          <a:p>
            <a:pPr>
              <a:spcAft>
                <a:spcPts val="600"/>
              </a:spcAft>
            </a:pPr>
            <a:r>
              <a:rPr lang="en-IN" sz="3600">
                <a:latin typeface="Gloucester MT Extra Condensed" panose="02030808020601010101" pitchFamily="18" charset="0"/>
              </a:rPr>
              <a:t>Home ownership Vs last payment date stats</a:t>
            </a:r>
          </a:p>
        </p:txBody>
      </p:sp>
      <p:graphicFrame>
        <p:nvGraphicFramePr>
          <p:cNvPr id="14" name="TextBox 7">
            <a:extLst>
              <a:ext uri="{FF2B5EF4-FFF2-40B4-BE49-F238E27FC236}">
                <a16:creationId xmlns:a16="http://schemas.microsoft.com/office/drawing/2014/main" id="{BD494947-3EDA-C90C-E0F4-2E8E9F6F57EF}"/>
              </a:ext>
            </a:extLst>
          </p:cNvPr>
          <p:cNvGraphicFramePr/>
          <p:nvPr>
            <p:extLst>
              <p:ext uri="{D42A27DB-BD31-4B8C-83A1-F6EECF244321}">
                <p14:modId xmlns:p14="http://schemas.microsoft.com/office/powerpoint/2010/main" val="1937899337"/>
              </p:ext>
            </p:extLst>
          </p:nvPr>
        </p:nvGraphicFramePr>
        <p:xfrm>
          <a:off x="251012" y="1100138"/>
          <a:ext cx="4796117" cy="4832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005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9C765F-C48A-48B5-A830-AC7F5190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B730C4C-88B3-0CE3-2C04-AF7F078AC25E}"/>
              </a:ext>
            </a:extLst>
          </p:cNvPr>
          <p:cNvPicPr>
            <a:picLocks noChangeAspect="1"/>
          </p:cNvPicPr>
          <p:nvPr/>
        </p:nvPicPr>
        <p:blipFill rotWithShape="1">
          <a:blip r:embed="rId3">
            <a:extLst>
              <a:ext uri="{28A0092B-C50C-407E-A947-70E740481C1C}">
                <a14:useLocalDpi xmlns:a14="http://schemas.microsoft.com/office/drawing/2010/main" val="0"/>
              </a:ext>
            </a:extLst>
          </a:blip>
          <a:srcRect t="1145" r="1" b="4687"/>
          <a:stretch/>
        </p:blipFill>
        <p:spPr>
          <a:xfrm>
            <a:off x="643467" y="643467"/>
            <a:ext cx="10905066" cy="5571066"/>
          </a:xfrm>
          <a:prstGeom prst="rect">
            <a:avLst/>
          </a:prstGeom>
        </p:spPr>
      </p:pic>
      <p:sp>
        <p:nvSpPr>
          <p:cNvPr id="10" name="Rectangle 9">
            <a:extLst>
              <a:ext uri="{FF2B5EF4-FFF2-40B4-BE49-F238E27FC236}">
                <a16:creationId xmlns:a16="http://schemas.microsoft.com/office/drawing/2014/main" id="{44B2E7C2-ED64-4C68-AD18-08D135B85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4198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599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3385F975-4404-4237-86DB-4C018161D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C6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DCAE6285-6D7E-42D2-8A66-CDA633FB9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094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B0BDF74-14C5-0C83-7EF1-9341C8401FF6}"/>
              </a:ext>
            </a:extLst>
          </p:cNvPr>
          <p:cNvPicPr>
            <a:picLocks noChangeAspect="1"/>
          </p:cNvPicPr>
          <p:nvPr/>
        </p:nvPicPr>
        <p:blipFill rotWithShape="1">
          <a:blip r:embed="rId3">
            <a:extLst>
              <a:ext uri="{28A0092B-C50C-407E-A947-70E740481C1C}">
                <a14:useLocalDpi xmlns:a14="http://schemas.microsoft.com/office/drawing/2010/main" val="0"/>
              </a:ext>
            </a:extLst>
          </a:blip>
          <a:srcRect r="1" b="5832"/>
          <a:stretch/>
        </p:blipFill>
        <p:spPr>
          <a:xfrm>
            <a:off x="643467" y="643467"/>
            <a:ext cx="10905066" cy="5571066"/>
          </a:xfrm>
          <a:prstGeom prst="rect">
            <a:avLst/>
          </a:prstGeom>
        </p:spPr>
      </p:pic>
    </p:spTree>
    <p:extLst>
      <p:ext uri="{BB962C8B-B14F-4D97-AF65-F5344CB8AC3E}">
        <p14:creationId xmlns:p14="http://schemas.microsoft.com/office/powerpoint/2010/main" val="415651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331</TotalTime>
  <Words>598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Calisto MT</vt:lpstr>
      <vt:lpstr>Gloucester MT Extra Condensed</vt:lpstr>
      <vt:lpstr>Wingdings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shreyash mhaskar</dc:creator>
  <cp:lastModifiedBy>johan prince</cp:lastModifiedBy>
  <cp:revision>8</cp:revision>
  <dcterms:created xsi:type="dcterms:W3CDTF">2023-07-13T12:36:46Z</dcterms:created>
  <dcterms:modified xsi:type="dcterms:W3CDTF">2023-07-14T15:45:49Z</dcterms:modified>
</cp:coreProperties>
</file>