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33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267200"/>
            <a:ext cx="2633663" cy="35242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252788" y="4267200"/>
            <a:ext cx="2143125" cy="500063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524625" y="4267200"/>
            <a:ext cx="2143125" cy="6477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 rot="0">
            <a:off x="476250" y="4124324"/>
            <a:ext cx="819150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14325" y="409575"/>
            <a:ext cx="8648700" cy="133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Northern Hammer*</a:t>
            </a:r>
            <a:endParaRPr lang="en-US" sz="7500" dirty="0"/>
          </a:p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Hardware Retailers</a:t>
            </a:r>
            <a:endParaRPr lang="en-US" sz="7500" dirty="0"/>
          </a:p>
        </p:txBody>
      </p:sp>
      <p:sp>
        <p:nvSpPr>
          <p:cNvPr id="7" name="Text 5"/>
          <p:cNvSpPr/>
          <p:nvPr/>
        </p:nvSpPr>
        <p:spPr>
          <a:xfrm>
            <a:off x="314325" y="2481263"/>
            <a:ext cx="8648700" cy="904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b="1" spc="-60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Churn analysis</a:t>
            </a:r>
            <a:endParaRPr lang="en-US" sz="3000" dirty="0"/>
          </a:p>
          <a:p>
            <a:pPr algn="l" indent="0" marL="0">
              <a:lnSpc>
                <a:spcPts val="1980"/>
              </a:lnSpc>
              <a:buNone/>
            </a:pPr>
            <a:r>
              <a:rPr lang="en-US" sz="1800" spc="-36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Making customers subscribe to our DIY Channel again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6524625" y="4267200"/>
            <a:ext cx="260032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September 29th, 2025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524625" y="4471988"/>
            <a:ext cx="2600325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*Fictional Company &amp; Data Any resemblance to actual persons, places, or events is purely coincidental.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3252788" y="4267200"/>
            <a:ext cx="260032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Codecademy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3252788" y="4471988"/>
            <a:ext cx="2600325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Analysis Bootcamp Project Assignment 1a - Churn Analysis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76250" y="4267200"/>
            <a:ext cx="3090863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Johan Pelssers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476250" y="4471988"/>
            <a:ext cx="3090863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Analyst</a:t>
            </a:r>
            <a:endParaRPr 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9888" y="1562100"/>
            <a:ext cx="1938337" cy="2643188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6643688" y="1666875"/>
            <a:ext cx="1900238" cy="900113"/>
          </a:xfrm>
          <a:prstGeom prst="rect">
            <a:avLst/>
          </a:prstGeom>
          <a:noFill/>
          <a:ln w="50800">
            <a:solidFill>
              <a:srgbClr val="C7EF4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19888" y="1562100"/>
            <a:ext cx="1938337" cy="881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19888" y="2566988"/>
            <a:ext cx="1938337" cy="747713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638300"/>
            <a:ext cx="5491163" cy="3400425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8" y="3438525"/>
            <a:ext cx="1938337" cy="7667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Partner</a:t>
            </a:r>
            <a:endParaRPr lang="en-US" sz="3000" dirty="0"/>
          </a:p>
        </p:txBody>
      </p:sp>
      <p:sp>
        <p:nvSpPr>
          <p:cNvPr id="10" name="Text 6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1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09</a:t>
            </a:r>
            <a:endParaRPr lang="en-US" sz="750" dirty="0"/>
          </a:p>
        </p:txBody>
      </p:sp>
      <p:sp>
        <p:nvSpPr>
          <p:cNvPr id="12" name="Text 8"/>
          <p:cNvSpPr/>
          <p:nvPr/>
        </p:nvSpPr>
        <p:spPr>
          <a:xfrm>
            <a:off x="6643688" y="1247775"/>
            <a:ext cx="2352675" cy="361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Those without partners are  slightly more likely to churn</a:t>
            </a: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6719888" y="2566988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19.7%</a:t>
            </a:r>
            <a:endParaRPr lang="en-US" sz="4125" dirty="0"/>
          </a:p>
        </p:txBody>
      </p:sp>
      <p:sp>
        <p:nvSpPr>
          <p:cNvPr id="14" name="Text 10"/>
          <p:cNvSpPr/>
          <p:nvPr/>
        </p:nvSpPr>
        <p:spPr>
          <a:xfrm>
            <a:off x="6719888" y="3200400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PARTNER CHURN</a:t>
            </a:r>
            <a:endParaRPr lang="en-US" sz="750" dirty="0"/>
          </a:p>
        </p:txBody>
      </p:sp>
      <p:sp>
        <p:nvSpPr>
          <p:cNvPr id="15" name="Text 11"/>
          <p:cNvSpPr/>
          <p:nvPr/>
        </p:nvSpPr>
        <p:spPr>
          <a:xfrm>
            <a:off x="6719888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33%</a:t>
            </a:r>
            <a:endParaRPr lang="en-US" sz="4125" dirty="0"/>
          </a:p>
        </p:txBody>
      </p:sp>
      <p:sp>
        <p:nvSpPr>
          <p:cNvPr id="16" name="Text 12"/>
          <p:cNvSpPr/>
          <p:nvPr/>
        </p:nvSpPr>
        <p:spPr>
          <a:xfrm>
            <a:off x="6719888" y="221456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WITHOUT PARTNERS CHURN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6.5%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MORE THAN AVERAGE</a:t>
            </a:r>
            <a:endParaRPr lang="en-US" sz="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9888" y="1562100"/>
            <a:ext cx="1938337" cy="2528888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6643688" y="1666875"/>
            <a:ext cx="1900238" cy="1657350"/>
          </a:xfrm>
          <a:prstGeom prst="rect">
            <a:avLst/>
          </a:prstGeom>
          <a:noFill/>
          <a:ln w="50800">
            <a:solidFill>
              <a:srgbClr val="C7EF4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19888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19888" y="2452688"/>
            <a:ext cx="1938337" cy="747713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495425"/>
            <a:ext cx="5305425" cy="3290888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8" y="3324225"/>
            <a:ext cx="1938337" cy="7667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Gender</a:t>
            </a:r>
            <a:endParaRPr lang="en-US" sz="3000" dirty="0"/>
          </a:p>
        </p:txBody>
      </p:sp>
      <p:sp>
        <p:nvSpPr>
          <p:cNvPr id="10" name="Text 6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1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</a:t>
            </a:r>
            <a:endParaRPr lang="en-US" sz="750" dirty="0"/>
          </a:p>
        </p:txBody>
      </p:sp>
      <p:sp>
        <p:nvSpPr>
          <p:cNvPr id="12" name="Text 8"/>
          <p:cNvSpPr/>
          <p:nvPr/>
        </p:nvSpPr>
        <p:spPr>
          <a:xfrm>
            <a:off x="6643688" y="1247775"/>
            <a:ext cx="2352675" cy="361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 are not more or less likely to churn than women</a:t>
            </a: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6719888" y="2452688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26.1%</a:t>
            </a:r>
            <a:endParaRPr lang="en-US" sz="4125" dirty="0"/>
          </a:p>
        </p:txBody>
      </p:sp>
      <p:sp>
        <p:nvSpPr>
          <p:cNvPr id="14" name="Text 10"/>
          <p:cNvSpPr/>
          <p:nvPr/>
        </p:nvSpPr>
        <p:spPr>
          <a:xfrm>
            <a:off x="6719888" y="3086100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MEN CHURN</a:t>
            </a:r>
            <a:endParaRPr lang="en-US" sz="750" dirty="0"/>
          </a:p>
        </p:txBody>
      </p:sp>
      <p:sp>
        <p:nvSpPr>
          <p:cNvPr id="15" name="Text 11"/>
          <p:cNvSpPr/>
          <p:nvPr/>
        </p:nvSpPr>
        <p:spPr>
          <a:xfrm>
            <a:off x="6719888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26.9%</a:t>
            </a:r>
            <a:endParaRPr lang="en-US" sz="4125" dirty="0"/>
          </a:p>
        </p:txBody>
      </p:sp>
      <p:sp>
        <p:nvSpPr>
          <p:cNvPr id="16" name="Text 12"/>
          <p:cNvSpPr/>
          <p:nvPr/>
        </p:nvSpPr>
        <p:spPr>
          <a:xfrm>
            <a:off x="6719888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WOMEN CHURN</a:t>
            </a:r>
            <a:endParaRPr lang="en-US" sz="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1638300"/>
            <a:ext cx="8177213" cy="268128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5775" y="1638300"/>
            <a:ext cx="8158163" cy="83820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85775" y="2762250"/>
            <a:ext cx="8158163" cy="690563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485775" y="3738563"/>
            <a:ext cx="8158163" cy="147638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76250" y="4171950"/>
            <a:ext cx="8177213" cy="147638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85775" y="3757613"/>
            <a:ext cx="3448050" cy="12858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485775" y="3757613"/>
            <a:ext cx="3448050" cy="128588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85775" y="2762250"/>
            <a:ext cx="3448050" cy="690563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485775" y="2762250"/>
            <a:ext cx="3448050" cy="690563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85775" y="1638300"/>
            <a:ext cx="3448050" cy="838200"/>
          </a:xfrm>
          <a:prstGeom prst="rect">
            <a:avLst/>
          </a:prstGeom>
          <a:noFill/>
          <a:ln/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4191000"/>
            <a:ext cx="3448050" cy="12858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FFFFFF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Key insights</a:t>
            </a:r>
            <a:endParaRPr lang="en-US" sz="3000" dirty="0"/>
          </a:p>
        </p:txBody>
      </p:sp>
      <p:sp>
        <p:nvSpPr>
          <p:cNvPr id="16" name="Text 13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7" name="Text 14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11</a:t>
            </a:r>
            <a:endParaRPr lang="en-US" sz="750" dirty="0"/>
          </a:p>
        </p:txBody>
      </p:sp>
      <p:sp>
        <p:nvSpPr>
          <p:cNvPr id="18" name="Text 15"/>
          <p:cNvSpPr/>
          <p:nvPr/>
        </p:nvSpPr>
        <p:spPr>
          <a:xfrm>
            <a:off x="5476875" y="4171950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19" name="Text 16"/>
          <p:cNvSpPr/>
          <p:nvPr/>
        </p:nvSpPr>
        <p:spPr>
          <a:xfrm>
            <a:off x="5467350" y="3738563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0" name="Text 17"/>
          <p:cNvSpPr/>
          <p:nvPr/>
        </p:nvSpPr>
        <p:spPr>
          <a:xfrm>
            <a:off x="485775" y="3757613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differences in churn between genders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5467350" y="3305175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2" name="Text 19"/>
          <p:cNvSpPr/>
          <p:nvPr/>
        </p:nvSpPr>
        <p:spPr>
          <a:xfrm>
            <a:off x="485775" y="2762250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Slightly more likely to churn</a:t>
            </a:r>
            <a:endParaRPr lang="en-US" sz="1350" dirty="0"/>
          </a:p>
        </p:txBody>
      </p:sp>
      <p:sp>
        <p:nvSpPr>
          <p:cNvPr id="23" name="Text 20"/>
          <p:cNvSpPr/>
          <p:nvPr/>
        </p:nvSpPr>
        <p:spPr>
          <a:xfrm>
            <a:off x="485775" y="3009900"/>
            <a:ext cx="3905250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Internet users, both streamers and not streamers High Monthly Charges No partner</a:t>
            </a:r>
            <a:endParaRPr lang="en-US" sz="900" dirty="0"/>
          </a:p>
        </p:txBody>
      </p:sp>
      <p:sp>
        <p:nvSpPr>
          <p:cNvPr id="24" name="Text 21"/>
          <p:cNvSpPr/>
          <p:nvPr/>
        </p:nvSpPr>
        <p:spPr>
          <a:xfrm>
            <a:off x="5467350" y="2328863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485775" y="1638300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Highly more likely to churn </a:t>
            </a:r>
            <a:endParaRPr lang="en-US" sz="1350" dirty="0"/>
          </a:p>
        </p:txBody>
      </p:sp>
      <p:sp>
        <p:nvSpPr>
          <p:cNvPr id="26" name="Text 23"/>
          <p:cNvSpPr/>
          <p:nvPr/>
        </p:nvSpPr>
        <p:spPr>
          <a:xfrm>
            <a:off x="485775" y="1885950"/>
            <a:ext cx="3905250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Senior Citizens E-check Payers Optic Fiber Internet High Total Charges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7EF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324475" y="823913"/>
            <a:ext cx="3328988" cy="420528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324475" y="1152525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24475" y="1604963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24475" y="2057400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24475" y="2509838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24475" y="2962275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24475" y="3414713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24475" y="3867150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324475" y="4319588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76250" y="1843088"/>
            <a:ext cx="4405313" cy="1409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750"/>
              </a:lnSpc>
              <a:buNone/>
            </a:pPr>
            <a:r>
              <a:rPr lang="en-US" sz="6750" spc="-149" kern="0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26.5% Churn </a:t>
            </a:r>
            <a:endParaRPr lang="en-US" sz="675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2400" spc="-53" kern="0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 who unsubscribes from our channel?</a:t>
            </a:r>
            <a:endParaRPr lang="en-US" sz="6750" dirty="0"/>
          </a:p>
        </p:txBody>
      </p:sp>
      <p:sp>
        <p:nvSpPr>
          <p:cNvPr id="13" name="Text 11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4" name="Text 12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01</a:t>
            </a:r>
            <a:endParaRPr lang="en-US" sz="750" dirty="0"/>
          </a:p>
        </p:txBody>
      </p:sp>
      <p:sp>
        <p:nvSpPr>
          <p:cNvPr id="15" name="Text 13"/>
          <p:cNvSpPr/>
          <p:nvPr/>
        </p:nvSpPr>
        <p:spPr>
          <a:xfrm>
            <a:off x="5324475" y="823913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Internet Service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5324475" y="1276350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Streaming TV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5324475" y="1728788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Streaming Movies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5324475" y="2181225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Monthly Subscription Charges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5324475" y="2633663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Subscription Charges</a:t>
            </a:r>
            <a:endParaRPr lang="en-US" sz="1350" dirty="0"/>
          </a:p>
        </p:txBody>
      </p:sp>
      <p:sp>
        <p:nvSpPr>
          <p:cNvPr id="20" name="Text 18"/>
          <p:cNvSpPr/>
          <p:nvPr/>
        </p:nvSpPr>
        <p:spPr>
          <a:xfrm>
            <a:off x="5324475" y="3086100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Payment Method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5324475" y="3538538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Senior Citizen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5324475" y="3990975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Partner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5324475" y="4443413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Gender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88" y="1666875"/>
            <a:ext cx="1900238" cy="885825"/>
          </a:xfrm>
          <a:prstGeom prst="rect">
            <a:avLst/>
          </a:prstGeom>
          <a:noFill/>
          <a:ln w="50800">
            <a:solidFill>
              <a:srgbClr val="C7EF4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6729413" y="1562100"/>
            <a:ext cx="1938337" cy="2643188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29413" y="1562100"/>
            <a:ext cx="1938337" cy="881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29413" y="2566988"/>
            <a:ext cx="1938337" cy="747713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729413" y="3438525"/>
            <a:ext cx="1938337" cy="766763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538288"/>
            <a:ext cx="5495925" cy="340995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Internet Service</a:t>
            </a:r>
            <a:endParaRPr lang="en-US" sz="3000" dirty="0"/>
          </a:p>
        </p:txBody>
      </p:sp>
      <p:sp>
        <p:nvSpPr>
          <p:cNvPr id="10" name="Text 7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02</a:t>
            </a:r>
            <a:endParaRPr lang="en-US" sz="750" dirty="0"/>
          </a:p>
        </p:txBody>
      </p:sp>
      <p:sp>
        <p:nvSpPr>
          <p:cNvPr id="12" name="Text 9"/>
          <p:cNvSpPr/>
          <p:nvPr/>
        </p:nvSpPr>
        <p:spPr>
          <a:xfrm>
            <a:off x="6643688" y="1247775"/>
            <a:ext cx="2352675" cy="361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Fiber optic users churn  from subscribing to our channel</a:t>
            </a:r>
            <a:endParaRPr lang="en-US" sz="900" dirty="0"/>
          </a:p>
        </p:txBody>
      </p:sp>
      <p:sp>
        <p:nvSpPr>
          <p:cNvPr id="13" name="Text 10"/>
          <p:cNvSpPr/>
          <p:nvPr/>
        </p:nvSpPr>
        <p:spPr>
          <a:xfrm>
            <a:off x="6729413" y="3438525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7.4% </a:t>
            </a:r>
            <a:endParaRPr lang="en-US" sz="4125" dirty="0"/>
          </a:p>
        </p:txBody>
      </p:sp>
      <p:sp>
        <p:nvSpPr>
          <p:cNvPr id="14" name="Text 11"/>
          <p:cNvSpPr/>
          <p:nvPr/>
        </p:nvSpPr>
        <p:spPr>
          <a:xfrm>
            <a:off x="6729413" y="4090987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INTERNET USERS CHURN</a:t>
            </a:r>
            <a:endParaRPr lang="en-US" sz="750" dirty="0"/>
          </a:p>
        </p:txBody>
      </p:sp>
      <p:sp>
        <p:nvSpPr>
          <p:cNvPr id="15" name="Text 12"/>
          <p:cNvSpPr/>
          <p:nvPr/>
        </p:nvSpPr>
        <p:spPr>
          <a:xfrm>
            <a:off x="6729413" y="2566988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19%</a:t>
            </a:r>
            <a:endParaRPr lang="en-US" sz="4125" dirty="0"/>
          </a:p>
        </p:txBody>
      </p:sp>
      <p:sp>
        <p:nvSpPr>
          <p:cNvPr id="16" name="Text 13"/>
          <p:cNvSpPr/>
          <p:nvPr/>
        </p:nvSpPr>
        <p:spPr>
          <a:xfrm>
            <a:off x="6729413" y="3200400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DSL INTERNET USERS CHURN</a:t>
            </a:r>
            <a:endParaRPr lang="en-US" sz="750" dirty="0"/>
          </a:p>
        </p:txBody>
      </p:sp>
      <p:sp>
        <p:nvSpPr>
          <p:cNvPr id="17" name="Text 14"/>
          <p:cNvSpPr/>
          <p:nvPr/>
        </p:nvSpPr>
        <p:spPr>
          <a:xfrm>
            <a:off x="6729413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41.9%</a:t>
            </a:r>
            <a:endParaRPr lang="en-US" sz="4125" dirty="0"/>
          </a:p>
        </p:txBody>
      </p:sp>
      <p:sp>
        <p:nvSpPr>
          <p:cNvPr id="18" name="Text 15"/>
          <p:cNvSpPr/>
          <p:nvPr/>
        </p:nvSpPr>
        <p:spPr>
          <a:xfrm>
            <a:off x="6729413" y="221456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FIBER OPTIC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INTERNET USERS CHURN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15.4% MORE THAN AVERAGE</a:t>
            </a:r>
            <a:endParaRPr lang="en-US" sz="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29413" y="1562100"/>
            <a:ext cx="1938337" cy="2757488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6643688" y="1666875"/>
            <a:ext cx="1900238" cy="1885950"/>
          </a:xfrm>
          <a:prstGeom prst="rect">
            <a:avLst/>
          </a:prstGeom>
          <a:noFill/>
          <a:ln w="50800">
            <a:solidFill>
              <a:srgbClr val="C7EF4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29413" y="1562100"/>
            <a:ext cx="1938337" cy="881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29413" y="2566988"/>
            <a:ext cx="1938337" cy="862013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729413" y="3552825"/>
            <a:ext cx="1938337" cy="766763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538288"/>
            <a:ext cx="5495925" cy="340995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TV Streaming</a:t>
            </a:r>
            <a:endParaRPr lang="en-US" sz="3000" dirty="0"/>
          </a:p>
        </p:txBody>
      </p:sp>
      <p:sp>
        <p:nvSpPr>
          <p:cNvPr id="10" name="Text 7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03</a:t>
            </a:r>
            <a:endParaRPr lang="en-US" sz="750" dirty="0"/>
          </a:p>
        </p:txBody>
      </p:sp>
      <p:sp>
        <p:nvSpPr>
          <p:cNvPr id="12" name="Text 9"/>
          <p:cNvSpPr/>
          <p:nvPr/>
        </p:nvSpPr>
        <p:spPr>
          <a:xfrm>
            <a:off x="6643688" y="1066800"/>
            <a:ext cx="2352675" cy="542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Both TV streamers and  non TV streamers churn just </a:t>
            </a:r>
            <a:endParaRPr lang="en-US" sz="900" dirty="0"/>
          </a:p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little more than average</a:t>
            </a:r>
            <a:endParaRPr lang="en-US" sz="900" dirty="0"/>
          </a:p>
        </p:txBody>
      </p:sp>
      <p:sp>
        <p:nvSpPr>
          <p:cNvPr id="13" name="Text 10"/>
          <p:cNvSpPr/>
          <p:nvPr/>
        </p:nvSpPr>
        <p:spPr>
          <a:xfrm>
            <a:off x="6729413" y="3552825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7.4% </a:t>
            </a:r>
            <a:endParaRPr lang="en-US" sz="4125" dirty="0"/>
          </a:p>
        </p:txBody>
      </p:sp>
      <p:sp>
        <p:nvSpPr>
          <p:cNvPr id="14" name="Text 11"/>
          <p:cNvSpPr/>
          <p:nvPr/>
        </p:nvSpPr>
        <p:spPr>
          <a:xfrm>
            <a:off x="6729413" y="4205288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WITHOUT INTERNET SERVICES CHURN</a:t>
            </a:r>
            <a:endParaRPr lang="en-US" sz="750" dirty="0"/>
          </a:p>
        </p:txBody>
      </p:sp>
      <p:sp>
        <p:nvSpPr>
          <p:cNvPr id="15" name="Text 12"/>
          <p:cNvSpPr/>
          <p:nvPr/>
        </p:nvSpPr>
        <p:spPr>
          <a:xfrm>
            <a:off x="6729413" y="2566988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30.1%</a:t>
            </a:r>
            <a:endParaRPr lang="en-US" sz="4125" dirty="0"/>
          </a:p>
        </p:txBody>
      </p:sp>
      <p:sp>
        <p:nvSpPr>
          <p:cNvPr id="16" name="Text 13"/>
          <p:cNvSpPr/>
          <p:nvPr/>
        </p:nvSpPr>
        <p:spPr>
          <a:xfrm>
            <a:off x="6729413" y="3200400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STREAMERS CHURN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3.5% MORE THAN AVERAGE</a:t>
            </a:r>
            <a:endParaRPr lang="en-US" sz="750" dirty="0"/>
          </a:p>
        </p:txBody>
      </p:sp>
      <p:sp>
        <p:nvSpPr>
          <p:cNvPr id="17" name="Text 14"/>
          <p:cNvSpPr/>
          <p:nvPr/>
        </p:nvSpPr>
        <p:spPr>
          <a:xfrm>
            <a:off x="6729413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33.5%</a:t>
            </a:r>
            <a:endParaRPr lang="en-US" sz="4125" dirty="0"/>
          </a:p>
        </p:txBody>
      </p:sp>
      <p:sp>
        <p:nvSpPr>
          <p:cNvPr id="18" name="Text 15"/>
          <p:cNvSpPr/>
          <p:nvPr/>
        </p:nvSpPr>
        <p:spPr>
          <a:xfrm>
            <a:off x="6729413" y="221456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NON STREAMERS CHURN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7% MORE THAN AVERAGE</a:t>
            </a:r>
            <a:endParaRPr lang="en-US" sz="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29413" y="1562100"/>
            <a:ext cx="1938337" cy="2757488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6643688" y="1666875"/>
            <a:ext cx="1900238" cy="1885950"/>
          </a:xfrm>
          <a:prstGeom prst="rect">
            <a:avLst/>
          </a:prstGeom>
          <a:noFill/>
          <a:ln w="50800">
            <a:solidFill>
              <a:srgbClr val="C7EF4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29413" y="1562100"/>
            <a:ext cx="1938337" cy="881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29413" y="2566988"/>
            <a:ext cx="1938337" cy="862013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729413" y="3552825"/>
            <a:ext cx="1938337" cy="766763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538288"/>
            <a:ext cx="5495925" cy="340995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Movie Streaming</a:t>
            </a:r>
            <a:endParaRPr lang="en-US" sz="3000" dirty="0"/>
          </a:p>
        </p:txBody>
      </p:sp>
      <p:sp>
        <p:nvSpPr>
          <p:cNvPr id="10" name="Text 7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04</a:t>
            </a:r>
            <a:endParaRPr lang="en-US" sz="750" dirty="0"/>
          </a:p>
        </p:txBody>
      </p:sp>
      <p:sp>
        <p:nvSpPr>
          <p:cNvPr id="12" name="Text 9"/>
          <p:cNvSpPr/>
          <p:nvPr/>
        </p:nvSpPr>
        <p:spPr>
          <a:xfrm>
            <a:off x="6643688" y="1066800"/>
            <a:ext cx="2352675" cy="542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Both movie streamers and  non movie streamers churn just </a:t>
            </a:r>
            <a:endParaRPr lang="en-US" sz="900" dirty="0"/>
          </a:p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little more than average</a:t>
            </a:r>
            <a:endParaRPr lang="en-US" sz="900" dirty="0"/>
          </a:p>
        </p:txBody>
      </p:sp>
      <p:sp>
        <p:nvSpPr>
          <p:cNvPr id="13" name="Text 10"/>
          <p:cNvSpPr/>
          <p:nvPr/>
        </p:nvSpPr>
        <p:spPr>
          <a:xfrm>
            <a:off x="6729413" y="3552825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7.4% </a:t>
            </a:r>
            <a:endParaRPr lang="en-US" sz="4125" dirty="0"/>
          </a:p>
        </p:txBody>
      </p:sp>
      <p:sp>
        <p:nvSpPr>
          <p:cNvPr id="14" name="Text 11"/>
          <p:cNvSpPr/>
          <p:nvPr/>
        </p:nvSpPr>
        <p:spPr>
          <a:xfrm>
            <a:off x="6729413" y="4205288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WITHOUT INTERNET SERVICES CHURN</a:t>
            </a:r>
            <a:endParaRPr lang="en-US" sz="750" dirty="0"/>
          </a:p>
        </p:txBody>
      </p:sp>
      <p:sp>
        <p:nvSpPr>
          <p:cNvPr id="15" name="Text 12"/>
          <p:cNvSpPr/>
          <p:nvPr/>
        </p:nvSpPr>
        <p:spPr>
          <a:xfrm>
            <a:off x="6729413" y="2566988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30%</a:t>
            </a:r>
            <a:endParaRPr lang="en-US" sz="4125" dirty="0"/>
          </a:p>
        </p:txBody>
      </p:sp>
      <p:sp>
        <p:nvSpPr>
          <p:cNvPr id="16" name="Text 13"/>
          <p:cNvSpPr/>
          <p:nvPr/>
        </p:nvSpPr>
        <p:spPr>
          <a:xfrm>
            <a:off x="6729413" y="3200400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STREAMERS CHURN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3.5% MORE THAN AVERAGE</a:t>
            </a:r>
            <a:endParaRPr lang="en-US" sz="750" dirty="0"/>
          </a:p>
        </p:txBody>
      </p:sp>
      <p:sp>
        <p:nvSpPr>
          <p:cNvPr id="17" name="Text 14"/>
          <p:cNvSpPr/>
          <p:nvPr/>
        </p:nvSpPr>
        <p:spPr>
          <a:xfrm>
            <a:off x="6729413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33.6%</a:t>
            </a:r>
            <a:endParaRPr lang="en-US" sz="4125" dirty="0"/>
          </a:p>
        </p:txBody>
      </p:sp>
      <p:sp>
        <p:nvSpPr>
          <p:cNvPr id="18" name="Text 15"/>
          <p:cNvSpPr/>
          <p:nvPr/>
        </p:nvSpPr>
        <p:spPr>
          <a:xfrm>
            <a:off x="6729413" y="221456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MOVIE STREAMERS CHURN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7% MORE THAN AVERAGE</a:t>
            </a:r>
            <a:endParaRPr lang="en-US" sz="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9888" y="1562100"/>
            <a:ext cx="1938337" cy="3562350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6643688" y="1666875"/>
            <a:ext cx="1900238" cy="900113"/>
          </a:xfrm>
          <a:prstGeom prst="rect">
            <a:avLst/>
          </a:prstGeom>
          <a:noFill/>
          <a:ln w="50800">
            <a:solidFill>
              <a:srgbClr val="C7EF4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19888" y="1562100"/>
            <a:ext cx="1938337" cy="881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19888" y="2566988"/>
            <a:ext cx="1938337" cy="1666875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538288"/>
            <a:ext cx="5495925" cy="3409950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562100"/>
            <a:ext cx="5495925" cy="3409950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8" y="4357688"/>
            <a:ext cx="1938337" cy="7667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Monthly Subscription Charges</a:t>
            </a:r>
            <a:endParaRPr lang="en-US" sz="3000" dirty="0"/>
          </a:p>
        </p:txBody>
      </p:sp>
      <p:sp>
        <p:nvSpPr>
          <p:cNvPr id="11" name="Text 6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2" name="Text 7"/>
          <p:cNvSpPr/>
          <p:nvPr/>
        </p:nvSpPr>
        <p:spPr>
          <a:xfrm>
            <a:off x="8539163" y="223838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05</a:t>
            </a:r>
            <a:endParaRPr lang="en-US" sz="750" dirty="0"/>
          </a:p>
        </p:txBody>
      </p:sp>
      <p:sp>
        <p:nvSpPr>
          <p:cNvPr id="13" name="Text 8"/>
          <p:cNvSpPr/>
          <p:nvPr/>
        </p:nvSpPr>
        <p:spPr>
          <a:xfrm>
            <a:off x="6643688" y="1066800"/>
            <a:ext cx="2352675" cy="542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Payers with higher monthly charges are slightly more likely  to churn.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6719888" y="2566988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29.7%</a:t>
            </a:r>
            <a:endParaRPr lang="en-US" sz="4125" dirty="0"/>
          </a:p>
        </p:txBody>
      </p:sp>
      <p:sp>
        <p:nvSpPr>
          <p:cNvPr id="15" name="Text 10"/>
          <p:cNvSpPr/>
          <p:nvPr/>
        </p:nvSpPr>
        <p:spPr>
          <a:xfrm>
            <a:off x="6719888" y="3200400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MODERATE MONTHLY CHARGES CHURN</a:t>
            </a:r>
            <a:endParaRPr lang="en-US" sz="750" dirty="0"/>
          </a:p>
        </p:txBody>
      </p:sp>
      <p:sp>
        <p:nvSpPr>
          <p:cNvPr id="16" name="Text 11"/>
          <p:cNvSpPr/>
          <p:nvPr/>
        </p:nvSpPr>
        <p:spPr>
          <a:xfrm>
            <a:off x="6719888" y="34861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15.9%</a:t>
            </a:r>
            <a:endParaRPr lang="en-US" sz="4125" dirty="0"/>
          </a:p>
        </p:txBody>
      </p:sp>
      <p:sp>
        <p:nvSpPr>
          <p:cNvPr id="17" name="Text 12"/>
          <p:cNvSpPr/>
          <p:nvPr/>
        </p:nvSpPr>
        <p:spPr>
          <a:xfrm>
            <a:off x="6719888" y="4119562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LOW MONTHLY CHARGES CHURN</a:t>
            </a:r>
            <a:endParaRPr lang="en-US" sz="750" dirty="0"/>
          </a:p>
        </p:txBody>
      </p:sp>
      <p:sp>
        <p:nvSpPr>
          <p:cNvPr id="18" name="Text 13"/>
          <p:cNvSpPr/>
          <p:nvPr/>
        </p:nvSpPr>
        <p:spPr>
          <a:xfrm>
            <a:off x="6719888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34.1%</a:t>
            </a:r>
            <a:endParaRPr lang="en-US" sz="4125" dirty="0"/>
          </a:p>
        </p:txBody>
      </p:sp>
      <p:sp>
        <p:nvSpPr>
          <p:cNvPr id="19" name="Text 14"/>
          <p:cNvSpPr/>
          <p:nvPr/>
        </p:nvSpPr>
        <p:spPr>
          <a:xfrm>
            <a:off x="6719888" y="221456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HIGH MONTHLY CHARGES CHURN | 7.5% MOVE THAN AVERAGE</a:t>
            </a:r>
            <a:endParaRPr lang="en-US" sz="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9888" y="1562100"/>
            <a:ext cx="1938337" cy="3562350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6643688" y="1666875"/>
            <a:ext cx="1900238" cy="900113"/>
          </a:xfrm>
          <a:prstGeom prst="rect">
            <a:avLst/>
          </a:prstGeom>
          <a:noFill/>
          <a:ln w="50800">
            <a:solidFill>
              <a:srgbClr val="C7EF4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19888" y="1562100"/>
            <a:ext cx="1938337" cy="881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19888" y="2566988"/>
            <a:ext cx="1938337" cy="1666875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538288"/>
            <a:ext cx="5495925" cy="3409950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562100"/>
            <a:ext cx="5495925" cy="3409950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8" y="4357688"/>
            <a:ext cx="1938337" cy="7667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Total Subscription Charges</a:t>
            </a:r>
            <a:endParaRPr lang="en-US" sz="3000" dirty="0"/>
          </a:p>
        </p:txBody>
      </p:sp>
      <p:sp>
        <p:nvSpPr>
          <p:cNvPr id="11" name="Text 6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2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06</a:t>
            </a:r>
            <a:endParaRPr lang="en-US" sz="750" dirty="0"/>
          </a:p>
        </p:txBody>
      </p:sp>
      <p:sp>
        <p:nvSpPr>
          <p:cNvPr id="13" name="Text 8"/>
          <p:cNvSpPr/>
          <p:nvPr/>
        </p:nvSpPr>
        <p:spPr>
          <a:xfrm>
            <a:off x="6643688" y="1223963"/>
            <a:ext cx="2352675" cy="361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Payers with higher total charges are highly more likely to churn.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6719888" y="2566988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23.6%</a:t>
            </a:r>
            <a:endParaRPr lang="en-US" sz="4125" dirty="0"/>
          </a:p>
        </p:txBody>
      </p:sp>
      <p:sp>
        <p:nvSpPr>
          <p:cNvPr id="15" name="Text 10"/>
          <p:cNvSpPr/>
          <p:nvPr/>
        </p:nvSpPr>
        <p:spPr>
          <a:xfrm>
            <a:off x="6719888" y="3200400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MODERATE TOTAL CHARGES CHURN</a:t>
            </a:r>
            <a:endParaRPr lang="en-US" sz="750" dirty="0"/>
          </a:p>
        </p:txBody>
      </p:sp>
      <p:sp>
        <p:nvSpPr>
          <p:cNvPr id="16" name="Text 11"/>
          <p:cNvSpPr/>
          <p:nvPr/>
        </p:nvSpPr>
        <p:spPr>
          <a:xfrm>
            <a:off x="6719888" y="34861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16.5%</a:t>
            </a:r>
            <a:endParaRPr lang="en-US" sz="4125" dirty="0"/>
          </a:p>
        </p:txBody>
      </p:sp>
      <p:sp>
        <p:nvSpPr>
          <p:cNvPr id="17" name="Text 12"/>
          <p:cNvSpPr/>
          <p:nvPr/>
        </p:nvSpPr>
        <p:spPr>
          <a:xfrm>
            <a:off x="6719888" y="4119562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LOW TOTAL CHARGES CHURN</a:t>
            </a:r>
            <a:endParaRPr lang="en-US" sz="750" dirty="0"/>
          </a:p>
        </p:txBody>
      </p:sp>
      <p:sp>
        <p:nvSpPr>
          <p:cNvPr id="18" name="Text 13"/>
          <p:cNvSpPr/>
          <p:nvPr/>
        </p:nvSpPr>
        <p:spPr>
          <a:xfrm>
            <a:off x="6719888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39.4%</a:t>
            </a:r>
            <a:endParaRPr lang="en-US" sz="4125" dirty="0"/>
          </a:p>
        </p:txBody>
      </p:sp>
      <p:sp>
        <p:nvSpPr>
          <p:cNvPr id="19" name="Text 14"/>
          <p:cNvSpPr/>
          <p:nvPr/>
        </p:nvSpPr>
        <p:spPr>
          <a:xfrm>
            <a:off x="6719888" y="221456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HIGH TOTAL CHARGES CHURN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12.9%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MOVE THAN AVERAGE</a:t>
            </a:r>
            <a:endParaRPr lang="en-US" sz="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9888" y="1562100"/>
            <a:ext cx="1938337" cy="2871788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6643688" y="1666875"/>
            <a:ext cx="1900238" cy="900113"/>
          </a:xfrm>
          <a:prstGeom prst="rect">
            <a:avLst/>
          </a:prstGeom>
          <a:noFill/>
          <a:ln w="50800">
            <a:solidFill>
              <a:srgbClr val="C7EF4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19888" y="1562100"/>
            <a:ext cx="1938337" cy="881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19888" y="2566988"/>
            <a:ext cx="1938337" cy="976312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538288"/>
            <a:ext cx="5495925" cy="3409950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562100"/>
            <a:ext cx="5495925" cy="3409950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8" y="3667125"/>
            <a:ext cx="1938337" cy="7667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Payment Method</a:t>
            </a:r>
            <a:endParaRPr lang="en-US" sz="3000" dirty="0"/>
          </a:p>
        </p:txBody>
      </p:sp>
      <p:sp>
        <p:nvSpPr>
          <p:cNvPr id="11" name="Text 6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2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07</a:t>
            </a:r>
            <a:endParaRPr lang="en-US" sz="750" dirty="0"/>
          </a:p>
        </p:txBody>
      </p:sp>
      <p:sp>
        <p:nvSpPr>
          <p:cNvPr id="13" name="Text 8"/>
          <p:cNvSpPr/>
          <p:nvPr/>
        </p:nvSpPr>
        <p:spPr>
          <a:xfrm>
            <a:off x="6643688" y="1066800"/>
            <a:ext cx="2352675" cy="542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Payers with electronic check </a:t>
            </a:r>
            <a:endParaRPr lang="en-US" sz="900" dirty="0"/>
          </a:p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churn significantly more that those who pay with other methods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6719888" y="2566988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&lt;20%</a:t>
            </a:r>
            <a:endParaRPr lang="en-US" sz="4125" dirty="0"/>
          </a:p>
        </p:txBody>
      </p:sp>
      <p:sp>
        <p:nvSpPr>
          <p:cNvPr id="15" name="Text 10"/>
          <p:cNvSpPr/>
          <p:nvPr/>
        </p:nvSpPr>
        <p:spPr>
          <a:xfrm>
            <a:off x="6719888" y="3200400"/>
            <a:ext cx="23717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AMONG THOSE 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THAT USE OTHER PAYMENT METHODS LESS THAN 20% CHURN</a:t>
            </a:r>
            <a:endParaRPr lang="en-US" sz="750" dirty="0"/>
          </a:p>
        </p:txBody>
      </p:sp>
      <p:sp>
        <p:nvSpPr>
          <p:cNvPr id="16" name="Text 11"/>
          <p:cNvSpPr/>
          <p:nvPr/>
        </p:nvSpPr>
        <p:spPr>
          <a:xfrm>
            <a:off x="6719888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45.3%</a:t>
            </a:r>
            <a:endParaRPr lang="en-US" sz="4125" dirty="0"/>
          </a:p>
        </p:txBody>
      </p:sp>
      <p:sp>
        <p:nvSpPr>
          <p:cNvPr id="17" name="Text 12"/>
          <p:cNvSpPr/>
          <p:nvPr/>
        </p:nvSpPr>
        <p:spPr>
          <a:xfrm>
            <a:off x="6719888" y="221456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E-CHECK PAYERS CHURN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18.8%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MORE THAN AVERAGE</a:t>
            </a:r>
            <a:endParaRPr lang="en-US" sz="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9888" y="1562100"/>
            <a:ext cx="1938337" cy="2643188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6643688" y="1666875"/>
            <a:ext cx="1900238" cy="900113"/>
          </a:xfrm>
          <a:prstGeom prst="rect">
            <a:avLst/>
          </a:prstGeom>
          <a:noFill/>
          <a:ln w="50800">
            <a:solidFill>
              <a:srgbClr val="C7EF4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19888" y="1562100"/>
            <a:ext cx="1938337" cy="8810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19888" y="2566988"/>
            <a:ext cx="1938337" cy="747713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14488"/>
            <a:ext cx="5534025" cy="3433763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8" y="3438525"/>
            <a:ext cx="1938337" cy="7667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Senior Citizens</a:t>
            </a:r>
            <a:endParaRPr lang="en-US" sz="3000" dirty="0"/>
          </a:p>
        </p:txBody>
      </p:sp>
      <p:sp>
        <p:nvSpPr>
          <p:cNvPr id="10" name="Text 6"/>
          <p:cNvSpPr/>
          <p:nvPr/>
        </p:nvSpPr>
        <p:spPr>
          <a:xfrm>
            <a:off x="476250" y="219075"/>
            <a:ext cx="54483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CHURN ANALYSIS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MAKING CUSTOMERS SUBSCRIBE TO OUR DIY CHANNEL AGAIN</a:t>
            </a:r>
            <a:endParaRPr lang="en-US" sz="750" dirty="0"/>
          </a:p>
        </p:txBody>
      </p:sp>
      <p:sp>
        <p:nvSpPr>
          <p:cNvPr id="11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08</a:t>
            </a:r>
            <a:endParaRPr lang="en-US" sz="750" dirty="0"/>
          </a:p>
        </p:txBody>
      </p:sp>
      <p:sp>
        <p:nvSpPr>
          <p:cNvPr id="12" name="Text 8"/>
          <p:cNvSpPr/>
          <p:nvPr/>
        </p:nvSpPr>
        <p:spPr>
          <a:xfrm>
            <a:off x="6643688" y="1247775"/>
            <a:ext cx="2352675" cy="361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40"/>
              </a:lnSpc>
              <a:buNone/>
            </a:pPr>
            <a:r>
              <a:rPr lang="en-US" sz="900" b="1" spc="-2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Senior citizens are  much more likely to churn</a:t>
            </a: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6719888" y="2566988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23.6%</a:t>
            </a:r>
            <a:endParaRPr lang="en-US" sz="4125" dirty="0"/>
          </a:p>
        </p:txBody>
      </p:sp>
      <p:sp>
        <p:nvSpPr>
          <p:cNvPr id="14" name="Text 10"/>
          <p:cNvSpPr/>
          <p:nvPr/>
        </p:nvSpPr>
        <p:spPr>
          <a:xfrm>
            <a:off x="6719888" y="3200400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NON SENIOR CITIZENS CHURN</a:t>
            </a:r>
            <a:endParaRPr lang="en-US" sz="750" dirty="0"/>
          </a:p>
        </p:txBody>
      </p:sp>
      <p:sp>
        <p:nvSpPr>
          <p:cNvPr id="15" name="Text 11"/>
          <p:cNvSpPr/>
          <p:nvPr/>
        </p:nvSpPr>
        <p:spPr>
          <a:xfrm>
            <a:off x="6719888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42.7%</a:t>
            </a:r>
            <a:endParaRPr lang="en-US" sz="4125" dirty="0"/>
          </a:p>
        </p:txBody>
      </p:sp>
      <p:sp>
        <p:nvSpPr>
          <p:cNvPr id="16" name="Text 12"/>
          <p:cNvSpPr/>
          <p:nvPr/>
        </p:nvSpPr>
        <p:spPr>
          <a:xfrm>
            <a:off x="6719888" y="221456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SENIOR CITIZENS CHURN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16.2% 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MORE THAN AVERAGE</a:t>
            </a:r>
            <a:endParaRPr lang="en-US" sz="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2025-09-29T22:11:25Z</dcterms:created>
  <dcterms:modified xsi:type="dcterms:W3CDTF">2025-09-29T22:11:25Z</dcterms:modified>
</cp:coreProperties>
</file>