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png"/><Relationship Id="rId4" Type="http://schemas.openxmlformats.org/officeDocument/2006/relationships/image" Target="../media/image-2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image" Target="../media/image-25-4.png"/><Relationship Id="rId5" Type="http://schemas.openxmlformats.org/officeDocument/2006/relationships/image" Target="../media/image-2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3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267200"/>
            <a:ext cx="2633663" cy="3524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252788" y="4267200"/>
            <a:ext cx="2143125" cy="50006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524625" y="4267200"/>
            <a:ext cx="2143125" cy="6477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 rot="0">
            <a:off x="476250" y="4124324"/>
            <a:ext cx="8191500" cy="0"/>
          </a:xfrm>
          <a:prstGeom prst="line">
            <a:avLst/>
          </a:prstGeom>
          <a:noFill/>
          <a:ln w="12700">
            <a:solidFill>
              <a:srgbClr val="FFFFF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14325" y="409575"/>
            <a:ext cx="8648700" cy="1333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Northern Hammer*</a:t>
            </a:r>
            <a:endParaRPr lang="en-US" sz="7500" dirty="0"/>
          </a:p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Hardware Retailers</a:t>
            </a:r>
            <a:endParaRPr lang="en-US" sz="7500" dirty="0"/>
          </a:p>
        </p:txBody>
      </p:sp>
      <p:sp>
        <p:nvSpPr>
          <p:cNvPr id="7" name="Text 5"/>
          <p:cNvSpPr/>
          <p:nvPr/>
        </p:nvSpPr>
        <p:spPr>
          <a:xfrm>
            <a:off x="314325" y="2476500"/>
            <a:ext cx="8648700" cy="904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b="1" spc="-60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Sales analysis</a:t>
            </a:r>
            <a:endParaRPr lang="en-US" sz="3000" dirty="0"/>
          </a:p>
          <a:p>
            <a:pPr algn="l" indent="0" marL="0">
              <a:lnSpc>
                <a:spcPts val="1980"/>
              </a:lnSpc>
              <a:buNone/>
            </a:pPr>
            <a:r>
              <a:rPr lang="en-US" sz="1800" spc="-36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Making the future more profitable again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6524625" y="4267200"/>
            <a:ext cx="26003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September 29th, 2025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524625" y="4471988"/>
            <a:ext cx="26003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*Fictional Company &amp; Data Any resemblance to actual persons, places, or events is purely coincidental.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3252788" y="4267200"/>
            <a:ext cx="26003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Codecademy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3252788" y="4471988"/>
            <a:ext cx="2600325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Analysis Bootcamp Project Assignment 1 - Sales Dashboard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76250" y="4267200"/>
            <a:ext cx="309086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Johan Pelssers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476250" y="4471988"/>
            <a:ext cx="309086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Analyst</a:t>
            </a:r>
            <a:endParaRPr lang="en-US" sz="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3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1575" y="2095500"/>
            <a:ext cx="8120063" cy="1714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750"/>
              </a:lnSpc>
              <a:buNone/>
            </a:pPr>
            <a:r>
              <a:rPr lang="en-US" sz="6750" spc="-149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The Seasonal in</a:t>
            </a:r>
            <a:endParaRPr lang="en-US" sz="6750" dirty="0"/>
          </a:p>
          <a:p>
            <a:pPr algn="l" indent="0" marL="0">
              <a:lnSpc>
                <a:spcPts val="6750"/>
              </a:lnSpc>
              <a:buNone/>
            </a:pPr>
            <a:r>
              <a:rPr lang="en-US" sz="6750" spc="-149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Orders, Revenue, Profit</a:t>
            </a:r>
            <a:endParaRPr lang="en-US" sz="6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15125" y="914400"/>
            <a:ext cx="1938337" cy="37861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57700" y="3933825"/>
            <a:ext cx="304800" cy="33337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338763" y="2538413"/>
            <a:ext cx="304800" cy="33337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6715125" y="9144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15125" y="188595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715125" y="283845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715125" y="3810000"/>
            <a:ext cx="1938337" cy="881063"/>
          </a:xfrm>
          <a:prstGeom prst="rect">
            <a:avLst/>
          </a:prstGeom>
          <a:noFill/>
          <a:ln/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600200"/>
            <a:ext cx="5205413" cy="3100388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Revenue Per Quarter 2014-17</a:t>
            </a:r>
            <a:endParaRPr lang="en-US" sz="3000" dirty="0"/>
          </a:p>
        </p:txBody>
      </p:sp>
      <p:sp>
        <p:nvSpPr>
          <p:cNvPr id="12" name="Text 9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</a:t>
            </a:r>
            <a:endParaRPr lang="en-US" sz="750" dirty="0"/>
          </a:p>
        </p:txBody>
      </p:sp>
      <p:sp>
        <p:nvSpPr>
          <p:cNvPr id="14" name="Text 11"/>
          <p:cNvSpPr/>
          <p:nvPr/>
        </p:nvSpPr>
        <p:spPr>
          <a:xfrm>
            <a:off x="6715125" y="38100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FF51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Q1 &amp; Q4</a:t>
            </a:r>
            <a:endParaRPr lang="en-US" sz="4125" dirty="0"/>
          </a:p>
        </p:txBody>
      </p:sp>
      <p:sp>
        <p:nvSpPr>
          <p:cNvPr id="15" name="Text 12"/>
          <p:cNvSpPr/>
          <p:nvPr/>
        </p:nvSpPr>
        <p:spPr>
          <a:xfrm>
            <a:off x="6715125" y="446246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</a:t>
            </a:r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OWER REVENUES IN 2017</a:t>
            </a:r>
            <a:endParaRPr lang="en-US" sz="750" dirty="0"/>
          </a:p>
        </p:txBody>
      </p:sp>
      <p:sp>
        <p:nvSpPr>
          <p:cNvPr id="16" name="Text 13"/>
          <p:cNvSpPr/>
          <p:nvPr/>
        </p:nvSpPr>
        <p:spPr>
          <a:xfrm>
            <a:off x="6715125" y="28384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Q3 &amp; Q4</a:t>
            </a:r>
            <a:endParaRPr lang="en-US" sz="4125" dirty="0"/>
          </a:p>
        </p:txBody>
      </p:sp>
      <p:sp>
        <p:nvSpPr>
          <p:cNvPr id="17" name="Text 14"/>
          <p:cNvSpPr/>
          <p:nvPr/>
        </p:nvSpPr>
        <p:spPr>
          <a:xfrm>
            <a:off x="6715125" y="34909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YEARLY HIGH REVENUE QUARTERS</a:t>
            </a:r>
            <a:endParaRPr lang="en-US" sz="750" dirty="0"/>
          </a:p>
        </p:txBody>
      </p:sp>
      <p:sp>
        <p:nvSpPr>
          <p:cNvPr id="18" name="Text 15"/>
          <p:cNvSpPr/>
          <p:nvPr/>
        </p:nvSpPr>
        <p:spPr>
          <a:xfrm>
            <a:off x="6715125" y="18859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293M</a:t>
            </a:r>
            <a:endParaRPr lang="en-US" sz="4125" dirty="0"/>
          </a:p>
        </p:txBody>
      </p:sp>
      <p:sp>
        <p:nvSpPr>
          <p:cNvPr id="19" name="Text 16"/>
          <p:cNvSpPr/>
          <p:nvPr/>
        </p:nvSpPr>
        <p:spPr>
          <a:xfrm>
            <a:off x="6715125" y="25193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YEAR REVENUE IN 2017</a:t>
            </a:r>
            <a:endParaRPr lang="en-US" sz="750" dirty="0"/>
          </a:p>
        </p:txBody>
      </p:sp>
      <p:sp>
        <p:nvSpPr>
          <p:cNvPr id="20" name="Text 17"/>
          <p:cNvSpPr/>
          <p:nvPr/>
        </p:nvSpPr>
        <p:spPr>
          <a:xfrm>
            <a:off x="6715125" y="9144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298M</a:t>
            </a:r>
            <a:endParaRPr lang="en-US" sz="4125" dirty="0"/>
          </a:p>
        </p:txBody>
      </p:sp>
      <p:sp>
        <p:nvSpPr>
          <p:cNvPr id="21" name="Text 18"/>
          <p:cNvSpPr/>
          <p:nvPr/>
        </p:nvSpPr>
        <p:spPr>
          <a:xfrm>
            <a:off x="6715125" y="15668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PER YEAR IN 2014-2016</a:t>
            </a:r>
            <a:endParaRPr lang="en-US" sz="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15125" y="1562100"/>
            <a:ext cx="1938337" cy="32623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405313" y="3938588"/>
            <a:ext cx="304800" cy="33337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5125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5125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15125" y="3829050"/>
            <a:ext cx="1938337" cy="995363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43063"/>
            <a:ext cx="5205413" cy="310515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#Orders Per Quarter for 2014-17</a:t>
            </a:r>
            <a:endParaRPr lang="en-US" sz="3000" dirty="0"/>
          </a:p>
        </p:txBody>
      </p:sp>
      <p:sp>
        <p:nvSpPr>
          <p:cNvPr id="10" name="Text 7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11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715125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FF51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Q1</a:t>
            </a:r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 vs Q4</a:t>
            </a:r>
            <a:endParaRPr lang="en-US" sz="4125" dirty="0"/>
          </a:p>
        </p:txBody>
      </p:sp>
      <p:sp>
        <p:nvSpPr>
          <p:cNvPr id="13" name="Text 10"/>
          <p:cNvSpPr/>
          <p:nvPr/>
        </p:nvSpPr>
        <p:spPr>
          <a:xfrm>
            <a:off x="6715125" y="4481513"/>
            <a:ext cx="23717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NUMBER OF ORDERS IN Q1&amp;Q2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DROP IN NUMBER OF ORDERS IN 17-Q1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Q4 STRONGEST NUMBER OF ORDERS</a:t>
            </a:r>
            <a:endParaRPr lang="en-US" sz="750" dirty="0"/>
          </a:p>
        </p:txBody>
      </p:sp>
      <p:sp>
        <p:nvSpPr>
          <p:cNvPr id="14" name="Text 11"/>
          <p:cNvSpPr/>
          <p:nvPr/>
        </p:nvSpPr>
        <p:spPr>
          <a:xfrm>
            <a:off x="6715125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3,85K </a:t>
            </a:r>
            <a:endParaRPr lang="en-US" sz="4125" dirty="0"/>
          </a:p>
        </p:txBody>
      </p:sp>
      <p:sp>
        <p:nvSpPr>
          <p:cNvPr id="15" name="Text 12"/>
          <p:cNvSpPr/>
          <p:nvPr/>
        </p:nvSpPr>
        <p:spPr>
          <a:xfrm>
            <a:off x="6715125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NUMBER OF ORDERS PER QUARTER</a:t>
            </a:r>
            <a:endParaRPr lang="en-US" sz="750" dirty="0"/>
          </a:p>
        </p:txBody>
      </p:sp>
      <p:sp>
        <p:nvSpPr>
          <p:cNvPr id="16" name="Text 13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15,5K</a:t>
            </a:r>
            <a:endParaRPr lang="en-US" sz="4125" dirty="0"/>
          </a:p>
        </p:txBody>
      </p:sp>
      <p:sp>
        <p:nvSpPr>
          <p:cNvPr id="17" name="Text 14"/>
          <p:cNvSpPr/>
          <p:nvPr/>
        </p:nvSpPr>
        <p:spPr>
          <a:xfrm>
            <a:off x="6715125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NUMBER OF ORDERS PER YEAR </a:t>
            </a:r>
            <a:endParaRPr lang="en-US" sz="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15125" y="1562100"/>
            <a:ext cx="1938337" cy="32623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95363" y="3933825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133600" y="3733800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90888" y="2600325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438650" y="3024188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72088" y="3452813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90850" y="2386013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47850" y="1724025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119562" y="2271713"/>
            <a:ext cx="257175" cy="257175"/>
          </a:xfrm>
          <a:prstGeom prst="ellipse">
            <a:avLst/>
          </a:prstGeom>
          <a:noFill/>
          <a:ln w="50800">
            <a:solidFill>
              <a:srgbClr val="00FF51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6715125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6715125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6715125" y="3829050"/>
            <a:ext cx="1938337" cy="995363"/>
          </a:xfrm>
          <a:prstGeom prst="rect">
            <a:avLst/>
          </a:prstGeom>
          <a:noFill/>
          <a:ln/>
        </p:spPr>
      </p:sp>
      <p:pic>
        <p:nvPicPr>
          <p:cNvPr id="1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85913"/>
            <a:ext cx="5205413" cy="3105150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Mean Revenue/Order  Per Quarter for 2014-17</a:t>
            </a:r>
            <a:endParaRPr lang="en-US" sz="3000" dirty="0"/>
          </a:p>
        </p:txBody>
      </p:sp>
      <p:sp>
        <p:nvSpPr>
          <p:cNvPr id="17" name="Text 1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8" name="Text 1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12</a:t>
            </a:r>
            <a:endParaRPr lang="en-US" sz="750" dirty="0"/>
          </a:p>
        </p:txBody>
      </p:sp>
      <p:sp>
        <p:nvSpPr>
          <p:cNvPr id="19" name="Text 16"/>
          <p:cNvSpPr/>
          <p:nvPr/>
        </p:nvSpPr>
        <p:spPr>
          <a:xfrm>
            <a:off x="6715125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FF51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Q1 </a:t>
            </a:r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2017</a:t>
            </a:r>
            <a:endParaRPr lang="en-US" sz="4125" dirty="0"/>
          </a:p>
        </p:txBody>
      </p:sp>
      <p:sp>
        <p:nvSpPr>
          <p:cNvPr id="20" name="Text 17"/>
          <p:cNvSpPr/>
          <p:nvPr/>
        </p:nvSpPr>
        <p:spPr>
          <a:xfrm>
            <a:off x="6715125" y="4481513"/>
            <a:ext cx="23717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HIGHER REVENUE/ORDER VS. 14-15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REVENUE/ORDER VS. 16</a:t>
            </a:r>
            <a:endParaRPr lang="en-US" sz="750" dirty="0"/>
          </a:p>
        </p:txBody>
      </p:sp>
      <p:sp>
        <p:nvSpPr>
          <p:cNvPr id="21" name="Text 18"/>
          <p:cNvSpPr/>
          <p:nvPr/>
        </p:nvSpPr>
        <p:spPr>
          <a:xfrm>
            <a:off x="6715125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Q3-</a:t>
            </a:r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 </a:t>
            </a:r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2017</a:t>
            </a:r>
            <a:endParaRPr lang="en-US" sz="4125" dirty="0"/>
          </a:p>
        </p:txBody>
      </p:sp>
      <p:sp>
        <p:nvSpPr>
          <p:cNvPr id="22" name="Text 19"/>
          <p:cNvSpPr/>
          <p:nvPr/>
        </p:nvSpPr>
        <p:spPr>
          <a:xfrm>
            <a:off x="6715125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17 DROP IN AVERAGE REVENUE/ORDER</a:t>
            </a:r>
            <a:endParaRPr lang="en-US" sz="750" dirty="0"/>
          </a:p>
        </p:txBody>
      </p:sp>
      <p:sp>
        <p:nvSpPr>
          <p:cNvPr id="23" name="Text 20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19,3K</a:t>
            </a:r>
            <a:endParaRPr lang="en-US" sz="4125" dirty="0"/>
          </a:p>
        </p:txBody>
      </p:sp>
      <p:sp>
        <p:nvSpPr>
          <p:cNvPr id="24" name="Text 21"/>
          <p:cNvSpPr/>
          <p:nvPr/>
        </p:nvSpPr>
        <p:spPr>
          <a:xfrm>
            <a:off x="6715125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MEAN REVENUE PER ORDER PER YEAR</a:t>
            </a:r>
            <a:endParaRPr lang="en-US" sz="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15125" y="1562100"/>
            <a:ext cx="1938337" cy="174783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15125" y="156210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28775"/>
            <a:ext cx="5540369" cy="33051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705100"/>
            <a:ext cx="1914525" cy="11430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3195638"/>
            <a:ext cx="1914525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Profit  Per Quarter for 2014-17</a:t>
            </a:r>
            <a:endParaRPr lang="en-US" sz="3000" dirty="0"/>
          </a:p>
        </p:txBody>
      </p:sp>
      <p:sp>
        <p:nvSpPr>
          <p:cNvPr id="9" name="Text 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13</a:t>
            </a:r>
            <a:endParaRPr lang="en-US" sz="750" dirty="0"/>
          </a:p>
        </p:txBody>
      </p:sp>
      <p:sp>
        <p:nvSpPr>
          <p:cNvPr id="11" name="Text 6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1.6M</a:t>
            </a:r>
            <a:endParaRPr lang="en-US" sz="4125" dirty="0"/>
          </a:p>
        </p:txBody>
      </p:sp>
      <p:sp>
        <p:nvSpPr>
          <p:cNvPr id="12" name="Text 7"/>
          <p:cNvSpPr/>
          <p:nvPr/>
        </p:nvSpPr>
        <p:spPr>
          <a:xfrm>
            <a:off x="6715125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LESS PROFIT THAN AVERAGE YEAR</a:t>
            </a:r>
            <a:endParaRPr lang="en-US" sz="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1638300"/>
            <a:ext cx="8177213" cy="24384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5775" y="1638300"/>
            <a:ext cx="8158163" cy="39528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85775" y="2319338"/>
            <a:ext cx="8158163" cy="39528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85775" y="3000375"/>
            <a:ext cx="8158163" cy="39528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76250" y="3681413"/>
            <a:ext cx="8177213" cy="395288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76250" y="368141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76250" y="368141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85775" y="3000375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85775" y="3000375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85775" y="2319338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85775" y="2319338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485775" y="1638300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6" name="Text 14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Key Insights</a:t>
            </a:r>
            <a:endParaRPr lang="en-US" sz="3000" dirty="0"/>
          </a:p>
        </p:txBody>
      </p:sp>
      <p:sp>
        <p:nvSpPr>
          <p:cNvPr id="17" name="Text 15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5476875" y="392906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76250" y="3681413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Revenue per Order in Q4 of 2017 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476250" y="3929063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revenue realised per order in Q4 than other years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5467350" y="324802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485775" y="3000375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Sales (Orders) in Q1 of 2017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485775" y="3248025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Lowest in #orders in 4 years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5467350" y="2566988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485775" y="2319338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suffered in 2017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485775" y="2566988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Realised $5M less revenue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5467350" y="188595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9" name="Text 27"/>
          <p:cNvSpPr/>
          <p:nvPr/>
        </p:nvSpPr>
        <p:spPr>
          <a:xfrm>
            <a:off x="485775" y="163830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Yearly less revenue in Q1&amp;2  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485775" y="1885950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Stronger Q3-4 Seasons </a:t>
            </a:r>
            <a:endParaRPr lang="en-US" sz="9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5125" y="1562100"/>
            <a:ext cx="1938337" cy="2005013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3671888" y="2357438"/>
            <a:ext cx="304800" cy="31432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5125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5125" y="2705100"/>
            <a:ext cx="1938337" cy="86201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71638"/>
            <a:ext cx="5805488" cy="280987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" y="1671638"/>
            <a:ext cx="5662613" cy="28098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Total Orders per Month for 2014-17</a:t>
            </a:r>
            <a:endParaRPr lang="en-US" sz="3000" dirty="0"/>
          </a:p>
        </p:txBody>
      </p:sp>
      <p:sp>
        <p:nvSpPr>
          <p:cNvPr id="10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1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</a:t>
            </a:r>
            <a:endParaRPr lang="en-US" sz="750" dirty="0"/>
          </a:p>
        </p:txBody>
      </p:sp>
      <p:sp>
        <p:nvSpPr>
          <p:cNvPr id="12" name="Text 8"/>
          <p:cNvSpPr/>
          <p:nvPr/>
        </p:nvSpPr>
        <p:spPr>
          <a:xfrm>
            <a:off x="6715125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Y1st half</a:t>
            </a:r>
            <a:endParaRPr lang="en-US" sz="4125" dirty="0"/>
          </a:p>
        </p:txBody>
      </p:sp>
      <p:sp>
        <p:nvSpPr>
          <p:cNvPr id="13" name="Text 9"/>
          <p:cNvSpPr/>
          <p:nvPr/>
        </p:nvSpPr>
        <p:spPr>
          <a:xfrm>
            <a:off x="6715125" y="333851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4 LOWEST ORDERS MONTHS ARE IN THE FIRST SEMESTER OF YEAR</a:t>
            </a:r>
            <a:endParaRPr lang="en-US" sz="750" dirty="0"/>
          </a:p>
        </p:txBody>
      </p:sp>
      <p:sp>
        <p:nvSpPr>
          <p:cNvPr id="14" name="Text 10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February</a:t>
            </a:r>
            <a:endParaRPr lang="en-US" sz="4125" dirty="0"/>
          </a:p>
        </p:txBody>
      </p:sp>
      <p:sp>
        <p:nvSpPr>
          <p:cNvPr id="15" name="Text 11"/>
          <p:cNvSpPr/>
          <p:nvPr/>
        </p:nvSpPr>
        <p:spPr>
          <a:xfrm>
            <a:off x="6715125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YEARLY LOWER ORDERS</a:t>
            </a:r>
            <a:endParaRPr lang="en-US" sz="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5125" y="1562100"/>
            <a:ext cx="1938337" cy="2005013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3662362" y="2762250"/>
            <a:ext cx="304800" cy="31432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5125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15125" y="2705100"/>
            <a:ext cx="1938337" cy="86201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71638"/>
            <a:ext cx="5805488" cy="280987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Total Revenue per Month for 2014-17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6715125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Q4</a:t>
            </a:r>
            <a:endParaRPr lang="en-US" sz="4125" dirty="0"/>
          </a:p>
        </p:txBody>
      </p:sp>
      <p:sp>
        <p:nvSpPr>
          <p:cNvPr id="12" name="Text 9"/>
          <p:cNvSpPr/>
          <p:nvPr/>
        </p:nvSpPr>
        <p:spPr>
          <a:xfrm>
            <a:off x="6715125" y="333851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STRONGEST QUARTER OF YEAR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RANK 3, 4 AND 5 IN #ORDERS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Orders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15125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ORDER NUMBERS DRIVE REVENUE</a:t>
            </a:r>
            <a:endParaRPr lang="en-US" sz="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5125" y="1690688"/>
            <a:ext cx="1938337" cy="1223963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3590925" y="3952875"/>
            <a:ext cx="304800" cy="31432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715125" y="1690688"/>
            <a:ext cx="1938337" cy="1223963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71638"/>
            <a:ext cx="5805488" cy="280987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6250" y="928688"/>
            <a:ext cx="8610600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Average Monthly Profit Margin per Sold Unit for 2014-2017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17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6715125" y="1690688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FF51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July</a:t>
            </a:r>
            <a:endParaRPr lang="en-US" sz="4125" dirty="0"/>
          </a:p>
        </p:txBody>
      </p:sp>
      <p:sp>
        <p:nvSpPr>
          <p:cNvPr id="11" name="Text 8"/>
          <p:cNvSpPr/>
          <p:nvPr/>
        </p:nvSpPr>
        <p:spPr>
          <a:xfrm>
            <a:off x="6715125" y="2343150"/>
            <a:ext cx="23717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SIGNIFICANT LOWER 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MARGINS PER SOLD UNIT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DESPITE HIGHER NUMBER OF ORDERS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REVENUE AND PROFIT IN JULY</a:t>
            </a:r>
            <a:endParaRPr lang="en-US" sz="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5125" y="1562100"/>
            <a:ext cx="1938337" cy="2024062"/>
          </a:xfrm>
          <a:prstGeom prst="rect">
            <a:avLst/>
          </a:prstGeom>
          <a:noFill/>
          <a:ln/>
        </p:spPr>
      </p:sp>
      <p:sp>
        <p:nvSpPr>
          <p:cNvPr id="4" name="Text 2"/>
          <p:cNvSpPr/>
          <p:nvPr/>
        </p:nvSpPr>
        <p:spPr>
          <a:xfrm>
            <a:off x="3638550" y="3176588"/>
            <a:ext cx="304800" cy="314325"/>
          </a:xfrm>
          <a:prstGeom prst="ellipse">
            <a:avLst/>
          </a:prstGeom>
          <a:noFill/>
          <a:ln w="50800">
            <a:solidFill>
              <a:srgbClr val="00FF51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6657975" y="2533650"/>
            <a:ext cx="1938337" cy="122396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657975" y="2533650"/>
            <a:ext cx="1938337" cy="1223963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6715125" y="156210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671638"/>
            <a:ext cx="5805488" cy="2809875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705100"/>
            <a:ext cx="1938337" cy="8810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Total Profit per Month for 2014-17</a:t>
            </a:r>
            <a:endParaRPr lang="en-US" sz="3000" dirty="0"/>
          </a:p>
        </p:txBody>
      </p:sp>
      <p:sp>
        <p:nvSpPr>
          <p:cNvPr id="11" name="Text 7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2" name="Text 8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18</a:t>
            </a:r>
            <a:endParaRPr lang="en-US" sz="750" dirty="0"/>
          </a:p>
        </p:txBody>
      </p:sp>
      <p:sp>
        <p:nvSpPr>
          <p:cNvPr id="13" name="Text 9"/>
          <p:cNvSpPr/>
          <p:nvPr/>
        </p:nvSpPr>
        <p:spPr>
          <a:xfrm>
            <a:off x="6657975" y="25336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0FF51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July</a:t>
            </a:r>
            <a:endParaRPr lang="en-US" sz="4125" dirty="0"/>
          </a:p>
        </p:txBody>
      </p:sp>
      <p:sp>
        <p:nvSpPr>
          <p:cNvPr id="14" name="Text 10"/>
          <p:cNvSpPr/>
          <p:nvPr/>
        </p:nvSpPr>
        <p:spPr>
          <a:xfrm>
            <a:off x="6657975" y="3186113"/>
            <a:ext cx="237172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AFFECTED  BY SIGNIFICANT LOWER 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MARGINS PER SOLD UNIT</a:t>
            </a:r>
            <a:endParaRPr lang="en-US" sz="750" dirty="0"/>
          </a:p>
        </p:txBody>
      </p:sp>
      <p:sp>
        <p:nvSpPr>
          <p:cNvPr id="15" name="Text 11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Profit</a:t>
            </a:r>
            <a:endParaRPr lang="en-US" sz="4125" dirty="0"/>
          </a:p>
        </p:txBody>
      </p:sp>
      <p:sp>
        <p:nvSpPr>
          <p:cNvPr id="16" name="Text 12"/>
          <p:cNvSpPr/>
          <p:nvPr/>
        </p:nvSpPr>
        <p:spPr>
          <a:xfrm>
            <a:off x="6715125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STRONGLY FOLLOWS REVENUE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C7EF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24475" y="1562100"/>
            <a:ext cx="3328988" cy="246697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24475" y="1890713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24475" y="2343150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24475" y="2795588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24475" y="3248025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24475" y="3700463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76250" y="2071688"/>
            <a:ext cx="440531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Overview</a:t>
            </a:r>
            <a:endParaRPr lang="en-US" sz="7500" dirty="0"/>
          </a:p>
        </p:txBody>
      </p:sp>
      <p:sp>
        <p:nvSpPr>
          <p:cNvPr id="10" name="Text 8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1" name="Text 9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01</a:t>
            </a:r>
            <a:endParaRPr lang="en-US" sz="750" dirty="0"/>
          </a:p>
        </p:txBody>
      </p:sp>
      <p:sp>
        <p:nvSpPr>
          <p:cNvPr id="12" name="Text 10"/>
          <p:cNvSpPr/>
          <p:nvPr/>
        </p:nvSpPr>
        <p:spPr>
          <a:xfrm>
            <a:off x="5324475" y="1562100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5324475" y="2014538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Approach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5324475" y="2466975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Exploration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5324475" y="2919413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Preparation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5324475" y="3371850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Exploratory Data Analysis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5324475" y="3824288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Insights</a:t>
            </a:r>
            <a:endParaRPr lang="en-US" sz="13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1638300"/>
            <a:ext cx="8158163" cy="28717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6250" y="1638300"/>
            <a:ext cx="8158163" cy="39528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76250" y="2319338"/>
            <a:ext cx="8158163" cy="39528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76250" y="3000375"/>
            <a:ext cx="8158163" cy="39528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76250" y="3681413"/>
            <a:ext cx="8158163" cy="395288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967038" y="4362450"/>
            <a:ext cx="3176588" cy="1476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76250" y="368141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76250" y="368141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76250" y="3000375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76250" y="3000375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76250" y="2319338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476250" y="2319338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476250" y="1638300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7" name="Text 1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Key Insights</a:t>
            </a:r>
            <a:endParaRPr lang="en-US" sz="3000" dirty="0"/>
          </a:p>
        </p:txBody>
      </p:sp>
      <p:sp>
        <p:nvSpPr>
          <p:cNvPr id="18" name="Text 1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</a:t>
            </a:r>
            <a:endParaRPr lang="en-US" sz="750" dirty="0"/>
          </a:p>
        </p:txBody>
      </p:sp>
      <p:sp>
        <p:nvSpPr>
          <p:cNvPr id="20" name="Text 18"/>
          <p:cNvSpPr/>
          <p:nvPr/>
        </p:nvSpPr>
        <p:spPr>
          <a:xfrm>
            <a:off x="2967038" y="436245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5457825" y="392906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476250" y="3681413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Margin per Sold Unit is Low in July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476250" y="3929063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Lower revenue and profit in July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5457825" y="324802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476250" y="3000375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follows revenue (sales)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476250" y="3248025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#Orders is driver of revenue and profit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5457825" y="2566988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76250" y="2319338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 Revenue in February 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476250" y="2566988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Also April is a lower revenue month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5457825" y="188595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476250" y="163830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highest in 2nd half of year</a:t>
            </a:r>
            <a:endParaRPr lang="en-US" sz="1350" dirty="0"/>
          </a:p>
        </p:txBody>
      </p:sp>
      <p:sp>
        <p:nvSpPr>
          <p:cNvPr id="32" name="Text 30"/>
          <p:cNvSpPr/>
          <p:nvPr/>
        </p:nvSpPr>
        <p:spPr>
          <a:xfrm>
            <a:off x="476250" y="1885950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Strong Q4 </a:t>
            </a:r>
            <a:endParaRPr 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3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1575" y="2095500"/>
            <a:ext cx="8120063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Top 10 Sold  &amp; Grossing Products</a:t>
            </a:r>
            <a:endParaRPr lang="en-US" sz="7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5125" y="1562100"/>
            <a:ext cx="1938337" cy="223361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715125" y="1562100"/>
            <a:ext cx="1938337" cy="9953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15125" y="2933700"/>
            <a:ext cx="1938337" cy="862013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62100"/>
            <a:ext cx="6005513" cy="35814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Total Orders per Product for 2014-17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21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6715125" y="29337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60%</a:t>
            </a:r>
            <a:endParaRPr lang="en-US" sz="4125" dirty="0"/>
          </a:p>
        </p:txBody>
      </p:sp>
      <p:sp>
        <p:nvSpPr>
          <p:cNvPr id="11" name="Text 8"/>
          <p:cNvSpPr/>
          <p:nvPr/>
        </p:nvSpPr>
        <p:spPr>
          <a:xfrm>
            <a:off x="6715125" y="356711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10 ORDERED PRODUCTS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60% OF THE REVENUE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18.5%</a:t>
            </a:r>
            <a:endParaRPr lang="en-US" sz="4125" dirty="0"/>
          </a:p>
        </p:txBody>
      </p:sp>
      <p:sp>
        <p:nvSpPr>
          <p:cNvPr id="13" name="Text 10"/>
          <p:cNvSpPr/>
          <p:nvPr/>
        </p:nvSpPr>
        <p:spPr>
          <a:xfrm>
            <a:off x="6715125" y="2214563"/>
            <a:ext cx="23717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PRODUCTS 25 AND 26 ARE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MOST ORDERED PRODUCTS.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ACCOUNT FOR 18.5% OF ORDERS.</a:t>
            </a:r>
            <a:endParaRPr lang="en-US" sz="7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15125" y="1562100"/>
            <a:ext cx="1938337" cy="223361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715125" y="1562100"/>
            <a:ext cx="1938337" cy="9953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15125" y="2933700"/>
            <a:ext cx="1938337" cy="862013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562100"/>
            <a:ext cx="6005513" cy="35814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Total Profit per Product for 2014-17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22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6715125" y="29337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60%</a:t>
            </a:r>
            <a:endParaRPr lang="en-US" sz="4125" dirty="0"/>
          </a:p>
        </p:txBody>
      </p:sp>
      <p:sp>
        <p:nvSpPr>
          <p:cNvPr id="11" name="Text 8"/>
          <p:cNvSpPr/>
          <p:nvPr/>
        </p:nvSpPr>
        <p:spPr>
          <a:xfrm>
            <a:off x="6715125" y="3567113"/>
            <a:ext cx="23717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10 ORDERED PRODUCTS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GENERATE 60% OF THE PROFIT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715125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18.5%</a:t>
            </a:r>
            <a:endParaRPr lang="en-US" sz="4125" dirty="0"/>
          </a:p>
        </p:txBody>
      </p:sp>
      <p:sp>
        <p:nvSpPr>
          <p:cNvPr id="13" name="Text 10"/>
          <p:cNvSpPr/>
          <p:nvPr/>
        </p:nvSpPr>
        <p:spPr>
          <a:xfrm>
            <a:off x="6715125" y="2214563"/>
            <a:ext cx="23717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PRODUCTS 25 AND 26 ARE THE MOST PROFIT GENERATING PRODUCTS.</a:t>
            </a:r>
            <a:endParaRPr lang="en-US" sz="750" dirty="0"/>
          </a:p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THEY ACCOUNT FOR 18.6% OF PROFIT</a:t>
            </a:r>
            <a:endParaRPr lang="en-US" sz="7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19463" y="3105150"/>
            <a:ext cx="2776538" cy="13716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3319463" y="3105150"/>
            <a:ext cx="2776538" cy="766763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490663"/>
            <a:ext cx="8462963" cy="358140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662" y="3976687"/>
            <a:ext cx="140284" cy="342900"/>
          </a:xfrm>
          <a:prstGeom prst="rect">
            <a:avLst/>
          </a:prstGeom>
        </p:spPr>
      </p:pic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8" y="3976687"/>
            <a:ext cx="140284" cy="342900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463" y="4248150"/>
            <a:ext cx="1914525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Average Profit per Product for 2014-17</a:t>
            </a:r>
            <a:endParaRPr lang="en-US" sz="3000" dirty="0"/>
          </a:p>
        </p:txBody>
      </p:sp>
      <p:sp>
        <p:nvSpPr>
          <p:cNvPr id="10" name="Text 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1" name="Text 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23</a:t>
            </a:r>
            <a:endParaRPr lang="en-US" sz="750" dirty="0"/>
          </a:p>
        </p:txBody>
      </p:sp>
      <p:sp>
        <p:nvSpPr>
          <p:cNvPr id="12" name="Text 6"/>
          <p:cNvSpPr/>
          <p:nvPr/>
        </p:nvSpPr>
        <p:spPr>
          <a:xfrm>
            <a:off x="3319463" y="31051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Medium</a:t>
            </a:r>
            <a:endParaRPr lang="en-US" sz="4125" dirty="0"/>
          </a:p>
        </p:txBody>
      </p:sp>
      <p:sp>
        <p:nvSpPr>
          <p:cNvPr id="13" name="Text 7"/>
          <p:cNvSpPr/>
          <p:nvPr/>
        </p:nvSpPr>
        <p:spPr>
          <a:xfrm>
            <a:off x="3319463" y="3757613"/>
            <a:ext cx="32337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MARGINS FOR THE MOST SELLING PRODUCTS</a:t>
            </a:r>
            <a:endParaRPr lang="en-US" sz="7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67238" y="3890962"/>
            <a:ext cx="1914525" cy="719138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490663"/>
            <a:ext cx="8177213" cy="35814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3" y="3976687"/>
            <a:ext cx="140280" cy="342900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3976687"/>
            <a:ext cx="140280" cy="342900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838" y="3976687"/>
            <a:ext cx="140280" cy="342900"/>
          </a:xfrm>
          <a:prstGeom prst="rect">
            <a:avLst/>
          </a:prstGeom>
        </p:spPr>
      </p:pic>
      <p:pic>
        <p:nvPicPr>
          <p:cNvPr id="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238" y="4381500"/>
            <a:ext cx="1914525" cy="22860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Average Profit per Product for 2014-17</a:t>
            </a:r>
            <a:endParaRPr lang="en-US" sz="3000" dirty="0"/>
          </a:p>
        </p:txBody>
      </p:sp>
      <p:sp>
        <p:nvSpPr>
          <p:cNvPr id="10" name="Text 3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1" name="Text 4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24</a:t>
            </a:r>
            <a:endParaRPr lang="en-US" sz="750" dirty="0"/>
          </a:p>
        </p:txBody>
      </p:sp>
      <p:sp>
        <p:nvSpPr>
          <p:cNvPr id="12" name="Text 5"/>
          <p:cNvSpPr/>
          <p:nvPr/>
        </p:nvSpPr>
        <p:spPr>
          <a:xfrm>
            <a:off x="1371600" y="3314700"/>
            <a:ext cx="5567363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 of top 10 product orders</a:t>
            </a:r>
            <a:endParaRPr lang="en-US" sz="4125" dirty="0"/>
          </a:p>
        </p:txBody>
      </p:sp>
      <p:sp>
        <p:nvSpPr>
          <p:cNvPr id="13" name="Text 6"/>
          <p:cNvSpPr/>
          <p:nvPr/>
        </p:nvSpPr>
        <p:spPr>
          <a:xfrm>
            <a:off x="4567238" y="3890962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ARE IN TOP 10 OF PROFIT PER SALE</a:t>
            </a:r>
            <a:endParaRPr lang="en-US" sz="7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09650" y="3976687"/>
            <a:ext cx="3557588" cy="833438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50" y="1490663"/>
            <a:ext cx="8177213" cy="35814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4581525"/>
            <a:ext cx="1914525" cy="228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76250" y="928688"/>
            <a:ext cx="7481888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Average Profit Margin per Product for 2014-17</a:t>
            </a:r>
            <a:endParaRPr lang="en-US" sz="3000" dirty="0"/>
          </a:p>
        </p:txBody>
      </p:sp>
      <p:sp>
        <p:nvSpPr>
          <p:cNvPr id="7" name="Text 3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8" name="Text 4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25</a:t>
            </a:r>
            <a:endParaRPr lang="en-US" sz="750" dirty="0"/>
          </a:p>
        </p:txBody>
      </p:sp>
      <p:sp>
        <p:nvSpPr>
          <p:cNvPr id="9" name="Text 5"/>
          <p:cNvSpPr/>
          <p:nvPr/>
        </p:nvSpPr>
        <p:spPr>
          <a:xfrm>
            <a:off x="1009650" y="2724150"/>
            <a:ext cx="5567363" cy="11096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475"/>
              </a:lnSpc>
              <a:buNone/>
            </a:pPr>
            <a:r>
              <a:rPr lang="en-US" sz="360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None</a:t>
            </a:r>
            <a:pPr algn="l" indent="0" marL="0">
              <a:lnSpc>
                <a:spcPts val="2475"/>
              </a:lnSpc>
              <a:buNone/>
            </a:pPr>
            <a:r>
              <a:rPr lang="en-US" sz="225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 </a:t>
            </a:r>
            <a:endParaRPr lang="en-US" sz="3600" dirty="0"/>
          </a:p>
          <a:p>
            <a:pPr algn="l" indent="0" marL="0">
              <a:lnSpc>
                <a:spcPts val="2475"/>
              </a:lnSpc>
              <a:buNone/>
            </a:pPr>
            <a:r>
              <a:rPr lang="en-US" sz="225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of the products in top 10 of orders 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1009650" y="3976687"/>
            <a:ext cx="40147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ORDERS ARE IN THE TOP 10 PRODUCTS  WITH THE HIGHEST PROFIT MARGIN PER PRODUCT</a:t>
            </a:r>
            <a:endParaRPr lang="en-US" sz="7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1638300"/>
            <a:ext cx="8158163" cy="30670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6250" y="1638300"/>
            <a:ext cx="8158163" cy="14763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76250" y="2071688"/>
            <a:ext cx="8158163" cy="54292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76250" y="2900363"/>
            <a:ext cx="8158163" cy="542925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476250" y="3729038"/>
            <a:ext cx="8158163" cy="54292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967038" y="4557713"/>
            <a:ext cx="3176588" cy="1476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76250" y="3729038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76250" y="3729038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76250" y="2900363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76250" y="2900363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76250" y="2071688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476250" y="2071688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476250" y="1657350"/>
            <a:ext cx="3448050" cy="128588"/>
          </a:xfrm>
          <a:prstGeom prst="rect">
            <a:avLst/>
          </a:prstGeom>
          <a:noFill/>
          <a:ln/>
        </p:spPr>
      </p:sp>
      <p:sp>
        <p:nvSpPr>
          <p:cNvPr id="17" name="Text 1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Key Insights</a:t>
            </a:r>
            <a:endParaRPr lang="en-US" sz="3000" dirty="0"/>
          </a:p>
        </p:txBody>
      </p:sp>
      <p:sp>
        <p:nvSpPr>
          <p:cNvPr id="18" name="Text 1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26</a:t>
            </a:r>
            <a:endParaRPr lang="en-US" sz="750" dirty="0"/>
          </a:p>
        </p:txBody>
      </p:sp>
      <p:sp>
        <p:nvSpPr>
          <p:cNvPr id="20" name="Text 18"/>
          <p:cNvSpPr/>
          <p:nvPr/>
        </p:nvSpPr>
        <p:spPr>
          <a:xfrm>
            <a:off x="2967038" y="455771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5457825" y="412432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476250" y="3729038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ordered product → not highest margin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476250" y="3976687"/>
            <a:ext cx="39052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All products that are ordered most often (top 10) are not in the top 10 of profit margin per sold unit. 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5457825" y="329565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476250" y="2900363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ordered product → not highest profit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476250" y="3148013"/>
            <a:ext cx="39052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majority of products that are ordered most often (top 10) are not in the top 10 of average profit per sale. 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5457825" y="246697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76250" y="2071688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Revenue and Profit driving products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476250" y="2319338"/>
            <a:ext cx="39052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2 → Products 25-26 →  is responsible for 18% Top 10 → is responsible for 60%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5457825" y="163830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476250" y="165735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Quantity of Orders drives Revenue and Profit</a:t>
            </a:r>
            <a:endParaRPr lang="en-US" sz="13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003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1575" y="2095500"/>
            <a:ext cx="8120063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Distribution</a:t>
            </a:r>
            <a:endParaRPr lang="en-US" sz="7500" dirty="0"/>
          </a:p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Channels</a:t>
            </a:r>
            <a:endParaRPr lang="en-US" sz="7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29413" y="1562100"/>
            <a:ext cx="1938337" cy="30337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29413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29413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382905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12" y="1771650"/>
            <a:ext cx="4414838" cy="324802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Distribution Channels 2014-2017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28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6729413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15%</a:t>
            </a:r>
            <a:endParaRPr lang="en-US" sz="4125" dirty="0"/>
          </a:p>
        </p:txBody>
      </p:sp>
      <p:sp>
        <p:nvSpPr>
          <p:cNvPr id="12" name="Text 9"/>
          <p:cNvSpPr/>
          <p:nvPr/>
        </p:nvSpPr>
        <p:spPr>
          <a:xfrm>
            <a:off x="6729413" y="4481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EXPORT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6729413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31%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DISTRIBUTOR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54%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WHOLESALE</a:t>
            </a:r>
            <a:endParaRPr lang="en-US" sz="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Project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02</a:t>
            </a:r>
            <a:endParaRPr lang="en-US" sz="750" dirty="0"/>
          </a:p>
        </p:txBody>
      </p:sp>
      <p:sp>
        <p:nvSpPr>
          <p:cNvPr id="7" name="Text 5"/>
          <p:cNvSpPr/>
          <p:nvPr/>
        </p:nvSpPr>
        <p:spPr>
          <a:xfrm>
            <a:off x="2047875" y="4400550"/>
            <a:ext cx="677703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4 years of sales data (2014-2017) to pinpoint growth levers and optimise strategy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476250" y="4371975"/>
            <a:ext cx="21526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Approach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2047875" y="3238500"/>
            <a:ext cx="6777038" cy="1338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Are there seasonal effects?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are the top 10 selling products?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What are the most common sales channels?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 there inconsistent revenue and profit performance across regions?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476250" y="3209925"/>
            <a:ext cx="21526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Questions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2047875" y="2714625"/>
            <a:ext cx="677703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 strategic decision-making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76250" y="2686050"/>
            <a:ext cx="21526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Purpose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2047875" y="2190750"/>
            <a:ext cx="677703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Uncover trends and evaluate profitability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476250" y="2162175"/>
            <a:ext cx="21526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Aim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2047875" y="1666875"/>
            <a:ext cx="677703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 of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clear, data-driven understanding of regional performance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476250" y="1638300"/>
            <a:ext cx="21526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</a:t>
            </a:r>
            <a:endParaRPr lang="en-US" sz="13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29413" y="1562100"/>
            <a:ext cx="1938337" cy="303371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729413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29413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382905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613" y="1781175"/>
            <a:ext cx="4317588" cy="3224213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Profit per Channel 2014-2017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29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6729413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15%</a:t>
            </a:r>
            <a:endParaRPr lang="en-US" sz="4125" dirty="0"/>
          </a:p>
        </p:txBody>
      </p:sp>
      <p:sp>
        <p:nvSpPr>
          <p:cNvPr id="12" name="Text 9"/>
          <p:cNvSpPr/>
          <p:nvPr/>
        </p:nvSpPr>
        <p:spPr>
          <a:xfrm>
            <a:off x="6729413" y="4481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EXPORT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6729413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31%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DISTRIBUTOR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54%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WHOLESALE</a:t>
            </a:r>
            <a:endParaRPr lang="en-US" sz="7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729413" y="1562100"/>
            <a:ext cx="1938337" cy="1890713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729413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29413" y="2705100"/>
            <a:ext cx="1938337" cy="747713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613" y="1781175"/>
            <a:ext cx="4317588" cy="322421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76250" y="1143000"/>
            <a:ext cx="6858000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Mean Order Profit per Channel 2014-2017</a:t>
            </a:r>
            <a:endParaRPr lang="en-US" sz="3000" dirty="0"/>
          </a:p>
        </p:txBody>
      </p:sp>
      <p:sp>
        <p:nvSpPr>
          <p:cNvPr id="8" name="Text 5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6729413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Equal</a:t>
            </a:r>
            <a:endParaRPr lang="en-US" sz="4125" dirty="0"/>
          </a:p>
        </p:txBody>
      </p:sp>
      <p:sp>
        <p:nvSpPr>
          <p:cNvPr id="11" name="Text 8"/>
          <p:cNvSpPr/>
          <p:nvPr/>
        </p:nvSpPr>
        <p:spPr>
          <a:xfrm>
            <a:off x="6729413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MEAN PROFIT PER ORDER</a:t>
            </a:r>
            <a:endParaRPr lang="en-US" sz="750" dirty="0"/>
          </a:p>
        </p:txBody>
      </p:sp>
      <p:sp>
        <p:nvSpPr>
          <p:cNvPr id="12" name="Text 9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7,2K</a:t>
            </a:r>
            <a:endParaRPr lang="en-US" sz="4125" dirty="0"/>
          </a:p>
        </p:txBody>
      </p:sp>
      <p:sp>
        <p:nvSpPr>
          <p:cNvPr id="13" name="Text 10"/>
          <p:cNvSpPr/>
          <p:nvPr/>
        </p:nvSpPr>
        <p:spPr>
          <a:xfrm>
            <a:off x="6729413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MEAN PROFIT PER CHANNEL</a:t>
            </a:r>
            <a:endParaRPr lang="en-US" sz="7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1638300"/>
            <a:ext cx="8158163" cy="25241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6250" y="1638300"/>
            <a:ext cx="8158163" cy="147638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76250" y="2071688"/>
            <a:ext cx="8158163" cy="54292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76250" y="2900363"/>
            <a:ext cx="8158163" cy="39528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2967038" y="3581400"/>
            <a:ext cx="3176588" cy="147638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967038" y="4014788"/>
            <a:ext cx="3176588" cy="1476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76250" y="290036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76250" y="290036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76250" y="2071688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76250" y="2071688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76250" y="1657350"/>
            <a:ext cx="3448050" cy="128588"/>
          </a:xfrm>
          <a:prstGeom prst="rect">
            <a:avLst/>
          </a:prstGeom>
          <a:noFill/>
          <a:ln/>
        </p:spPr>
      </p:sp>
      <p:sp>
        <p:nvSpPr>
          <p:cNvPr id="15" name="Text 13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Key Insights</a:t>
            </a:r>
            <a:endParaRPr lang="en-US" sz="3000" dirty="0"/>
          </a:p>
        </p:txBody>
      </p:sp>
      <p:sp>
        <p:nvSpPr>
          <p:cNvPr id="16" name="Text 1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7" name="Text 1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31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2967038" y="4014788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2967038" y="358140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5457825" y="314801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476250" y="2900363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Equal average profit per order 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476250" y="3148013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average profit per order is equal for all channels 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5457825" y="246697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76250" y="2071688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Outperforms other channels 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476250" y="2319338"/>
            <a:ext cx="39052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~ Double as much as Distributors ~ Triple as much as Export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5457825" y="163830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476250" y="165735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Wholesale → 50%+ of all orders and profit</a:t>
            </a:r>
            <a:endParaRPr lang="en-US" sz="13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003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1575" y="2095500"/>
            <a:ext cx="8120063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Regional </a:t>
            </a:r>
            <a:endParaRPr lang="en-US" sz="7500" dirty="0"/>
          </a:p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C7EF4E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Orders &amp; Profits</a:t>
            </a:r>
            <a:endParaRPr lang="en-US" sz="7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29413" y="1562100"/>
            <a:ext cx="1938337" cy="30337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29413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29413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382905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312" y="1771650"/>
            <a:ext cx="4414838" cy="324802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Orders per Region 2014-2017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33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6729413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~16,2K</a:t>
            </a:r>
            <a:endParaRPr lang="en-US" sz="4125" dirty="0"/>
          </a:p>
        </p:txBody>
      </p:sp>
      <p:sp>
        <p:nvSpPr>
          <p:cNvPr id="12" name="Text 9"/>
          <p:cNvSpPr/>
          <p:nvPr/>
        </p:nvSpPr>
        <p:spPr>
          <a:xfrm>
            <a:off x="6729413" y="4481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SOUTH AND MIDWEST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6729413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10,2K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LOWEST ORDERS IN THE NORTH EAST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18,8K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ORDERS IN THE WEST</a:t>
            </a:r>
            <a:endParaRPr lang="en-US" sz="7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29413" y="1562100"/>
            <a:ext cx="1938337" cy="30337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29413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29413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382905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0" y="1795463"/>
            <a:ext cx="4386263" cy="325278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Profit per Region 2014-2017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34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6729413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~$117M</a:t>
            </a:r>
            <a:endParaRPr lang="en-US" sz="4125" dirty="0"/>
          </a:p>
        </p:txBody>
      </p:sp>
      <p:sp>
        <p:nvSpPr>
          <p:cNvPr id="12" name="Text 9"/>
          <p:cNvSpPr/>
          <p:nvPr/>
        </p:nvSpPr>
        <p:spPr>
          <a:xfrm>
            <a:off x="6729413" y="4481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SOUTH AND MIDWEST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6729413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$74M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LOWEST PROFIT IN THE NORTH EAST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$134M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PROFIT IN THE WEST</a:t>
            </a:r>
            <a:endParaRPr lang="en-US" sz="75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729413" y="1562100"/>
            <a:ext cx="1938337" cy="303371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29413" y="1562100"/>
            <a:ext cx="1938337" cy="7667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729413" y="2705100"/>
            <a:ext cx="1938337" cy="747713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6729413" y="3829050"/>
            <a:ext cx="1938337" cy="766763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795463"/>
            <a:ext cx="4367213" cy="319563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Orders per Region 2014-2017</a:t>
            </a:r>
            <a:endParaRPr lang="en-US" sz="3000" dirty="0"/>
          </a:p>
        </p:txBody>
      </p:sp>
      <p:sp>
        <p:nvSpPr>
          <p:cNvPr id="9" name="Text 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35</a:t>
            </a:r>
            <a:endParaRPr lang="en-US" sz="750" dirty="0"/>
          </a:p>
        </p:txBody>
      </p:sp>
      <p:sp>
        <p:nvSpPr>
          <p:cNvPr id="11" name="Text 8"/>
          <p:cNvSpPr/>
          <p:nvPr/>
        </p:nvSpPr>
        <p:spPr>
          <a:xfrm>
            <a:off x="6729413" y="382905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~$117M</a:t>
            </a:r>
            <a:endParaRPr lang="en-US" sz="4125" dirty="0"/>
          </a:p>
        </p:txBody>
      </p:sp>
      <p:sp>
        <p:nvSpPr>
          <p:cNvPr id="12" name="Text 9"/>
          <p:cNvSpPr/>
          <p:nvPr/>
        </p:nvSpPr>
        <p:spPr>
          <a:xfrm>
            <a:off x="6729413" y="4481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SOUTH AND MIDWEST</a:t>
            </a:r>
            <a:endParaRPr lang="en-US" sz="750" dirty="0"/>
          </a:p>
        </p:txBody>
      </p:sp>
      <p:sp>
        <p:nvSpPr>
          <p:cNvPr id="13" name="Text 10"/>
          <p:cNvSpPr/>
          <p:nvPr/>
        </p:nvSpPr>
        <p:spPr>
          <a:xfrm>
            <a:off x="6729413" y="2705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$74M</a:t>
            </a:r>
            <a:endParaRPr lang="en-US" sz="4125" dirty="0"/>
          </a:p>
        </p:txBody>
      </p:sp>
      <p:sp>
        <p:nvSpPr>
          <p:cNvPr id="14" name="Text 11"/>
          <p:cNvSpPr/>
          <p:nvPr/>
        </p:nvSpPr>
        <p:spPr>
          <a:xfrm>
            <a:off x="6729413" y="333851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LOWEST PROFIT IN THE NORTH EAST</a:t>
            </a:r>
            <a:endParaRPr lang="en-US" sz="750" dirty="0"/>
          </a:p>
        </p:txBody>
      </p:sp>
      <p:sp>
        <p:nvSpPr>
          <p:cNvPr id="15" name="Text 12"/>
          <p:cNvSpPr/>
          <p:nvPr/>
        </p:nvSpPr>
        <p:spPr>
          <a:xfrm>
            <a:off x="6729413" y="1562100"/>
            <a:ext cx="2395538" cy="576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38"/>
              </a:lnSpc>
              <a:buNone/>
            </a:pPr>
            <a:r>
              <a:rPr lang="en-US" sz="4125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$134M</a:t>
            </a:r>
            <a:endParaRPr lang="en-US" sz="4125" dirty="0"/>
          </a:p>
        </p:txBody>
      </p:sp>
      <p:sp>
        <p:nvSpPr>
          <p:cNvPr id="16" name="Text 13"/>
          <p:cNvSpPr/>
          <p:nvPr/>
        </p:nvSpPr>
        <p:spPr>
          <a:xfrm>
            <a:off x="6729413" y="2214563"/>
            <a:ext cx="2371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 PROFIT IN THE WEST</a:t>
            </a:r>
            <a:endParaRPr lang="en-US" sz="75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1638300"/>
            <a:ext cx="8158163" cy="277177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76250" y="1638300"/>
            <a:ext cx="8158163" cy="542925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76250" y="2466975"/>
            <a:ext cx="8158163" cy="39528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76250" y="3148013"/>
            <a:ext cx="8158163" cy="395288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2967038" y="3829050"/>
            <a:ext cx="3176588" cy="147638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2967038" y="4262438"/>
            <a:ext cx="3176588" cy="147638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476250" y="314801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76250" y="3148013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76250" y="2466975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76250" y="2466975"/>
            <a:ext cx="3448050" cy="395288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76250" y="1638300"/>
            <a:ext cx="3448050" cy="542925"/>
          </a:xfrm>
          <a:prstGeom prst="rect">
            <a:avLst/>
          </a:prstGeom>
          <a:noFill/>
          <a:ln/>
        </p:spPr>
      </p:sp>
      <p:sp>
        <p:nvSpPr>
          <p:cNvPr id="15" name="Text 13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FFFFFF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Key Insights</a:t>
            </a:r>
            <a:endParaRPr lang="en-US" sz="3000" dirty="0"/>
          </a:p>
        </p:txBody>
      </p:sp>
      <p:sp>
        <p:nvSpPr>
          <p:cNvPr id="16" name="Text 1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7" name="Text 1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36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2967038" y="4262438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2967038" y="3829050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5457825" y="3395663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476250" y="3148013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Equal average profit per order  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476250" y="3395663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average profit per region is equal for all channels 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5457825" y="2714625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76250" y="2466975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 East → Weakest sales region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476250" y="2714625"/>
            <a:ext cx="390525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16.6% of Orders &amp; 16.8% of Profit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5457825" y="2033588"/>
            <a:ext cx="3633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476250" y="1638300"/>
            <a:ext cx="3905250" cy="1285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C7EF4E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West → Strongest sales region</a:t>
            </a:r>
            <a:endParaRPr lang="en-US" sz="1350" dirty="0"/>
          </a:p>
        </p:txBody>
      </p:sp>
      <p:sp>
        <p:nvSpPr>
          <p:cNvPr id="28" name="Text 26"/>
          <p:cNvSpPr/>
          <p:nvPr/>
        </p:nvSpPr>
        <p:spPr>
          <a:xfrm>
            <a:off x="476250" y="1885950"/>
            <a:ext cx="3905250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FFFFFF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30.5% of Orders &amp; 29.5% of Profit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2662238"/>
            <a:ext cx="8667750" cy="0"/>
          </a:xfrm>
          <a:prstGeom prst="line">
            <a:avLst/>
          </a:prstGeom>
          <a:noFill/>
          <a:ln w="12700">
            <a:solidFill>
              <a:srgbClr val="00331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6250" y="2028825"/>
            <a:ext cx="1062038" cy="242888"/>
          </a:xfrm>
          <a:prstGeom prst="roundRect">
            <a:avLst>
              <a:gd name="adj" fmla="val 150588"/>
            </a:avLst>
          </a:prstGeom>
          <a:solidFill>
            <a:srgbClr val="C7EF4E"/>
          </a:solidFill>
          <a:ln/>
        </p:spPr>
      </p:sp>
      <p:sp>
        <p:nvSpPr>
          <p:cNvPr id="4" name="Shape 2"/>
          <p:cNvSpPr/>
          <p:nvPr/>
        </p:nvSpPr>
        <p:spPr>
          <a:xfrm>
            <a:off x="2619375" y="2028825"/>
            <a:ext cx="1104900" cy="242888"/>
          </a:xfrm>
          <a:prstGeom prst="roundRect">
            <a:avLst>
              <a:gd name="adj" fmla="val 150588"/>
            </a:avLst>
          </a:prstGeom>
          <a:solidFill>
            <a:srgbClr val="C7EF4E"/>
          </a:solidFill>
          <a:ln/>
        </p:spPr>
      </p:sp>
      <p:sp>
        <p:nvSpPr>
          <p:cNvPr id="5" name="Shape 3"/>
          <p:cNvSpPr/>
          <p:nvPr/>
        </p:nvSpPr>
        <p:spPr>
          <a:xfrm>
            <a:off x="4648200" y="2028825"/>
            <a:ext cx="1566863" cy="242888"/>
          </a:xfrm>
          <a:prstGeom prst="roundRect">
            <a:avLst>
              <a:gd name="adj" fmla="val 150588"/>
            </a:avLst>
          </a:prstGeom>
          <a:solidFill>
            <a:srgbClr val="C7EF4E"/>
          </a:solidFill>
          <a:ln/>
        </p:spPr>
      </p:sp>
      <p:sp>
        <p:nvSpPr>
          <p:cNvPr id="6" name="Shape 4"/>
          <p:cNvSpPr/>
          <p:nvPr/>
        </p:nvSpPr>
        <p:spPr>
          <a:xfrm>
            <a:off x="6757988" y="2028825"/>
            <a:ext cx="833438" cy="242888"/>
          </a:xfrm>
          <a:prstGeom prst="roundRect">
            <a:avLst>
              <a:gd name="adj" fmla="val 150588"/>
            </a:avLst>
          </a:prstGeom>
          <a:solidFill>
            <a:srgbClr val="C7EF4E"/>
          </a:solidFill>
          <a:ln/>
        </p:spPr>
      </p:sp>
      <p:sp>
        <p:nvSpPr>
          <p:cNvPr id="7" name="Shape 5"/>
          <p:cNvSpPr/>
          <p:nvPr/>
        </p:nvSpPr>
        <p:spPr>
          <a:xfrm>
            <a:off x="476250" y="2633663"/>
            <a:ext cx="57150" cy="57150"/>
          </a:xfrm>
          <a:prstGeom prst="ellipse">
            <a:avLst/>
          </a:prstGeom>
          <a:solidFill>
            <a:srgbClr val="003310"/>
          </a:solidFill>
          <a:ln/>
        </p:spPr>
      </p:sp>
      <p:sp>
        <p:nvSpPr>
          <p:cNvPr id="8" name="Shape 6"/>
          <p:cNvSpPr/>
          <p:nvPr/>
        </p:nvSpPr>
        <p:spPr>
          <a:xfrm>
            <a:off x="2562225" y="2633663"/>
            <a:ext cx="57150" cy="57150"/>
          </a:xfrm>
          <a:prstGeom prst="ellipse">
            <a:avLst/>
          </a:prstGeom>
          <a:solidFill>
            <a:srgbClr val="003310"/>
          </a:solidFill>
          <a:ln/>
        </p:spPr>
      </p:sp>
      <p:sp>
        <p:nvSpPr>
          <p:cNvPr id="9" name="Shape 7"/>
          <p:cNvSpPr/>
          <p:nvPr/>
        </p:nvSpPr>
        <p:spPr>
          <a:xfrm>
            <a:off x="4643438" y="2633663"/>
            <a:ext cx="57150" cy="57150"/>
          </a:xfrm>
          <a:prstGeom prst="ellipse">
            <a:avLst/>
          </a:prstGeom>
          <a:solidFill>
            <a:srgbClr val="003310"/>
          </a:solidFill>
          <a:ln/>
        </p:spPr>
      </p:sp>
      <p:sp>
        <p:nvSpPr>
          <p:cNvPr id="10" name="Shape 8"/>
          <p:cNvSpPr/>
          <p:nvPr/>
        </p:nvSpPr>
        <p:spPr>
          <a:xfrm>
            <a:off x="6729413" y="2633663"/>
            <a:ext cx="57150" cy="57150"/>
          </a:xfrm>
          <a:prstGeom prst="ellipse">
            <a:avLst/>
          </a:prstGeom>
          <a:solidFill>
            <a:srgbClr val="003310"/>
          </a:solidFill>
          <a:ln/>
        </p:spPr>
      </p:sp>
      <p:sp>
        <p:nvSpPr>
          <p:cNvPr id="11" name="Shape 9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Approach</a:t>
            </a:r>
            <a:endParaRPr lang="en-US" sz="3000" dirty="0"/>
          </a:p>
        </p:txBody>
      </p:sp>
      <p:sp>
        <p:nvSpPr>
          <p:cNvPr id="13" name="Text 11"/>
          <p:cNvSpPr/>
          <p:nvPr/>
        </p:nvSpPr>
        <p:spPr>
          <a:xfrm>
            <a:off x="476250" y="2971800"/>
            <a:ext cx="2290763" cy="1181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 data files 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data files to gain understanding of  data content and structure 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key variables  for business questions 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2562225" y="2971800"/>
            <a:ext cx="2290763" cy="1328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data files 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 missing data 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 scaling* 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outliers* 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Transform data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5638800" y="4933950"/>
            <a:ext cx="5086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80"/>
              </a:lnSpc>
              <a:buNone/>
            </a:pPr>
            <a:r>
              <a:rPr lang="en-US" sz="6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*not included yet, added step by step when project enters multivariate analysis stage</a:t>
            </a:r>
            <a:endParaRPr lang="en-US" sz="600" dirty="0"/>
          </a:p>
        </p:txBody>
      </p:sp>
      <p:sp>
        <p:nvSpPr>
          <p:cNvPr id="16" name="Text 14"/>
          <p:cNvSpPr/>
          <p:nvPr/>
        </p:nvSpPr>
        <p:spPr>
          <a:xfrm>
            <a:off x="4648200" y="2971800"/>
            <a:ext cx="2290763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Describe data 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Univariate Analysis </a:t>
            </a:r>
            <a:endParaRPr lang="en-US" sz="900" dirty="0"/>
          </a:p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Multivariate Analysis*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6734175" y="2971800"/>
            <a:ext cx="22907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70"/>
              </a:lnSpc>
              <a:buSzPct val="100000"/>
              <a:buChar char="•"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key contributors with regard to  research questions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03</a:t>
            </a:r>
            <a:endParaRPr lang="en-US" sz="750" dirty="0"/>
          </a:p>
        </p:txBody>
      </p:sp>
      <p:sp>
        <p:nvSpPr>
          <p:cNvPr id="20" name="Text 18"/>
          <p:cNvSpPr/>
          <p:nvPr/>
        </p:nvSpPr>
        <p:spPr>
          <a:xfrm>
            <a:off x="6855619" y="2076450"/>
            <a:ext cx="1095375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Insights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4752975" y="2076450"/>
            <a:ext cx="1814513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Exploratory Data Analysis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2714625" y="2076450"/>
            <a:ext cx="1371600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Preparation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561975" y="2076450"/>
            <a:ext cx="1347788" cy="1476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Exploration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576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3" name="Shape 1"/>
          <p:cNvSpPr/>
          <p:nvPr/>
        </p:nvSpPr>
        <p:spPr>
          <a:xfrm>
            <a:off x="318611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4" name="Shape 2"/>
          <p:cNvSpPr/>
          <p:nvPr/>
        </p:nvSpPr>
        <p:spPr>
          <a:xfrm>
            <a:off x="596741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5" name="Shape 3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1012" y="2019300"/>
            <a:ext cx="2633663" cy="242887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257550" y="2019300"/>
            <a:ext cx="2638425" cy="2428875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038850" y="2019300"/>
            <a:ext cx="2619375" cy="242887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038850" y="2019300"/>
            <a:ext cx="2619375" cy="766763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038850" y="3262313"/>
            <a:ext cx="2576513" cy="1185863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257550" y="2019300"/>
            <a:ext cx="2638425" cy="76676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257550" y="3262313"/>
            <a:ext cx="2638425" cy="11858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81012" y="2019300"/>
            <a:ext cx="2633663" cy="766763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81012" y="3262313"/>
            <a:ext cx="2633663" cy="1185863"/>
          </a:xfrm>
          <a:prstGeom prst="rect">
            <a:avLst/>
          </a:prstGeom>
          <a:noFill/>
          <a:ln/>
        </p:spPr>
      </p:sp>
      <p:sp>
        <p:nvSpPr>
          <p:cNvPr id="15" name="Text 13"/>
          <p:cNvSpPr/>
          <p:nvPr/>
        </p:nvSpPr>
        <p:spPr>
          <a:xfrm>
            <a:off x="476250" y="1019175"/>
            <a:ext cx="863441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Data Exploration</a:t>
            </a:r>
            <a:endParaRPr lang="en-US" sz="3000" dirty="0"/>
          </a:p>
        </p:txBody>
      </p:sp>
      <p:sp>
        <p:nvSpPr>
          <p:cNvPr id="16" name="Text 1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7" name="Text 1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04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6038850" y="3262313"/>
            <a:ext cx="30337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PRODUCTS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6038850" y="3495675"/>
            <a:ext cx="303371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30</a:t>
            </a:r>
            <a:endParaRPr lang="en-US" sz="7500" dirty="0"/>
          </a:p>
        </p:txBody>
      </p:sp>
      <p:sp>
        <p:nvSpPr>
          <p:cNvPr id="20" name="Text 18"/>
          <p:cNvSpPr/>
          <p:nvPr/>
        </p:nvSpPr>
        <p:spPr>
          <a:xfrm>
            <a:off x="6038850" y="2019300"/>
            <a:ext cx="3076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 Line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6038850" y="2343150"/>
            <a:ext cx="30575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sales are marked for the entire Northern Hammer product line, a total of 30 DIY and Home improvement products 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3257550" y="3262313"/>
            <a:ext cx="30718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ORDERS</a:t>
            </a:r>
            <a:endParaRPr lang="en-US" sz="750" dirty="0"/>
          </a:p>
        </p:txBody>
      </p:sp>
      <p:sp>
        <p:nvSpPr>
          <p:cNvPr id="23" name="Text 21"/>
          <p:cNvSpPr/>
          <p:nvPr/>
        </p:nvSpPr>
        <p:spPr>
          <a:xfrm>
            <a:off x="3257550" y="3495675"/>
            <a:ext cx="3095625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64K+</a:t>
            </a:r>
            <a:endParaRPr lang="en-US" sz="7500" dirty="0"/>
          </a:p>
        </p:txBody>
      </p:sp>
      <p:sp>
        <p:nvSpPr>
          <p:cNvPr id="24" name="Text 22"/>
          <p:cNvSpPr/>
          <p:nvPr/>
        </p:nvSpPr>
        <p:spPr>
          <a:xfrm>
            <a:off x="3257550" y="2019300"/>
            <a:ext cx="30956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Records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3257550" y="2343150"/>
            <a:ext cx="30956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 includes a total of 64,104 Sales Records. Each record has a 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date 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which can be used for seasonal analysis.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481012" y="3262313"/>
            <a:ext cx="30670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MONTHS</a:t>
            </a:r>
            <a:endParaRPr lang="en-US" sz="750" dirty="0"/>
          </a:p>
        </p:txBody>
      </p:sp>
      <p:sp>
        <p:nvSpPr>
          <p:cNvPr id="27" name="Text 25"/>
          <p:cNvSpPr/>
          <p:nvPr/>
        </p:nvSpPr>
        <p:spPr>
          <a:xfrm>
            <a:off x="481012" y="3495675"/>
            <a:ext cx="309086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50</a:t>
            </a:r>
            <a:endParaRPr lang="en-US" sz="7500" dirty="0"/>
          </a:p>
        </p:txBody>
      </p:sp>
      <p:sp>
        <p:nvSpPr>
          <p:cNvPr id="28" name="Text 26"/>
          <p:cNvSpPr/>
          <p:nvPr/>
        </p:nvSpPr>
        <p:spPr>
          <a:xfrm>
            <a:off x="481012" y="2019300"/>
            <a:ext cx="30670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Data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481012" y="2343150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 includes the sales data of Northern Hammer over a 4 year time period, from January 2014 until February 2018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576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3" name="Shape 1"/>
          <p:cNvSpPr/>
          <p:nvPr/>
        </p:nvSpPr>
        <p:spPr>
          <a:xfrm>
            <a:off x="318611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4" name="Shape 2"/>
          <p:cNvSpPr/>
          <p:nvPr/>
        </p:nvSpPr>
        <p:spPr>
          <a:xfrm>
            <a:off x="596741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5" name="Shape 3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1012" y="2019300"/>
            <a:ext cx="2633663" cy="242887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257550" y="2019300"/>
            <a:ext cx="2638425" cy="2428875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038850" y="2019300"/>
            <a:ext cx="2619375" cy="2433638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038850" y="2019300"/>
            <a:ext cx="2619375" cy="914400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038850" y="3267075"/>
            <a:ext cx="2576513" cy="1185863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257550" y="2019300"/>
            <a:ext cx="2638425" cy="76676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257550" y="3262313"/>
            <a:ext cx="2638425" cy="11858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81012" y="2019300"/>
            <a:ext cx="2633663" cy="766763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81012" y="3262313"/>
            <a:ext cx="2633663" cy="1185863"/>
          </a:xfrm>
          <a:prstGeom prst="rect">
            <a:avLst/>
          </a:prstGeom>
          <a:noFill/>
          <a:ln/>
        </p:spPr>
      </p:sp>
      <p:sp>
        <p:nvSpPr>
          <p:cNvPr id="15" name="Text 13"/>
          <p:cNvSpPr/>
          <p:nvPr/>
        </p:nvSpPr>
        <p:spPr>
          <a:xfrm>
            <a:off x="476250" y="1019175"/>
            <a:ext cx="863441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Data Exploration</a:t>
            </a:r>
            <a:endParaRPr lang="en-US" sz="3000" dirty="0"/>
          </a:p>
        </p:txBody>
      </p:sp>
      <p:sp>
        <p:nvSpPr>
          <p:cNvPr id="16" name="Text 1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7" name="Text 1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05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6038850" y="3267075"/>
            <a:ext cx="30337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AREA DEMOGRAPHICS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6038850" y="3500438"/>
            <a:ext cx="303371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10</a:t>
            </a:r>
            <a:endParaRPr lang="en-US" sz="7500" dirty="0"/>
          </a:p>
        </p:txBody>
      </p:sp>
      <p:sp>
        <p:nvSpPr>
          <p:cNvPr id="20" name="Text 18"/>
          <p:cNvSpPr/>
          <p:nvPr/>
        </p:nvSpPr>
        <p:spPr>
          <a:xfrm>
            <a:off x="6038850" y="2019300"/>
            <a:ext cx="3076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Region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6038850" y="2343150"/>
            <a:ext cx="3057525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are 10 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metrics for each region of the customer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type, latitude and longitude, area code, population, households, median income, land and water area, and time zone.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3257550" y="3262313"/>
            <a:ext cx="30718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STATES</a:t>
            </a:r>
            <a:endParaRPr lang="en-US" sz="750" dirty="0"/>
          </a:p>
        </p:txBody>
      </p:sp>
      <p:sp>
        <p:nvSpPr>
          <p:cNvPr id="23" name="Text 21"/>
          <p:cNvSpPr/>
          <p:nvPr/>
        </p:nvSpPr>
        <p:spPr>
          <a:xfrm>
            <a:off x="3257550" y="3495675"/>
            <a:ext cx="3095625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48</a:t>
            </a:r>
            <a:endParaRPr lang="en-US" sz="7500" dirty="0"/>
          </a:p>
        </p:txBody>
      </p:sp>
      <p:sp>
        <p:nvSpPr>
          <p:cNvPr id="24" name="Text 22"/>
          <p:cNvSpPr/>
          <p:nvPr/>
        </p:nvSpPr>
        <p:spPr>
          <a:xfrm>
            <a:off x="3257550" y="2019300"/>
            <a:ext cx="30956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Country-wide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3257550" y="2343150"/>
            <a:ext cx="30956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Customers located in 412 counties with 220 unique region codes over the 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 regions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NorthEast, MidWest, South, West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481012" y="3262313"/>
            <a:ext cx="30670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COMPANIES</a:t>
            </a:r>
            <a:endParaRPr lang="en-US" sz="750" dirty="0"/>
          </a:p>
        </p:txBody>
      </p:sp>
      <p:sp>
        <p:nvSpPr>
          <p:cNvPr id="27" name="Text 25"/>
          <p:cNvSpPr/>
          <p:nvPr/>
        </p:nvSpPr>
        <p:spPr>
          <a:xfrm>
            <a:off x="481012" y="3495675"/>
            <a:ext cx="309086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175</a:t>
            </a:r>
            <a:endParaRPr lang="en-US" sz="7500" dirty="0"/>
          </a:p>
        </p:txBody>
      </p:sp>
      <p:sp>
        <p:nvSpPr>
          <p:cNvPr id="28" name="Text 26"/>
          <p:cNvSpPr/>
          <p:nvPr/>
        </p:nvSpPr>
        <p:spPr>
          <a:xfrm>
            <a:off x="481012" y="2019300"/>
            <a:ext cx="30670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Customers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481012" y="2343150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have been 175 U.S. organisations as our customers 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576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3" name="Shape 1"/>
          <p:cNvSpPr/>
          <p:nvPr/>
        </p:nvSpPr>
        <p:spPr>
          <a:xfrm>
            <a:off x="318611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4" name="Shape 2"/>
          <p:cNvSpPr/>
          <p:nvPr/>
        </p:nvSpPr>
        <p:spPr>
          <a:xfrm>
            <a:off x="5967413" y="3157538"/>
            <a:ext cx="2690813" cy="1433513"/>
          </a:xfrm>
          <a:prstGeom prst="rect">
            <a:avLst/>
          </a:prstGeom>
          <a:solidFill>
            <a:srgbClr val="C7EF4E"/>
          </a:solidFill>
          <a:ln/>
        </p:spPr>
      </p:sp>
      <p:sp>
        <p:nvSpPr>
          <p:cNvPr id="5" name="Shape 3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81012" y="2019300"/>
            <a:ext cx="2633663" cy="242887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257550" y="2019300"/>
            <a:ext cx="2638425" cy="2428875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038850" y="2019300"/>
            <a:ext cx="2619375" cy="242887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6038850" y="2019300"/>
            <a:ext cx="2619375" cy="766763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6038850" y="3262313"/>
            <a:ext cx="2576513" cy="1185863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3257550" y="2019300"/>
            <a:ext cx="2638425" cy="766763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3257550" y="3262313"/>
            <a:ext cx="2638425" cy="1185863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81012" y="2019300"/>
            <a:ext cx="2633663" cy="766763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481012" y="3262313"/>
            <a:ext cx="2633663" cy="1185863"/>
          </a:xfrm>
          <a:prstGeom prst="rect">
            <a:avLst/>
          </a:prstGeom>
          <a:noFill/>
          <a:ln/>
        </p:spPr>
      </p:sp>
      <p:sp>
        <p:nvSpPr>
          <p:cNvPr id="15" name="Text 13"/>
          <p:cNvSpPr/>
          <p:nvPr/>
        </p:nvSpPr>
        <p:spPr>
          <a:xfrm>
            <a:off x="476250" y="1019175"/>
            <a:ext cx="863441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Data Exploration</a:t>
            </a:r>
            <a:endParaRPr lang="en-US" sz="3000" dirty="0"/>
          </a:p>
        </p:txBody>
      </p:sp>
      <p:sp>
        <p:nvSpPr>
          <p:cNvPr id="16" name="Text 14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7" name="Text 15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06</a:t>
            </a:r>
            <a:endParaRPr lang="en-US" sz="750" dirty="0"/>
          </a:p>
        </p:txBody>
      </p:sp>
      <p:sp>
        <p:nvSpPr>
          <p:cNvPr id="18" name="Text 16"/>
          <p:cNvSpPr/>
          <p:nvPr/>
        </p:nvSpPr>
        <p:spPr>
          <a:xfrm>
            <a:off x="6038850" y="3262313"/>
            <a:ext cx="30337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METRICS</a:t>
            </a:r>
            <a:endParaRPr lang="en-US" sz="750" dirty="0"/>
          </a:p>
        </p:txBody>
      </p:sp>
      <p:sp>
        <p:nvSpPr>
          <p:cNvPr id="19" name="Text 17"/>
          <p:cNvSpPr/>
          <p:nvPr/>
        </p:nvSpPr>
        <p:spPr>
          <a:xfrm>
            <a:off x="6038850" y="3495675"/>
            <a:ext cx="303371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</a:t>
            </a:r>
            <a:endParaRPr lang="en-US" sz="7500" dirty="0"/>
          </a:p>
        </p:txBody>
      </p:sp>
      <p:sp>
        <p:nvSpPr>
          <p:cNvPr id="20" name="Text 18"/>
          <p:cNvSpPr/>
          <p:nvPr/>
        </p:nvSpPr>
        <p:spPr>
          <a:xfrm>
            <a:off x="6038850" y="2019300"/>
            <a:ext cx="3076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Sales Metrics</a:t>
            </a:r>
            <a:endParaRPr lang="en-US" sz="1350" dirty="0"/>
          </a:p>
        </p:txBody>
      </p:sp>
      <p:sp>
        <p:nvSpPr>
          <p:cNvPr id="21" name="Text 19"/>
          <p:cNvSpPr/>
          <p:nvPr/>
        </p:nvSpPr>
        <p:spPr>
          <a:xfrm>
            <a:off x="6038850" y="2343150"/>
            <a:ext cx="30575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order lists order quantity, order unit price, total order price, and unit cost price. These are key outcome metrics for our analysis.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3257550" y="3262313"/>
            <a:ext cx="30718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WAREHOUSES</a:t>
            </a:r>
            <a:endParaRPr lang="en-US" sz="750" dirty="0"/>
          </a:p>
        </p:txBody>
      </p:sp>
      <p:sp>
        <p:nvSpPr>
          <p:cNvPr id="23" name="Text 21"/>
          <p:cNvSpPr/>
          <p:nvPr/>
        </p:nvSpPr>
        <p:spPr>
          <a:xfrm>
            <a:off x="3257550" y="3495675"/>
            <a:ext cx="3095625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4</a:t>
            </a:r>
            <a:endParaRPr lang="en-US" sz="7500" dirty="0"/>
          </a:p>
        </p:txBody>
      </p:sp>
      <p:sp>
        <p:nvSpPr>
          <p:cNvPr id="24" name="Text 22"/>
          <p:cNvSpPr/>
          <p:nvPr/>
        </p:nvSpPr>
        <p:spPr>
          <a:xfrm>
            <a:off x="3257550" y="2019300"/>
            <a:ext cx="309562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Delivery</a:t>
            </a:r>
            <a:endParaRPr lang="en-US" sz="1350" dirty="0"/>
          </a:p>
        </p:txBody>
      </p:sp>
      <p:sp>
        <p:nvSpPr>
          <p:cNvPr id="25" name="Text 23"/>
          <p:cNvSpPr/>
          <p:nvPr/>
        </p:nvSpPr>
        <p:spPr>
          <a:xfrm>
            <a:off x="3257550" y="2343150"/>
            <a:ext cx="3095625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Northern Hammer products are distributed from our 4 NH warehouses. 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481012" y="3262313"/>
            <a:ext cx="30670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CHANNELS</a:t>
            </a:r>
            <a:endParaRPr lang="en-US" sz="750" dirty="0"/>
          </a:p>
        </p:txBody>
      </p:sp>
      <p:sp>
        <p:nvSpPr>
          <p:cNvPr id="27" name="Text 25"/>
          <p:cNvSpPr/>
          <p:nvPr/>
        </p:nvSpPr>
        <p:spPr>
          <a:xfrm>
            <a:off x="481012" y="3495675"/>
            <a:ext cx="3090863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500"/>
              </a:lnSpc>
              <a:buNone/>
            </a:pPr>
            <a:r>
              <a:rPr lang="en-US" sz="7500" spc="-165" kern="0" dirty="0">
                <a:solidFill>
                  <a:srgbClr val="08542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3</a:t>
            </a:r>
            <a:endParaRPr lang="en-US" sz="7500" dirty="0"/>
          </a:p>
        </p:txBody>
      </p:sp>
      <p:sp>
        <p:nvSpPr>
          <p:cNvPr id="28" name="Text 26"/>
          <p:cNvSpPr/>
          <p:nvPr/>
        </p:nvSpPr>
        <p:spPr>
          <a:xfrm>
            <a:off x="481012" y="2019300"/>
            <a:ext cx="30670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Distribution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481012" y="2343150"/>
            <a:ext cx="3090863" cy="4429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Northern Hammer products are distributed through three channels: Wholesale, Distributor, Export.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7EF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5400000">
            <a:off x="-533400" y="3109913"/>
            <a:ext cx="2019300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5400000">
            <a:off x="240506" y="2336006"/>
            <a:ext cx="471488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5400000">
            <a:off x="2321719" y="2807494"/>
            <a:ext cx="471488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5400000">
            <a:off x="4402931" y="3350419"/>
            <a:ext cx="471488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 rot="5400000">
            <a:off x="6488906" y="3888581"/>
            <a:ext cx="471488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 rot="5400000">
            <a:off x="1552575" y="3109913"/>
            <a:ext cx="2019300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 rot="5400000">
            <a:off x="3633788" y="3109913"/>
            <a:ext cx="2019300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 rot="5400000">
            <a:off x="5719763" y="3109913"/>
            <a:ext cx="2019300" cy="0"/>
          </a:xfrm>
          <a:prstGeom prst="line">
            <a:avLst/>
          </a:prstGeom>
          <a:noFill/>
          <a:ln w="12700">
            <a:solidFill>
              <a:srgbClr val="7A7A7A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09600" y="2100263"/>
            <a:ext cx="1809750" cy="264795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2695575" y="2100263"/>
            <a:ext cx="1804988" cy="1133475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4776788" y="2100263"/>
            <a:ext cx="1809750" cy="985838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6862763" y="2100263"/>
            <a:ext cx="1790700" cy="2676525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6862763" y="2100263"/>
            <a:ext cx="1790700" cy="2676525"/>
          </a:xfrm>
          <a:prstGeom prst="rect">
            <a:avLst/>
          </a:prstGeom>
          <a:noFill/>
          <a:ln/>
        </p:spPr>
      </p:sp>
      <p:sp>
        <p:nvSpPr>
          <p:cNvPr id="16" name="Shape 14"/>
          <p:cNvSpPr/>
          <p:nvPr/>
        </p:nvSpPr>
        <p:spPr>
          <a:xfrm>
            <a:off x="4776788" y="2100263"/>
            <a:ext cx="1809750" cy="985838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2695575" y="2100263"/>
            <a:ext cx="1804988" cy="1133475"/>
          </a:xfrm>
          <a:prstGeom prst="rect">
            <a:avLst/>
          </a:prstGeom>
          <a:noFill/>
          <a:ln/>
        </p:spPr>
      </p:sp>
      <p:sp>
        <p:nvSpPr>
          <p:cNvPr id="18" name="Shape 16"/>
          <p:cNvSpPr/>
          <p:nvPr/>
        </p:nvSpPr>
        <p:spPr>
          <a:xfrm>
            <a:off x="609600" y="2100263"/>
            <a:ext cx="1809750" cy="2647950"/>
          </a:xfrm>
          <a:prstGeom prst="rect">
            <a:avLst/>
          </a:prstGeom>
          <a:noFill/>
          <a:ln/>
        </p:spPr>
      </p:sp>
      <p:sp>
        <p:nvSpPr>
          <p:cNvPr id="19" name="Text 17"/>
          <p:cNvSpPr/>
          <p:nvPr/>
        </p:nvSpPr>
        <p:spPr>
          <a:xfrm>
            <a:off x="476250" y="914400"/>
            <a:ext cx="5872163" cy="419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3000" spc="-60" kern="0" dirty="0">
                <a:solidFill>
                  <a:srgbClr val="00000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Data Preparation</a:t>
            </a:r>
            <a:endParaRPr lang="en-US" sz="3000" dirty="0"/>
          </a:p>
        </p:txBody>
      </p:sp>
      <p:sp>
        <p:nvSpPr>
          <p:cNvPr id="20" name="Text 18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21" name="Text 19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07</a:t>
            </a:r>
            <a:endParaRPr lang="en-US" sz="750" dirty="0"/>
          </a:p>
        </p:txBody>
      </p:sp>
      <p:sp>
        <p:nvSpPr>
          <p:cNvPr id="22" name="Text 20"/>
          <p:cNvSpPr/>
          <p:nvPr/>
        </p:nvSpPr>
        <p:spPr>
          <a:xfrm>
            <a:off x="5638800" y="4933950"/>
            <a:ext cx="5086350" cy="1000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80"/>
              </a:lnSpc>
              <a:buNone/>
            </a:pPr>
            <a:r>
              <a:rPr lang="en-US" sz="600" dirty="0">
                <a:solidFill>
                  <a:srgbClr val="7A7A7A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*not included yet, added step by step when project enters multivariate analysis stage</a:t>
            </a:r>
            <a:endParaRPr lang="en-US" sz="600" dirty="0"/>
          </a:p>
        </p:txBody>
      </p:sp>
      <p:sp>
        <p:nvSpPr>
          <p:cNvPr id="23" name="Text 21"/>
          <p:cNvSpPr/>
          <p:nvPr/>
        </p:nvSpPr>
        <p:spPr>
          <a:xfrm>
            <a:off x="6862763" y="2100263"/>
            <a:ext cx="224790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8542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Transform Data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6862763" y="2495550"/>
            <a:ext cx="2247900" cy="22812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Cost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is calculated based on unit cost * amount of units in the order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 calculated by subtracting cost from total order price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Margin 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 dividing total order price by cost * 100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&amp; 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Profit Margin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quartile groups are calculated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Year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Quarter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</a:t>
            </a:r>
            <a:pPr algn="l" indent="0" marL="0">
              <a:lnSpc>
                <a:spcPts val="1170"/>
              </a:lnSpc>
              <a:buNone/>
            </a:pPr>
            <a:r>
              <a:rPr lang="en-US" sz="900" b="1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</a:t>
            </a:r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 and their dummy variables were derived from date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4776788" y="2100263"/>
            <a:ext cx="22669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8542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Outliers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4776788" y="2495550"/>
            <a:ext cx="2266950" cy="590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are outliers among specific predictor variables. Before conducting a predictive analysis, outlier correction needs to occur*</a:t>
            </a:r>
            <a:endParaRPr lang="en-US" sz="900" dirty="0"/>
          </a:p>
        </p:txBody>
      </p:sp>
      <p:sp>
        <p:nvSpPr>
          <p:cNvPr id="27" name="Text 25"/>
          <p:cNvSpPr/>
          <p:nvPr/>
        </p:nvSpPr>
        <p:spPr>
          <a:xfrm>
            <a:off x="2695575" y="2100263"/>
            <a:ext cx="2262187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8542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 Scaling</a:t>
            </a:r>
            <a:endParaRPr lang="en-US" sz="1350" dirty="0"/>
          </a:p>
        </p:txBody>
      </p:sp>
      <p:sp>
        <p:nvSpPr>
          <p:cNvPr id="28" name="Text 26"/>
          <p:cNvSpPr/>
          <p:nvPr/>
        </p:nvSpPr>
        <p:spPr>
          <a:xfrm>
            <a:off x="2695575" y="2495550"/>
            <a:ext cx="2262187" cy="738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There is significant skewness in specific region predictor variables. Before conducting a predictive analysis, feature scaling needs to be applied* </a:t>
            </a:r>
            <a:endParaRPr lang="en-US" sz="900" dirty="0"/>
          </a:p>
        </p:txBody>
      </p:sp>
      <p:sp>
        <p:nvSpPr>
          <p:cNvPr id="29" name="Text 27"/>
          <p:cNvSpPr/>
          <p:nvPr/>
        </p:nvSpPr>
        <p:spPr>
          <a:xfrm>
            <a:off x="609600" y="2100263"/>
            <a:ext cx="226695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8542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Missing Data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609600" y="2500313"/>
            <a:ext cx="2266950" cy="2247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 is complete. No missing values are reported for the key variables.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specific variables, some of the values may be considering to be missing based on impossible entries (e.g., 0 median income or population in specific regions). </a:t>
            </a:r>
            <a:endParaRPr lang="en-US" sz="900" dirty="0"/>
          </a:p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When these variable would be used as predictors in multivariate analysis, this needs to be investigated based on domain knowledge. Missing data can be imputed*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7EF4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24475" y="1562100"/>
            <a:ext cx="3328988" cy="16859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76250" y="476250"/>
            <a:ext cx="817721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24475" y="1890713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24475" y="2343150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24475" y="2795588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324475" y="3248025"/>
            <a:ext cx="3328988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76250" y="1404938"/>
            <a:ext cx="4405313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6000" spc="-132" kern="0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Exploratory </a:t>
            </a:r>
            <a:endParaRPr lang="en-US" sz="6000" dirty="0"/>
          </a:p>
          <a:p>
            <a:pPr algn="l" indent="0" marL="0">
              <a:lnSpc>
                <a:spcPts val="6000"/>
              </a:lnSpc>
              <a:buNone/>
            </a:pPr>
            <a:r>
              <a:rPr lang="en-US" sz="6000" spc="-132" kern="0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Data </a:t>
            </a:r>
            <a:endParaRPr lang="en-US" sz="6000" dirty="0"/>
          </a:p>
          <a:p>
            <a:pPr algn="l" indent="0" marL="0">
              <a:lnSpc>
                <a:spcPts val="6000"/>
              </a:lnSpc>
              <a:buNone/>
            </a:pPr>
            <a:r>
              <a:rPr lang="en-US" sz="6000" spc="-132" kern="0" dirty="0">
                <a:solidFill>
                  <a:srgbClr val="003310">
                    <a:alpha val="99000"/>
                  </a:srgbClr>
                </a:solidFill>
                <a:latin typeface="Neuton" pitchFamily="34" charset="0"/>
                <a:ea typeface="Neuton" pitchFamily="34" charset="-122"/>
                <a:cs typeface="Neuton" pitchFamily="34" charset="-120"/>
              </a:rPr>
              <a:t>Analysis</a:t>
            </a:r>
            <a:endParaRPr lang="en-US" sz="6000" dirty="0"/>
          </a:p>
        </p:txBody>
      </p:sp>
      <p:sp>
        <p:nvSpPr>
          <p:cNvPr id="9" name="Text 7"/>
          <p:cNvSpPr/>
          <p:nvPr/>
        </p:nvSpPr>
        <p:spPr>
          <a:xfrm>
            <a:off x="476250" y="219075"/>
            <a:ext cx="46767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NORTHERN HAMMER | SALES ANALYSIS - MAKING THE FUTURE MORE PROFITABLE AGAIN</a:t>
            </a:r>
            <a:endParaRPr lang="en-US" sz="750" dirty="0"/>
          </a:p>
        </p:txBody>
      </p:sp>
      <p:sp>
        <p:nvSpPr>
          <p:cNvPr id="10" name="Text 8"/>
          <p:cNvSpPr/>
          <p:nvPr/>
        </p:nvSpPr>
        <p:spPr>
          <a:xfrm>
            <a:off x="8539163" y="219075"/>
            <a:ext cx="571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750" b="1" spc="15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08</a:t>
            </a:r>
            <a:endParaRPr lang="en-US" sz="750" dirty="0"/>
          </a:p>
        </p:txBody>
      </p:sp>
      <p:sp>
        <p:nvSpPr>
          <p:cNvPr id="11" name="Text 9"/>
          <p:cNvSpPr/>
          <p:nvPr/>
        </p:nvSpPr>
        <p:spPr>
          <a:xfrm>
            <a:off x="5324475" y="1562100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Seasonal Sales, Revenue &amp; Profit Analysis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5324475" y="2014538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Top Selling Products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5324475" y="2466975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Distribution Channels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5324475" y="2919413"/>
            <a:ext cx="3786188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Regional Sale Differences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2025-09-29T19:50:54Z</dcterms:created>
  <dcterms:modified xsi:type="dcterms:W3CDTF">2025-09-29T19:50:54Z</dcterms:modified>
</cp:coreProperties>
</file>