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64" r:id="rId6"/>
    <p:sldId id="283" r:id="rId7"/>
    <p:sldId id="257" r:id="rId8"/>
    <p:sldId id="265" r:id="rId9"/>
    <p:sldId id="266" r:id="rId10"/>
    <p:sldId id="267" r:id="rId11"/>
    <p:sldId id="284" r:id="rId12"/>
    <p:sldId id="261" r:id="rId13"/>
    <p:sldId id="270" r:id="rId14"/>
    <p:sldId id="271" r:id="rId15"/>
    <p:sldId id="272" r:id="rId16"/>
    <p:sldId id="273" r:id="rId17"/>
    <p:sldId id="274" r:id="rId18"/>
    <p:sldId id="275" r:id="rId19"/>
    <p:sldId id="262" r:id="rId20"/>
    <p:sldId id="276" r:id="rId21"/>
    <p:sldId id="277" r:id="rId22"/>
    <p:sldId id="278" r:id="rId23"/>
    <p:sldId id="280" r:id="rId24"/>
    <p:sldId id="263" r:id="rId25"/>
    <p:sldId id="268" r:id="rId26"/>
    <p:sldId id="281" r:id="rId27"/>
    <p:sldId id="279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B7AE8-E816-C136-A8A2-A387DD97C62D}" v="620" dt="2024-01-08T15:34:30.240"/>
    <p1510:client id="{7AD71E0D-F28D-44C7-8AEA-F3A3355892B9}" v="1218" dt="2024-01-09T07:33:43.071"/>
    <p1510:client id="{8737C854-84FF-362B-6279-116C24E08609}" v="528" dt="2024-01-08T21:58:54.102"/>
    <p1510:client id="{E0B57F15-FF10-DE89-A212-D14D15529B58}" v="230" dt="2024-01-08T17:48:22.832"/>
    <p1510:client id="{F9C01801-1702-4D41-BF3B-454D2F70A08D}" v="3" dt="2024-01-09T06:41:32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3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38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6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7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2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C53D27-1FF3-18EF-52E8-DF78598D0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fr-BE"/>
              <a:t>Evolution de systèmes logiciels</a:t>
            </a:r>
            <a:br>
              <a:rPr lang="en-US"/>
            </a:b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C2B56B-A253-633D-4A6B-BFEE783D6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US"/>
              <a:t>Database reverse engineering and assessment for Android applications </a:t>
            </a:r>
          </a:p>
          <a:p>
            <a:r>
              <a:rPr lang="en-US" b="1"/>
              <a:t>Groupe 1 : Conversations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DC9E3D9-2FBE-6E4D-7878-B698CD5A6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1" r="24980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8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1365BD-6B81-ED8E-295C-3A6B6D46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fr-FR" dirty="0"/>
              <a:t>SQL </a:t>
            </a:r>
            <a:r>
              <a:rPr lang="fr-FR" dirty="0" err="1"/>
              <a:t>Inspect</a:t>
            </a:r>
            <a:endParaRPr lang="fr-FR" dirty="0"/>
          </a:p>
        </p:txBody>
      </p:sp>
      <p:pic>
        <p:nvPicPr>
          <p:cNvPr id="4" name="Espace réservé du contenu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DC01906-8E07-11E8-187B-4E11F707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7" y="3319005"/>
            <a:ext cx="5826787" cy="2283356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13D59424-3BE0-C358-AFC1-E6F82AA9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r>
              <a:rPr lang="en-US"/>
              <a:t>Requêtes sur : 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contacts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conversations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messages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accounts 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err="1"/>
              <a:t>discovery_results</a:t>
            </a:r>
          </a:p>
        </p:txBody>
      </p: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4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7DA931-8E3C-EA54-5031-33E13487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Analyse des logs SQLite avec Logcat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C0ED086-8ADB-53D0-B45D-D233D51EC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185" y="2227450"/>
            <a:ext cx="6606672" cy="427171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66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D635A-D2D2-567B-D6EA-EF4388D1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Résultats de l'analyse des SQL </a:t>
            </a:r>
            <a:r>
              <a:rPr lang="fr-FR" err="1"/>
              <a:t>statements</a:t>
            </a:r>
          </a:p>
        </p:txBody>
      </p:sp>
      <p:pic>
        <p:nvPicPr>
          <p:cNvPr id="4" name="Espace réservé du contenu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D4032DB-119D-D59D-71EB-E63D6C64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156" y="2833303"/>
            <a:ext cx="5294492" cy="3716138"/>
          </a:xfrm>
        </p:spPr>
      </p:pic>
    </p:spTree>
    <p:extLst>
      <p:ext uri="{BB962C8B-B14F-4D97-AF65-F5344CB8AC3E}">
        <p14:creationId xmlns:p14="http://schemas.microsoft.com/office/powerpoint/2010/main" val="185300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30225-5251-A6F6-FC25-8E1033BF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Colonnes potentiellement inutilisées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7BC1E-BA49-C421-3F06-28CFDEA5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dirty="0" err="1"/>
              <a:t>accounts.status_message</a:t>
            </a:r>
            <a:r>
              <a:rPr lang="fr-FR" dirty="0"/>
              <a:t> : utilisée en activant des paramètres experts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dirty="0" err="1"/>
              <a:t>accounts.pinned_channel_binding</a:t>
            </a:r>
            <a:r>
              <a:rPr lang="fr-FR" dirty="0"/>
              <a:t> : potentiellement utilisée dans le mécanisme de connexion 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dirty="0" err="1"/>
              <a:t>contacts.groups</a:t>
            </a:r>
            <a:endParaRPr lang="fr-FR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dirty="0" err="1">
                <a:solidFill>
                  <a:srgbClr val="FF0000"/>
                </a:solidFill>
              </a:rPr>
              <a:t>conversations.contactUuid</a:t>
            </a:r>
            <a:endParaRPr lang="fr-FR" dirty="0">
              <a:solidFill>
                <a:srgbClr val="FF0000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fr-FR" dirty="0"/>
          </a:p>
          <a:p>
            <a:pPr marL="342900" indent="-342900">
              <a:buFont typeface="Calibri" panose="020B0604020202020204" pitchFamily="34" charset="0"/>
              <a:buChar char="-"/>
            </a:pPr>
            <a:endParaRPr lang="fr-FR" dirty="0"/>
          </a:p>
          <a:p>
            <a:pPr marL="342900" indent="-342900">
              <a:buFont typeface="Calibri" panose="020B0604020202020204" pitchFamily="34" charset="0"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28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7E8AB-F8CA-676A-534F-40E2E6CE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Table </a:t>
            </a:r>
            <a:r>
              <a:rPr lang="fr-FR" err="1"/>
              <a:t>presence_template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CC59-FA03-EF32-9882-1DAA4B7F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SELECT et INSERT mais il semblerait que le résultat du SELECT ne soit jamais utilisé</a:t>
            </a:r>
          </a:p>
        </p:txBody>
      </p:sp>
    </p:spTree>
    <p:extLst>
      <p:ext uri="{BB962C8B-B14F-4D97-AF65-F5344CB8AC3E}">
        <p14:creationId xmlns:p14="http://schemas.microsoft.com/office/powerpoint/2010/main" val="286776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56927B1C-2055-4F66-A747-7DB82B79E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92B251-4A53-4024-BFEB-4894511C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9106" cy="6858000"/>
          </a:xfrm>
          <a:prstGeom prst="rect">
            <a:avLst/>
          </a:prstGeom>
          <a:ln>
            <a:noFill/>
          </a:ln>
          <a:effectLst>
            <a:outerShdw blurRad="381000" dist="2540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F3B3E4-8074-99AB-323A-32F99674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7" y="1537935"/>
            <a:ext cx="4582492" cy="1891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Sublogical schema</a:t>
            </a:r>
          </a:p>
        </p:txBody>
      </p:sp>
      <p:pic>
        <p:nvPicPr>
          <p:cNvPr id="5" name="Image 4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A6DC0883-D373-72FE-9F04-AAF59897D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12" y="864086"/>
            <a:ext cx="5453243" cy="46488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A448B8-5E47-4A21-B872-FCB55AD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e image contenant Caractère coloré, vert, Graphique, conception&#10;&#10;Description générée automatiquement">
            <a:extLst>
              <a:ext uri="{FF2B5EF4-FFF2-40B4-BE49-F238E27FC236}">
                <a16:creationId xmlns:a16="http://schemas.microsoft.com/office/drawing/2014/main" id="{8722FE78-1FAA-E451-0A07-46A2A09A4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9" r="1" b="4339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5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0C1E3B-95B4-E73A-C72C-4BDF8ED6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Etape 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E9442A-7B7B-C28B-2882-FE19A5E7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Scénarios d'évolution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413C739D-903B-4C3A-8CD8-B5F604D96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701504-2DD0-B1CB-1DC2-3DECBB8C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09938"/>
            <a:ext cx="4826830" cy="5530141"/>
          </a:xfrm>
        </p:spPr>
        <p:txBody>
          <a:bodyPr>
            <a:normAutofit/>
          </a:bodyPr>
          <a:lstStyle/>
          <a:p>
            <a:r>
              <a:rPr lang="fr-FR"/>
              <a:t>Ajout et suppression de colonnes et renommage de tables/colonnes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433" y="0"/>
            <a:ext cx="4826830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F62E6-A21D-BAFC-0721-EF0FC052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455" y="709938"/>
            <a:ext cx="4016057" cy="5530141"/>
          </a:xfrm>
        </p:spPr>
        <p:txBody>
          <a:bodyPr anchor="ctr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/>
              <a:t>Ajout d'une colonne dans  </a:t>
            </a:r>
            <a:r>
              <a:rPr lang="fr-FR" err="1"/>
              <a:t>accounts</a:t>
            </a:r>
            <a:endParaRPr lang="fr-FR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/>
              <a:t>Suppression de </a:t>
            </a:r>
            <a:r>
              <a:rPr lang="fr-FR" err="1"/>
              <a:t>contacts.last_presence</a:t>
            </a:r>
            <a:endParaRPr lang="fr-FR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/>
              <a:t>Renommage de </a:t>
            </a:r>
            <a:r>
              <a:rPr lang="fr-FR" err="1"/>
              <a:t>contactJid</a:t>
            </a:r>
            <a:r>
              <a:rPr lang="fr-FR"/>
              <a:t> en </a:t>
            </a:r>
            <a:r>
              <a:rPr lang="fr-FR" err="1"/>
              <a:t>contact_jid</a:t>
            </a:r>
            <a:endParaRPr lang="fr-FR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/>
              <a:t>Renommage de la table contacts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4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A9CE52-8859-F52E-0A87-3E4BC725F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Slide Background">
            <a:extLst>
              <a:ext uri="{FF2B5EF4-FFF2-40B4-BE49-F238E27FC236}">
                <a16:creationId xmlns:a16="http://schemas.microsoft.com/office/drawing/2014/main" id="{5E39F2DB-7862-4382-86B8-7D309E4B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0B727F-99CD-48A5-9962-6F0C0EA6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6A0A1F-48ED-BD63-4763-34230E40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54336"/>
            <a:ext cx="10593993" cy="128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Fusion de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FCCA5-E8B6-D443-BF20-269C8602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64520"/>
            <a:ext cx="4570610" cy="3034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Fusion de signed_prekeys et prekeys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4AD1A6-4D2B-4BD2-A7D5-B3F27077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127D2D00-00F1-3482-3A2B-06C62372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83" y="3049859"/>
            <a:ext cx="5197998" cy="33509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91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E9F389-0E28-F4C7-091A-0052F23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5E39F2DB-7862-4382-86B8-7D309E4B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0B727F-99CD-48A5-9962-6F0C0EA6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79F8C1-E753-5E0A-A37B-B8F22285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54336"/>
            <a:ext cx="10593993" cy="128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Suppression de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47FBA-C7F9-2ACE-8437-323028F6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64520"/>
            <a:ext cx="4570610" cy="3034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Supprimer presence_template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4AD1A6-4D2B-4BD2-A7D5-B3F27077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6B27794-798E-C8E0-BF33-170BD1D0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829" y="3049859"/>
            <a:ext cx="3608707" cy="33509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76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F0C91-D805-2832-0843-F521DF98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Conversations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7CE273-E8F3-EBA6-19DE-C82DBA0D0C59}"/>
              </a:ext>
            </a:extLst>
          </p:cNvPr>
          <p:cNvSpPr txBox="1"/>
          <p:nvPr/>
        </p:nvSpPr>
        <p:spPr>
          <a:xfrm>
            <a:off x="761803" y="3566161"/>
            <a:ext cx="4230482" cy="255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Java Android APP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Envoi messages et </a:t>
            </a:r>
            <a:r>
              <a:rPr lang="en-US" dirty="0" err="1"/>
              <a:t>création</a:t>
            </a:r>
            <a:r>
              <a:rPr lang="en-US" dirty="0"/>
              <a:t> de conversations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XMPP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Database locale</a:t>
            </a: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CB6C54A-36FA-93F5-4098-03A225DF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338" y="1292845"/>
            <a:ext cx="4511442" cy="451144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1892B-0F6B-89E1-1B3D-8A02E2AD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895F7-FDB1-0E36-51B0-524AF96E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anchor="b">
            <a:normAutofit/>
          </a:bodyPr>
          <a:lstStyle/>
          <a:p>
            <a:r>
              <a:rPr lang="fr-FR"/>
              <a:t>Ajout de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CD118-7484-A5E8-3750-8B9019C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089834"/>
            <a:ext cx="4230482" cy="2551176"/>
          </a:xfrm>
        </p:spPr>
        <p:txBody>
          <a:bodyPr anchor="ctr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dirty="0"/>
              <a:t>Ajouter la table servers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D35B52-BE31-35A6-F50F-6D5F385E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38" y="1997758"/>
            <a:ext cx="4511442" cy="310161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0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e image contenant Caractère coloré, vert, Graphique, conception&#10;&#10;Description générée automatiquement">
            <a:extLst>
              <a:ext uri="{FF2B5EF4-FFF2-40B4-BE49-F238E27FC236}">
                <a16:creationId xmlns:a16="http://schemas.microsoft.com/office/drawing/2014/main" id="{8722FE78-1FAA-E451-0A07-46A2A09A4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9" r="1" b="4339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5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0C1E3B-95B4-E73A-C72C-4BDF8ED6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Etape 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E9442A-7B7B-C28B-2882-FE19A5E7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Commentaires sur le schéma actuel et améliorations proposées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Low Poly in PowerPoint - SlideModel">
            <a:extLst>
              <a:ext uri="{FF2B5EF4-FFF2-40B4-BE49-F238E27FC236}">
                <a16:creationId xmlns:a16="http://schemas.microsoft.com/office/drawing/2014/main" id="{AF689FB1-36BB-3578-41EB-A93307644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3" r="33130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C91E4-E578-60CA-310F-219B4B39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/>
              <a:t>Points </a:t>
            </a:r>
            <a:r>
              <a:rPr lang="en-US" err="1"/>
              <a:t>appréciés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9EC3-0C56-5C95-A072-481A317A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DAO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Système de migration </a:t>
            </a:r>
            <a:r>
              <a:rPr lang="en-US" err="1"/>
              <a:t>intégré</a:t>
            </a:r>
            <a:endParaRPr lang="en-US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err="1"/>
              <a:t>Noms</a:t>
            </a:r>
            <a:r>
              <a:rPr lang="en-US"/>
              <a:t> </a:t>
            </a:r>
            <a:r>
              <a:rPr lang="en-US" err="1"/>
              <a:t>généralement</a:t>
            </a:r>
            <a:r>
              <a:rPr lang="en-US"/>
              <a:t> </a:t>
            </a:r>
            <a:r>
              <a:rPr lang="en-US" err="1"/>
              <a:t>explicites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90C3B-5404-4784-BF10-4FED0C324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0F3EA88-8365-651E-214C-1A59F8974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Low Poly in PowerPoint - SlideModel">
            <a:extLst>
              <a:ext uri="{FF2B5EF4-FFF2-40B4-BE49-F238E27FC236}">
                <a16:creationId xmlns:a16="http://schemas.microsoft.com/office/drawing/2014/main" id="{836BD0D8-9403-5F0D-A346-1BFFF89EB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3" r="33130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F9C0C4B-EF5A-3ED5-5941-56971EE0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492FA-BF3F-2187-92C7-D63E3A92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/>
              <a:t>Points </a:t>
            </a:r>
            <a:r>
              <a:rPr lang="en-US" err="1"/>
              <a:t>discutables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3B59-3467-6E7F-CF22-42E55C45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err="1"/>
              <a:t>Schéma</a:t>
            </a:r>
            <a:r>
              <a:rPr lang="en-US"/>
              <a:t> non </a:t>
            </a:r>
            <a:r>
              <a:rPr lang="en-US" err="1"/>
              <a:t>optimisé</a:t>
            </a:r>
            <a:endParaRPr lang="en-US"/>
          </a:p>
          <a:p>
            <a:pPr marL="571500" lvl="1" indent="-342900">
              <a:buFont typeface="Courier New" panose="020B0604020202020204" pitchFamily="34" charset="0"/>
              <a:buChar char="o"/>
            </a:pPr>
            <a:r>
              <a:rPr lang="en-US" sz="2400" err="1">
                <a:ea typeface="+mn-lt"/>
                <a:cs typeface="+mn-lt"/>
              </a:rPr>
              <a:t>Colonnes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toujours</a:t>
            </a:r>
            <a:r>
              <a:rPr lang="en-US" sz="2400">
                <a:ea typeface="+mn-lt"/>
                <a:cs typeface="+mn-lt"/>
              </a:rPr>
              <a:t> Null</a:t>
            </a:r>
            <a:endParaRPr lang="en-US"/>
          </a:p>
          <a:p>
            <a:pPr marL="571500" lvl="1" indent="-342900">
              <a:buFont typeface="Courier New" panose="020B060402020202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Encapsulation de données</a:t>
            </a:r>
          </a:p>
          <a:p>
            <a:pPr marL="571500" lvl="1" indent="-342900">
              <a:buFont typeface="Courier New" panose="020B0604020202020204" pitchFamily="34" charset="0"/>
              <a:buChar char="o"/>
            </a:pPr>
            <a:r>
              <a:rPr lang="en-US" sz="2400"/>
              <a:t>Tables </a:t>
            </a:r>
            <a:r>
              <a:rPr lang="fr-BE" sz="2400"/>
              <a:t>inutilisées dans l'interface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9A7EF8-E284-A80A-CA6C-26B2F122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box with red text&#10;&#10;Description automatically generated">
            <a:extLst>
              <a:ext uri="{FF2B5EF4-FFF2-40B4-BE49-F238E27FC236}">
                <a16:creationId xmlns:a16="http://schemas.microsoft.com/office/drawing/2014/main" id="{3B841FFE-01CD-04BC-878D-E9775AFC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28" y="4678892"/>
            <a:ext cx="1481078" cy="1319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9D51A4-1DCA-EC13-9A83-A98EA71DA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48" y="3295357"/>
            <a:ext cx="1140412" cy="2242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98B578FC-3354-8534-3D4D-921CC0703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762" y="1990725"/>
            <a:ext cx="135255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9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F0163-40C3-CC89-88F9-0E93C5EB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2E960F22-628F-420F-8270-AA1047783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Low Poly in PowerPoint - SlideModel">
            <a:extLst>
              <a:ext uri="{FF2B5EF4-FFF2-40B4-BE49-F238E27FC236}">
                <a16:creationId xmlns:a16="http://schemas.microsoft.com/office/drawing/2014/main" id="{6FA60188-721F-81B8-DD52-88789F1FC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3" r="33130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48C2DC-386E-B656-A90B-4CD564614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7D5AD-1DE1-EA44-F27F-A626CBA5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/>
              <a:t>Points </a:t>
            </a:r>
            <a:r>
              <a:rPr lang="en-US" err="1"/>
              <a:t>discutables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100E-E2E5-1FB5-3339-2F4F0481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err="1"/>
              <a:t>Inconsistance</a:t>
            </a:r>
            <a:r>
              <a:rPr lang="en-US"/>
              <a:t> dans les </a:t>
            </a:r>
            <a:r>
              <a:rPr lang="en-US" err="1"/>
              <a:t>noms</a:t>
            </a:r>
            <a:endParaRPr lang="en-US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err="1"/>
              <a:t>Utilisation</a:t>
            </a:r>
            <a:r>
              <a:rPr lang="en-US"/>
              <a:t> d'un </a:t>
            </a:r>
            <a:r>
              <a:rPr lang="en-US" err="1"/>
              <a:t>système</a:t>
            </a:r>
            <a:r>
              <a:rPr lang="en-US"/>
              <a:t> de cache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Documentation </a:t>
            </a:r>
            <a:r>
              <a:rPr lang="en-US" err="1"/>
              <a:t>pauvre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err="1"/>
              <a:t>Fonctionnalités</a:t>
            </a:r>
            <a:r>
              <a:rPr lang="en-US"/>
              <a:t> </a:t>
            </a:r>
            <a:r>
              <a:rPr lang="en-US" err="1"/>
              <a:t>cachées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BD9030-5EF4-AE15-EEDD-B8EAFA3D4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EA289C7-29C1-C500-49F8-5EFB1E53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98" y="2288117"/>
            <a:ext cx="1055746" cy="3053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4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B289B-F402-D96B-74BD-6DF2C592C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F4A0E3BF-93DE-D331-86E1-AF9322FC0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Low Poly in PowerPoint - SlideModel">
            <a:extLst>
              <a:ext uri="{FF2B5EF4-FFF2-40B4-BE49-F238E27FC236}">
                <a16:creationId xmlns:a16="http://schemas.microsoft.com/office/drawing/2014/main" id="{7A022AA5-E3F9-CE9D-E54E-BE7B638A4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3" r="33130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861B60-D840-753E-A671-82E5606B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3D742-237D-CFD2-797D-F1BEE94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err="1"/>
              <a:t>Récapitulatif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7E3C-56CA-2554-FCEB-913637F6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Dérivation</a:t>
            </a:r>
            <a:r>
              <a:rPr lang="en-US" dirty="0"/>
              <a:t> du </a:t>
            </a:r>
            <a:r>
              <a:rPr lang="en-US" dirty="0" err="1"/>
              <a:t>Schéma</a:t>
            </a:r>
            <a:r>
              <a:rPr lang="en-US" dirty="0"/>
              <a:t> physique &amp; </a:t>
            </a:r>
            <a:r>
              <a:rPr lang="en-US" dirty="0" err="1"/>
              <a:t>logique</a:t>
            </a: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Conceptualisation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du </a:t>
            </a:r>
            <a:r>
              <a:rPr lang="en-US" dirty="0" err="1"/>
              <a:t>schéma</a:t>
            </a:r>
            <a:r>
              <a:rPr lang="en-US" dirty="0"/>
              <a:t> </a:t>
            </a:r>
            <a:r>
              <a:rPr lang="en-US" dirty="0" err="1"/>
              <a:t>logique</a:t>
            </a: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SQLInspect</a:t>
            </a:r>
            <a:r>
              <a:rPr lang="en-US" dirty="0"/>
              <a:t> &amp; Logcat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Analyse</a:t>
            </a:r>
            <a:r>
              <a:rPr lang="en-US" dirty="0"/>
              <a:t> de </a:t>
            </a:r>
            <a:r>
              <a:rPr lang="en-US" dirty="0" err="1"/>
              <a:t>l'interface</a:t>
            </a:r>
            <a:r>
              <a:rPr lang="en-US" dirty="0"/>
              <a:t> de </a:t>
            </a:r>
            <a:r>
              <a:rPr lang="en-US" dirty="0" err="1"/>
              <a:t>l'application</a:t>
            </a: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Observation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Analyse</a:t>
            </a:r>
            <a:r>
              <a:rPr lang="en-US" dirty="0"/>
              <a:t> what-if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504F56-7AB5-A551-0FEA-DDB68051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CEF11-282F-ED0A-081E-C290C7ED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Analyse en 4 étapes: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75CFB-D6C4-58F3-2140-7CCCBA67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fr-FR" dirty="0"/>
              <a:t>Extraction du schéma physique, logique &amp; conceptuel</a:t>
            </a:r>
          </a:p>
          <a:p>
            <a:pPr marL="457200" indent="-457200">
              <a:buAutoNum type="arabicPeriod"/>
            </a:pPr>
            <a:r>
              <a:rPr lang="fr-FR" dirty="0"/>
              <a:t>Dérivation du </a:t>
            </a:r>
            <a:r>
              <a:rPr lang="fr-FR" dirty="0" err="1"/>
              <a:t>Sublogical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pPr marL="457200" indent="-457200">
              <a:buAutoNum type="arabicPeriod"/>
            </a:pPr>
            <a:r>
              <a:rPr lang="fr-FR" dirty="0"/>
              <a:t>Scénarios d'évolution</a:t>
            </a:r>
          </a:p>
          <a:p>
            <a:pPr marL="457200" indent="-457200">
              <a:buAutoNum type="arabicPeriod"/>
            </a:pPr>
            <a:r>
              <a:rPr lang="fr-FR" dirty="0"/>
              <a:t>Commentaires sur le schéma actuel et améliorations proposées</a:t>
            </a:r>
          </a:p>
          <a:p>
            <a:pPr marL="457200" indent="-457200">
              <a:buAutoNum type="arabicPeriod"/>
            </a:pP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  <a:p>
            <a:endParaRPr lang="en-US" dirty="0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22125EDA-43C0-11EE-DF39-EE85CF2E17B2}"/>
              </a:ext>
            </a:extLst>
          </p:cNvPr>
          <p:cNvSpPr/>
          <p:nvPr/>
        </p:nvSpPr>
        <p:spPr>
          <a:xfrm>
            <a:off x="7482348" y="2880852"/>
            <a:ext cx="324465" cy="894735"/>
          </a:xfrm>
          <a:prstGeom prst="rightBrace">
            <a:avLst>
              <a:gd name="adj1" fmla="val 23485"/>
              <a:gd name="adj2" fmla="val 489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BB8334-A526-A0A8-2CCC-F6C87A607985}"/>
              </a:ext>
            </a:extLst>
          </p:cNvPr>
          <p:cNvSpPr txBox="1"/>
          <p:nvPr/>
        </p:nvSpPr>
        <p:spPr>
          <a:xfrm>
            <a:off x="7973960" y="3066609"/>
            <a:ext cx="13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DBRE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710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e image contenant Caractère coloré, vert, Graphique, conception&#10;&#10;Description générée automatiquement">
            <a:extLst>
              <a:ext uri="{FF2B5EF4-FFF2-40B4-BE49-F238E27FC236}">
                <a16:creationId xmlns:a16="http://schemas.microsoft.com/office/drawing/2014/main" id="{8722FE78-1FAA-E451-0A07-46A2A09A4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0" r="1" b="4339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6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0C1E3B-95B4-E73A-C72C-4BDF8ED6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Etape 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E9442A-7B7B-C28B-2882-FE19A5E7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Extraction du schéma physique, logique &amp; conceptuel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273EBD-B24A-E45D-7B06-60888B19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>
            <a:normAutofit/>
          </a:bodyPr>
          <a:lstStyle/>
          <a:p>
            <a:r>
              <a:rPr lang="fr-BE" dirty="0"/>
              <a:t>Extraction du schéma physique explicite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705BA-0F99-516B-07F2-A97AB78F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fr-BE" dirty="0"/>
              <a:t>Instrumentation du programme pour récupérer les queries de création des 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dirty="0"/>
              <a:t>11 tables en tout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dirty="0"/>
              <a:t>3 tables isolées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BE" dirty="0"/>
              <a:t>1 table centrale </a:t>
            </a:r>
            <a:r>
              <a:rPr lang="fr-BE" i="1" dirty="0" err="1"/>
              <a:t>accounts</a:t>
            </a:r>
            <a:endParaRPr lang="fr-BE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Espace réservé du contenu 4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B5930FCC-A6C1-E06C-E5E6-BEB64487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08" y="3066001"/>
            <a:ext cx="4584605" cy="31289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FB66B5-0DCE-404D-B0A0-E1E48E7BB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278235"/>
            <a:ext cx="5346796" cy="457976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480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A58856-8479-B311-9AD9-09E4568D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Extraction du </a:t>
            </a:r>
            <a:r>
              <a:rPr lang="en-US" dirty="0" err="1"/>
              <a:t>schéma</a:t>
            </a:r>
            <a:r>
              <a:rPr lang="en-US" dirty="0"/>
              <a:t> </a:t>
            </a:r>
            <a:r>
              <a:rPr lang="en-US" dirty="0" err="1"/>
              <a:t>logique</a:t>
            </a:r>
            <a:endParaRPr lang="en-US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FF0D5E5-C6CA-8E37-C1F1-96D0E0E30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7512" y="2638498"/>
            <a:ext cx="5111222" cy="3601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/>
            <a:r>
              <a:rPr lang="en-US" dirty="0" err="1"/>
              <a:t>Noms</a:t>
            </a:r>
            <a:r>
              <a:rPr lang="en-US" dirty="0"/>
              <a:t> des </a:t>
            </a:r>
            <a:r>
              <a:rPr lang="en-US" dirty="0" err="1"/>
              <a:t>colonnes</a:t>
            </a:r>
            <a:r>
              <a:rPr lang="en-US" dirty="0"/>
              <a:t> </a:t>
            </a:r>
            <a:r>
              <a:rPr lang="en-US" dirty="0" err="1"/>
              <a:t>assez</a:t>
            </a:r>
            <a:r>
              <a:rPr lang="en-US" dirty="0"/>
              <a:t> </a:t>
            </a:r>
            <a:r>
              <a:rPr lang="en-US" dirty="0" err="1"/>
              <a:t>explicites</a:t>
            </a:r>
            <a:endParaRPr lang="en-US" dirty="0"/>
          </a:p>
          <a:p>
            <a:pPr marL="342900"/>
            <a:r>
              <a:rPr lang="en-US" dirty="0" err="1"/>
              <a:t>Analyse</a:t>
            </a:r>
            <a:r>
              <a:rPr lang="en-US" dirty="0"/>
              <a:t> des queries avec </a:t>
            </a:r>
            <a:r>
              <a:rPr lang="en-US" dirty="0" err="1"/>
              <a:t>SQLInspect</a:t>
            </a:r>
            <a:r>
              <a:rPr lang="en-US" dirty="0"/>
              <a:t> pour examiner la presence de FK</a:t>
            </a:r>
          </a:p>
          <a:p>
            <a:r>
              <a:rPr lang="en-US" dirty="0">
                <a:sym typeface="Wingdings" panose="05000000000000000000" pitchFamily="2" charset="2"/>
              </a:rPr>
              <a:t>	 0 FK </a:t>
            </a:r>
            <a:r>
              <a:rPr lang="en-US" dirty="0" err="1">
                <a:sym typeface="Wingdings" panose="05000000000000000000" pitchFamily="2" charset="2"/>
              </a:rPr>
              <a:t>implicites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découvertes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 Peu de </a:t>
            </a:r>
            <a:r>
              <a:rPr lang="en-US" dirty="0" err="1">
                <a:sym typeface="Wingdings" panose="05000000000000000000" pitchFamily="2" charset="2"/>
              </a:rPr>
              <a:t>résultats</a:t>
            </a:r>
            <a:r>
              <a:rPr lang="en-US" dirty="0">
                <a:sym typeface="Wingdings" panose="05000000000000000000" pitchFamily="2" charset="2"/>
              </a:rPr>
              <a:t> (15 queries) </a:t>
            </a:r>
          </a:p>
          <a:p>
            <a:pPr marL="342900"/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1 FK </a:t>
            </a:r>
            <a:r>
              <a:rPr lang="en-US" dirty="0" err="1">
                <a:sym typeface="Wingdings" panose="05000000000000000000" pitchFamily="2" charset="2"/>
              </a:rPr>
              <a:t>implicite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trouvée</a:t>
            </a:r>
            <a:endParaRPr lang="en-US" dirty="0"/>
          </a:p>
          <a:p>
            <a:pPr marL="342900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space réservé du contenu 12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9D54ABA2-3376-15C0-80B9-413611B25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8" y="2470082"/>
            <a:ext cx="4952224" cy="4225685"/>
          </a:xfrm>
        </p:spPr>
      </p:pic>
    </p:spTree>
    <p:extLst>
      <p:ext uri="{BB962C8B-B14F-4D97-AF65-F5344CB8AC3E}">
        <p14:creationId xmlns:p14="http://schemas.microsoft.com/office/powerpoint/2010/main" val="342571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A142885D-301F-0753-D7CB-F867865C3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032"/>
            <a:ext cx="6010822" cy="4102385"/>
          </a:xfrm>
          <a:prstGeom prst="rect">
            <a:avLst/>
          </a:prstGeom>
        </p:spPr>
      </p:pic>
      <p:pic>
        <p:nvPicPr>
          <p:cNvPr id="9" name="Image 8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94B42355-FCE8-B3D2-4B97-310FC2AF4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54" y="835742"/>
            <a:ext cx="6180746" cy="52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4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5C2919-9E45-A959-F439-27C7FDD8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305" y="235881"/>
            <a:ext cx="4569006" cy="28842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Conceptualisation</a:t>
            </a:r>
            <a:endParaRPr lang="en-US" dirty="0"/>
          </a:p>
        </p:txBody>
      </p:sp>
      <p:pic>
        <p:nvPicPr>
          <p:cNvPr id="7" name="Image 6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EE56A1A6-AAA8-84F5-CB86-7CA3D89B8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7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5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e image contenant Caractère coloré, vert, Graphique, conception&#10;&#10;Description générée automatiquement">
            <a:extLst>
              <a:ext uri="{FF2B5EF4-FFF2-40B4-BE49-F238E27FC236}">
                <a16:creationId xmlns:a16="http://schemas.microsoft.com/office/drawing/2014/main" id="{8722FE78-1FAA-E451-0A07-46A2A09A4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9" r="1" b="4339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5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0C1E3B-95B4-E73A-C72C-4BDF8ED6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Etape 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E9442A-7B7B-C28B-2882-FE19A5E7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Dérivation du </a:t>
            </a:r>
            <a:r>
              <a:rPr lang="fr-FR" dirty="0" err="1">
                <a:solidFill>
                  <a:srgbClr val="FFFFFF"/>
                </a:solidFill>
              </a:rPr>
              <a:t>Sublogical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schema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5E2"/>
      </a:lt2>
      <a:accent1>
        <a:srgbClr val="7EA6CB"/>
      </a:accent1>
      <a:accent2>
        <a:srgbClr val="66ACB1"/>
      </a:accent2>
      <a:accent3>
        <a:srgbClr val="75AE9A"/>
      </a:accent3>
      <a:accent4>
        <a:srgbClr val="67B278"/>
      </a:accent4>
      <a:accent5>
        <a:srgbClr val="80AE75"/>
      </a:accent5>
      <a:accent6>
        <a:srgbClr val="8FAC63"/>
      </a:accent6>
      <a:hlink>
        <a:srgbClr val="9E7D5E"/>
      </a:hlink>
      <a:folHlink>
        <a:srgbClr val="7F7F7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7E35C3A40B1447A02C8528854CA5E8" ma:contentTypeVersion="5" ma:contentTypeDescription="Crée un document." ma:contentTypeScope="" ma:versionID="7ad0a6b3c2a4266cf3a406f405b41cd3">
  <xsd:schema xmlns:xsd="http://www.w3.org/2001/XMLSchema" xmlns:xs="http://www.w3.org/2001/XMLSchema" xmlns:p="http://schemas.microsoft.com/office/2006/metadata/properties" xmlns:ns3="90a40266-2cb7-4b1c-a9b2-76c10816e208" xmlns:ns4="fdd43aa2-dbd0-452b-a208-ebcfa34051e4" targetNamespace="http://schemas.microsoft.com/office/2006/metadata/properties" ma:root="true" ma:fieldsID="a5a129a87d0729f1cf0a172b46ce867a" ns3:_="" ns4:_="">
    <xsd:import namespace="90a40266-2cb7-4b1c-a9b2-76c10816e208"/>
    <xsd:import namespace="fdd43aa2-dbd0-452b-a208-ebcfa34051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40266-2cb7-4b1c-a9b2-76c10816e2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43aa2-dbd0-452b-a208-ebcfa34051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7FE001-98E3-42A4-9BE9-067BE270A49A}">
  <ds:schemaRefs>
    <ds:schemaRef ds:uri="90a40266-2cb7-4b1c-a9b2-76c10816e208"/>
    <ds:schemaRef ds:uri="fdd43aa2-dbd0-452b-a208-ebcfa34051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CA9DB75-3EBD-4091-A502-A29D0BDDF9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EC57B-8837-4021-AFC6-B4E52F3C84B6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fdd43aa2-dbd0-452b-a208-ebcfa34051e4"/>
    <ds:schemaRef ds:uri="90a40266-2cb7-4b1c-a9b2-76c10816e208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367</Words>
  <Application>Microsoft Office PowerPoint</Application>
  <PresentationFormat>Grand écran</PresentationFormat>
  <Paragraphs>89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Bierstadt</vt:lpstr>
      <vt:lpstr>Calibri</vt:lpstr>
      <vt:lpstr>Courier New</vt:lpstr>
      <vt:lpstr>Gill Sans MT</vt:lpstr>
      <vt:lpstr>Wingdings</vt:lpstr>
      <vt:lpstr>BevelVTI</vt:lpstr>
      <vt:lpstr>Evolution de systèmes logiciels </vt:lpstr>
      <vt:lpstr>Conversations </vt:lpstr>
      <vt:lpstr>Analyse en 4 étapes: </vt:lpstr>
      <vt:lpstr>Etape 1</vt:lpstr>
      <vt:lpstr>Extraction du schéma physique explicite</vt:lpstr>
      <vt:lpstr>Extraction du schéma logique</vt:lpstr>
      <vt:lpstr>Présentation PowerPoint</vt:lpstr>
      <vt:lpstr>Conceptualisation</vt:lpstr>
      <vt:lpstr>Etape 2</vt:lpstr>
      <vt:lpstr>SQL Inspect</vt:lpstr>
      <vt:lpstr>Analyse des logs SQLite avec Logcat</vt:lpstr>
      <vt:lpstr>Résultats de l'analyse des SQL statements</vt:lpstr>
      <vt:lpstr>Colonnes potentiellement inutilisées</vt:lpstr>
      <vt:lpstr>Table presence_template</vt:lpstr>
      <vt:lpstr>Sublogical schema</vt:lpstr>
      <vt:lpstr>Etape 3</vt:lpstr>
      <vt:lpstr>Ajout et suppression de colonnes et renommage de tables/colonnes</vt:lpstr>
      <vt:lpstr>Fusion de tables</vt:lpstr>
      <vt:lpstr>Suppression de tables</vt:lpstr>
      <vt:lpstr>Ajout de tables</vt:lpstr>
      <vt:lpstr>Etape 4</vt:lpstr>
      <vt:lpstr>Points appréciés</vt:lpstr>
      <vt:lpstr>Points discutables</vt:lpstr>
      <vt:lpstr>Points discutables</vt:lpstr>
      <vt:lpstr>Récapitulatif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Johan ROCHET</dc:creator>
  <cp:lastModifiedBy>Johan ROCHET</cp:lastModifiedBy>
  <cp:revision>2</cp:revision>
  <dcterms:created xsi:type="dcterms:W3CDTF">2024-01-07T16:42:38Z</dcterms:created>
  <dcterms:modified xsi:type="dcterms:W3CDTF">2024-01-09T14:08:07Z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0x0101003D7E35C3A40B1447A02C8528854CA5E8</vt:lpwstr>
  </property>
</Properties>
</file>