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 id="265" r:id="rId9"/>
    <p:sldId id="272" r:id="rId10"/>
    <p:sldId id="266" r:id="rId11"/>
    <p:sldId id="261" r:id="rId12"/>
    <p:sldId id="262" r:id="rId13"/>
    <p:sldId id="267" r:id="rId14"/>
    <p:sldId id="268" r:id="rId15"/>
    <p:sldId id="269" r:id="rId16"/>
    <p:sldId id="270" r:id="rId17"/>
    <p:sldId id="271"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7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D4497-E000-443F-84D4-0486E735F6EB}" v="1746" dt="2023-06-16T14:05:20.214"/>
    <p1510:client id="{EB976536-2B1A-4F8C-87B4-3D8B77C6EB45}" v="1035" dt="2023-06-20T13:02:13.826"/>
    <p1510:client id="{FF7D922D-7E41-4C6B-A331-E69A06DE9351}" v="1168" dt="2023-06-20T15:11:42.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20/06/2023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20/06/2023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20/06/2023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20/06/2023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20/06/2023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20/06/2023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20/06/2023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20/06/2023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20/06/2023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20/06/2023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20/06/2023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20/06/2023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ata.seattle.gov/dataset/2016-Building-Energy-Benchmarking/2bpz-gwp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87E8F308-53FD-6F30-601B-EAED2D0E09AC}"/>
              </a:ext>
            </a:extLst>
          </p:cNvPr>
          <p:cNvSpPr txBox="1"/>
          <p:nvPr/>
        </p:nvSpPr>
        <p:spPr>
          <a:xfrm>
            <a:off x="249636" y="1182203"/>
            <a:ext cx="6085403" cy="12971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spcBef>
                <a:spcPct val="0"/>
              </a:spcBef>
              <a:spcAft>
                <a:spcPts val="600"/>
              </a:spcAft>
            </a:pPr>
            <a:r>
              <a:rPr lang="en-US" sz="4000" b="1" kern="1200" err="1">
                <a:solidFill>
                  <a:srgbClr val="1D479B"/>
                </a:solidFill>
                <a:latin typeface="+mj-lt"/>
                <a:ea typeface="+mj-ea"/>
                <a:cs typeface="+mj-cs"/>
              </a:rPr>
              <a:t>Anticipez</a:t>
            </a:r>
            <a:r>
              <a:rPr lang="en-US" sz="4000" b="1" kern="1200">
                <a:solidFill>
                  <a:srgbClr val="1D479B"/>
                </a:solidFill>
                <a:latin typeface="+mj-lt"/>
                <a:ea typeface="+mj-ea"/>
                <a:cs typeface="+mj-cs"/>
              </a:rPr>
              <a:t> les </a:t>
            </a:r>
            <a:r>
              <a:rPr lang="en-US" sz="4000" b="1" kern="1200" err="1">
                <a:solidFill>
                  <a:srgbClr val="1D479B"/>
                </a:solidFill>
                <a:latin typeface="+mj-lt"/>
                <a:ea typeface="+mj-ea"/>
                <a:cs typeface="+mj-cs"/>
              </a:rPr>
              <a:t>besoins</a:t>
            </a:r>
            <a:r>
              <a:rPr lang="en-US" sz="4000" b="1" kern="1200">
                <a:solidFill>
                  <a:srgbClr val="1D479B"/>
                </a:solidFill>
                <a:latin typeface="+mj-lt"/>
                <a:ea typeface="+mj-ea"/>
                <a:cs typeface="+mj-cs"/>
              </a:rPr>
              <a:t> </a:t>
            </a:r>
            <a:r>
              <a:rPr lang="en-US" sz="4000" b="1" kern="1200" err="1">
                <a:solidFill>
                  <a:srgbClr val="1D479B"/>
                </a:solidFill>
                <a:latin typeface="+mj-lt"/>
                <a:ea typeface="+mj-ea"/>
                <a:cs typeface="+mj-cs"/>
              </a:rPr>
              <a:t>en</a:t>
            </a:r>
            <a:r>
              <a:rPr lang="en-US" sz="4000" b="1" kern="1200">
                <a:solidFill>
                  <a:srgbClr val="1D479B"/>
                </a:solidFill>
                <a:latin typeface="+mj-lt"/>
                <a:ea typeface="+mj-ea"/>
                <a:cs typeface="+mj-cs"/>
              </a:rPr>
              <a:t> </a:t>
            </a:r>
            <a:r>
              <a:rPr lang="en-US" sz="4000" b="1" kern="1200" err="1">
                <a:solidFill>
                  <a:srgbClr val="1D479B"/>
                </a:solidFill>
                <a:latin typeface="+mj-lt"/>
                <a:ea typeface="+mj-ea"/>
                <a:cs typeface="+mj-cs"/>
              </a:rPr>
              <a:t>consommation</a:t>
            </a:r>
            <a:r>
              <a:rPr lang="en-US" sz="4000" b="1" kern="1200">
                <a:solidFill>
                  <a:srgbClr val="1D479B"/>
                </a:solidFill>
                <a:latin typeface="+mj-lt"/>
                <a:ea typeface="+mj-ea"/>
                <a:cs typeface="+mj-cs"/>
              </a:rPr>
              <a:t> de </a:t>
            </a:r>
            <a:r>
              <a:rPr lang="en-US" sz="4000" b="1" kern="1200" err="1">
                <a:solidFill>
                  <a:srgbClr val="1D479B"/>
                </a:solidFill>
                <a:latin typeface="+mj-lt"/>
                <a:ea typeface="+mj-ea"/>
                <a:cs typeface="+mj-cs"/>
              </a:rPr>
              <a:t>bâtiments</a:t>
            </a:r>
            <a:endParaRPr lang="en-US" sz="4000" b="1" kern="1200">
              <a:solidFill>
                <a:srgbClr val="1D479B"/>
              </a:solidFill>
              <a:latin typeface="+mj-lt"/>
              <a:ea typeface="Calibri Light"/>
              <a:cs typeface="Calibri Light"/>
            </a:endParaRPr>
          </a:p>
        </p:txBody>
      </p:sp>
      <p:grpSp>
        <p:nvGrpSpPr>
          <p:cNvPr id="21"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2"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5" descr="Une image contenant texte, clipart&#10;&#10;Description générée automatiquement">
            <a:extLst>
              <a:ext uri="{FF2B5EF4-FFF2-40B4-BE49-F238E27FC236}">
                <a16:creationId xmlns:a16="http://schemas.microsoft.com/office/drawing/2014/main" id="{1D72C141-AF70-E702-E0AE-8C54DFD4FCBB}"/>
              </a:ext>
            </a:extLst>
          </p:cNvPr>
          <p:cNvPicPr>
            <a:picLocks noChangeAspect="1"/>
          </p:cNvPicPr>
          <p:nvPr/>
        </p:nvPicPr>
        <p:blipFill>
          <a:blip r:embed="rId2"/>
          <a:stretch>
            <a:fillRect/>
          </a:stretch>
        </p:blipFill>
        <p:spPr>
          <a:xfrm>
            <a:off x="7569323" y="3008581"/>
            <a:ext cx="4141760" cy="1522096"/>
          </a:xfrm>
          <a:prstGeom prst="rect">
            <a:avLst/>
          </a:prstGeom>
          <a:ln>
            <a:noFill/>
          </a:ln>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AA232FA-418F-4704-1E02-AD634DAD4CE8}"/>
              </a:ext>
            </a:extLst>
          </p:cNvPr>
          <p:cNvSpPr txBox="1"/>
          <p:nvPr/>
        </p:nvSpPr>
        <p:spPr>
          <a:xfrm>
            <a:off x="261656" y="246013"/>
            <a:ext cx="11729176"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Variables numériques de consommation énergétique et </a:t>
            </a:r>
            <a:r>
              <a:rPr lang="fr-FR" sz="2400" err="1">
                <a:solidFill>
                  <a:srgbClr val="1D479B"/>
                </a:solidFill>
                <a:ea typeface="Calibri"/>
                <a:cs typeface="Calibri"/>
              </a:rPr>
              <a:t>Targets</a:t>
            </a:r>
            <a:r>
              <a:rPr lang="fr-FR" sz="2400">
                <a:solidFill>
                  <a:srgbClr val="1D479B"/>
                </a:solidFill>
                <a:ea typeface="Calibri"/>
                <a:cs typeface="Calibri"/>
              </a:rPr>
              <a:t> :</a:t>
            </a:r>
          </a:p>
          <a:p>
            <a:endParaRPr lang="fr-FR" sz="2400">
              <a:solidFill>
                <a:srgbClr val="1D479B"/>
              </a:solidFill>
              <a:cs typeface="Calibri"/>
            </a:endParaRPr>
          </a:p>
          <a:p>
            <a:pPr marL="342900" indent="-342900">
              <a:buFont typeface="Calibri"/>
              <a:buChar char="-"/>
            </a:pPr>
            <a:r>
              <a:rPr lang="fr-FR" sz="2400" b="1">
                <a:cs typeface="Calibri"/>
              </a:rPr>
              <a:t>Electricité, Gaz, Vapeur</a:t>
            </a:r>
            <a:r>
              <a:rPr lang="fr-FR" sz="2400">
                <a:cs typeface="Calibri"/>
              </a:rPr>
              <a:t> : en </a:t>
            </a:r>
            <a:r>
              <a:rPr lang="fr-FR" sz="2400" err="1">
                <a:cs typeface="Calibri"/>
              </a:rPr>
              <a:t>kBtu</a:t>
            </a:r>
            <a:r>
              <a:rPr lang="fr-FR" sz="2400">
                <a:cs typeface="Calibri"/>
              </a:rPr>
              <a:t> transformé en </a:t>
            </a:r>
            <a:r>
              <a:rPr lang="fr-FR" sz="2400" err="1">
                <a:cs typeface="Calibri"/>
              </a:rPr>
              <a:t>kBtu</a:t>
            </a:r>
            <a:r>
              <a:rPr lang="fr-FR" sz="2400">
                <a:cs typeface="Calibri"/>
              </a:rPr>
              <a:t>/</a:t>
            </a:r>
            <a:r>
              <a:rPr lang="fr-FR" sz="2400" err="1">
                <a:cs typeface="Calibri"/>
              </a:rPr>
              <a:t>sf</a:t>
            </a:r>
            <a:r>
              <a:rPr lang="fr-FR" sz="2400">
                <a:cs typeface="Calibri"/>
              </a:rPr>
              <a:t> puis en % de chaque type.</a:t>
            </a:r>
          </a:p>
          <a:p>
            <a:pPr marL="342900" indent="-342900">
              <a:buFont typeface="Calibri"/>
              <a:buChar char="-"/>
            </a:pPr>
            <a:endParaRPr lang="fr-FR" sz="2400">
              <a:cs typeface="Calibri"/>
            </a:endParaRPr>
          </a:p>
          <a:p>
            <a:pPr marL="342900" indent="-342900">
              <a:buFont typeface="Calibri"/>
              <a:buChar char="-"/>
            </a:pPr>
            <a:r>
              <a:rPr lang="fr-FR" sz="2400" b="1" err="1">
                <a:ea typeface="+mn-lt"/>
                <a:cs typeface="+mn-lt"/>
              </a:rPr>
              <a:t>SiteEUI</a:t>
            </a:r>
            <a:r>
              <a:rPr lang="fr-FR" sz="2400">
                <a:ea typeface="+mn-lt"/>
                <a:cs typeface="+mn-lt"/>
              </a:rPr>
              <a:t> : L'intensité de consommation d'énergie du site (IUE) est la consommation d'énergie du site d'une propriété divisée par sa surface de plancher brute. La consommation d'énergie du site est le montant annuel de toute l'énergie consommée par la propriété sur le site, tel qu'indiqué sur les factures de services publics. L'IE du site est mesurée en milliers d'unités thermiques britanniques (</a:t>
            </a:r>
            <a:r>
              <a:rPr lang="fr-FR" sz="2400" err="1">
                <a:ea typeface="+mn-lt"/>
                <a:cs typeface="+mn-lt"/>
              </a:rPr>
              <a:t>kBtu</a:t>
            </a:r>
            <a:r>
              <a:rPr lang="fr-FR" sz="2400">
                <a:ea typeface="+mn-lt"/>
                <a:cs typeface="+mn-lt"/>
              </a:rPr>
              <a:t>) par pied carré..</a:t>
            </a:r>
          </a:p>
          <a:p>
            <a:pPr marL="342900" indent="-342900">
              <a:buFont typeface="Calibri"/>
              <a:buChar char="-"/>
            </a:pPr>
            <a:endParaRPr lang="fr-FR" sz="2400">
              <a:cs typeface="Calibri"/>
            </a:endParaRPr>
          </a:p>
          <a:p>
            <a:pPr marL="342900" indent="-342900">
              <a:buFont typeface="Calibri"/>
              <a:buChar char="-"/>
            </a:pPr>
            <a:r>
              <a:rPr lang="fr-FR" sz="2400" b="1" err="1">
                <a:ea typeface="+mn-lt"/>
                <a:cs typeface="+mn-lt"/>
              </a:rPr>
              <a:t>GHGEmissionsIntensity</a:t>
            </a:r>
            <a:r>
              <a:rPr lang="fr-FR" sz="2400">
                <a:ea typeface="+mn-lt"/>
                <a:cs typeface="+mn-lt"/>
              </a:rPr>
              <a:t> : Émissions totales de gaz à effet de serre divisées par la surface de plancher brute de la propriété, mesurée en kilogrammes d'équivalent en dioxyde de carbone par pied carré. Ce calcul utilise un facteur d'émissions de GES du portefeuille de ressources de production de Seattle City Light.</a:t>
            </a:r>
          </a:p>
          <a:p>
            <a:pPr marL="342900" indent="-342900">
              <a:buFont typeface="Calibri"/>
              <a:buChar char="-"/>
            </a:pPr>
            <a:endParaRPr lang="fr-FR" sz="2400">
              <a:cs typeface="Calibri"/>
            </a:endParaRPr>
          </a:p>
          <a:p>
            <a:pPr marL="342900" indent="-342900">
              <a:buFont typeface="Calibri"/>
              <a:buChar char="-"/>
            </a:pPr>
            <a:r>
              <a:rPr lang="fr-FR" sz="2400" b="1">
                <a:ea typeface="+mn-lt"/>
                <a:cs typeface="+mn-lt"/>
              </a:rPr>
              <a:t>ENERGY STAR score :</a:t>
            </a:r>
            <a:r>
              <a:rPr lang="fr-FR" sz="2400">
                <a:ea typeface="+mn-lt"/>
                <a:cs typeface="+mn-lt"/>
              </a:rPr>
              <a:t>  Score énergétique actuel mais qui est fastidieux à calculer avec l’approche utilisée actuellement.</a:t>
            </a:r>
          </a:p>
        </p:txBody>
      </p:sp>
    </p:spTree>
    <p:extLst>
      <p:ext uri="{BB962C8B-B14F-4D97-AF65-F5344CB8AC3E}">
        <p14:creationId xmlns:p14="http://schemas.microsoft.com/office/powerpoint/2010/main" val="1353179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5AA3CF-C042-C494-D445-1CBBD805DD4A}"/>
              </a:ext>
            </a:extLst>
          </p:cNvPr>
          <p:cNvSpPr txBox="1"/>
          <p:nvPr/>
        </p:nvSpPr>
        <p:spPr>
          <a:xfrm>
            <a:off x="291630" y="244592"/>
            <a:ext cx="77046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solidFill>
                  <a:srgbClr val="1D479B"/>
                </a:solidFill>
                <a:ea typeface="Calibri"/>
                <a:cs typeface="Calibri"/>
              </a:rPr>
              <a:t>3 : </a:t>
            </a:r>
            <a:r>
              <a:rPr lang="fr-FR" sz="2800">
                <a:solidFill>
                  <a:srgbClr val="1D479B"/>
                </a:solidFill>
                <a:ea typeface="+mn-lt"/>
                <a:cs typeface="+mn-lt"/>
              </a:rPr>
              <a:t>Explication de l’approche de modélisation</a:t>
            </a:r>
          </a:p>
        </p:txBody>
      </p:sp>
      <p:sp>
        <p:nvSpPr>
          <p:cNvPr id="2" name="ZoneTexte 1">
            <a:extLst>
              <a:ext uri="{FF2B5EF4-FFF2-40B4-BE49-F238E27FC236}">
                <a16:creationId xmlns:a16="http://schemas.microsoft.com/office/drawing/2014/main" id="{863FF911-76E7-8DD8-426D-7CB6583E4CA2}"/>
              </a:ext>
            </a:extLst>
          </p:cNvPr>
          <p:cNvSpPr txBox="1"/>
          <p:nvPr/>
        </p:nvSpPr>
        <p:spPr>
          <a:xfrm>
            <a:off x="630296" y="837258"/>
            <a:ext cx="10602147" cy="55846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fr-FR" sz="2000" b="1" u="sng">
                <a:cs typeface="Calibri"/>
              </a:rPr>
              <a:t>Etape 1 :</a:t>
            </a:r>
            <a:r>
              <a:rPr lang="fr-FR" sz="2000">
                <a:cs typeface="Calibri"/>
              </a:rPr>
              <a:t> Modélisation sur modèles simples de type Régression Linéaire avec et sans régularisation (Lasso, Ridge et </a:t>
            </a:r>
            <a:r>
              <a:rPr lang="fr-FR" sz="2000" err="1">
                <a:cs typeface="Calibri"/>
              </a:rPr>
              <a:t>Elastic</a:t>
            </a:r>
            <a:r>
              <a:rPr lang="fr-FR" sz="2000">
                <a:cs typeface="Calibri"/>
              </a:rPr>
              <a:t> net).</a:t>
            </a:r>
          </a:p>
          <a:p>
            <a:pPr marL="285750" indent="-285750">
              <a:lnSpc>
                <a:spcPct val="150000"/>
              </a:lnSpc>
              <a:buFont typeface="Arial"/>
              <a:buChar char="•"/>
            </a:pPr>
            <a:r>
              <a:rPr lang="fr-FR" sz="2000" b="1" u="sng">
                <a:cs typeface="Calibri"/>
              </a:rPr>
              <a:t>Etape 2 :</a:t>
            </a:r>
            <a:r>
              <a:rPr lang="fr-FR" sz="2000">
                <a:cs typeface="Calibri"/>
              </a:rPr>
              <a:t> Modélisation sur différents modèles de régression un peu plus complexes (KNN et </a:t>
            </a:r>
            <a:r>
              <a:rPr lang="fr-FR" sz="2000" err="1">
                <a:cs typeface="Calibri"/>
              </a:rPr>
              <a:t>Decision</a:t>
            </a:r>
            <a:r>
              <a:rPr lang="fr-FR" sz="2000">
                <a:cs typeface="Calibri"/>
              </a:rPr>
              <a:t> </a:t>
            </a:r>
            <a:r>
              <a:rPr lang="fr-FR" sz="2000" err="1">
                <a:cs typeface="Calibri"/>
              </a:rPr>
              <a:t>tree</a:t>
            </a:r>
            <a:r>
              <a:rPr lang="fr-FR" sz="2000">
                <a:cs typeface="Calibri"/>
              </a:rPr>
              <a:t>).</a:t>
            </a:r>
            <a:endParaRPr lang="fr-FR" sz="2000" u="sng">
              <a:cs typeface="Calibri"/>
            </a:endParaRPr>
          </a:p>
          <a:p>
            <a:pPr marL="285750" indent="-285750">
              <a:lnSpc>
                <a:spcPct val="150000"/>
              </a:lnSpc>
              <a:buFont typeface="Arial"/>
              <a:buChar char="•"/>
            </a:pPr>
            <a:r>
              <a:rPr lang="fr-FR" sz="2000" b="1" u="sng">
                <a:cs typeface="Calibri"/>
              </a:rPr>
              <a:t>Etape 3 :</a:t>
            </a:r>
            <a:r>
              <a:rPr lang="fr-FR" sz="2000">
                <a:cs typeface="Calibri"/>
              </a:rPr>
              <a:t>  Modélisation sur des modèles de ML plus complexes (</a:t>
            </a:r>
            <a:r>
              <a:rPr lang="fr-FR" sz="2000" err="1">
                <a:cs typeface="Calibri"/>
              </a:rPr>
              <a:t>Random</a:t>
            </a:r>
            <a:r>
              <a:rPr lang="fr-FR" sz="2000">
                <a:cs typeface="Calibri"/>
              </a:rPr>
              <a:t> Forest, </a:t>
            </a:r>
            <a:r>
              <a:rPr lang="fr-FR" sz="2000" err="1">
                <a:cs typeface="Calibri"/>
              </a:rPr>
              <a:t>XGboost</a:t>
            </a:r>
            <a:r>
              <a:rPr lang="fr-FR" sz="2000">
                <a:cs typeface="Calibri"/>
              </a:rPr>
              <a:t> et SVM).</a:t>
            </a:r>
          </a:p>
          <a:p>
            <a:pPr marL="285750" indent="-285750">
              <a:lnSpc>
                <a:spcPct val="150000"/>
              </a:lnSpc>
              <a:buFont typeface="Arial"/>
              <a:buChar char="•"/>
            </a:pPr>
            <a:r>
              <a:rPr lang="fr-FR" sz="2000" b="1" u="sng">
                <a:cs typeface="Calibri"/>
              </a:rPr>
              <a:t>Etape 4 :</a:t>
            </a:r>
            <a:r>
              <a:rPr lang="fr-FR" sz="2000">
                <a:cs typeface="Calibri"/>
              </a:rPr>
              <a:t> Amélioration des hyperparamètres des modèles complexes (</a:t>
            </a:r>
            <a:r>
              <a:rPr lang="fr-FR" sz="2000" err="1">
                <a:cs typeface="Calibri"/>
              </a:rPr>
              <a:t>Max_depth</a:t>
            </a:r>
            <a:r>
              <a:rPr lang="fr-FR" sz="2000">
                <a:cs typeface="Calibri"/>
              </a:rPr>
              <a:t>, </a:t>
            </a:r>
            <a:r>
              <a:rPr lang="fr-FR" sz="2000" err="1">
                <a:cs typeface="Calibri"/>
              </a:rPr>
              <a:t>Nb_iteration</a:t>
            </a:r>
            <a:r>
              <a:rPr lang="fr-FR" sz="2000">
                <a:cs typeface="Calibri"/>
              </a:rPr>
              <a:t>, régularisation...).</a:t>
            </a:r>
          </a:p>
          <a:p>
            <a:pPr marL="285750" indent="-285750">
              <a:lnSpc>
                <a:spcPct val="150000"/>
              </a:lnSpc>
              <a:buFont typeface="Arial"/>
              <a:buChar char="•"/>
            </a:pPr>
            <a:r>
              <a:rPr lang="fr-FR" sz="2000" b="1" u="sng">
                <a:cs typeface="Calibri"/>
              </a:rPr>
              <a:t>Etape 5 :</a:t>
            </a:r>
            <a:r>
              <a:rPr lang="fr-FR" sz="2000">
                <a:cs typeface="Calibri"/>
              </a:rPr>
              <a:t> Récupération des variables pertinentes (Coef, </a:t>
            </a:r>
            <a:r>
              <a:rPr lang="fr-FR" sz="2000" err="1">
                <a:cs typeface="Calibri"/>
              </a:rPr>
              <a:t>PValue</a:t>
            </a:r>
            <a:r>
              <a:rPr lang="fr-FR" sz="2000">
                <a:cs typeface="Calibri"/>
              </a:rPr>
              <a:t>, </a:t>
            </a:r>
            <a:r>
              <a:rPr lang="fr-FR" sz="2000" err="1">
                <a:cs typeface="Calibri"/>
              </a:rPr>
              <a:t>Feature</a:t>
            </a:r>
            <a:r>
              <a:rPr lang="fr-FR" sz="2000">
                <a:cs typeface="Calibri"/>
              </a:rPr>
              <a:t> Importance, Permutation Importance, Cover/Gain/</a:t>
            </a:r>
            <a:r>
              <a:rPr lang="fr-FR" sz="2000" err="1">
                <a:cs typeface="Calibri"/>
              </a:rPr>
              <a:t>Weight</a:t>
            </a:r>
            <a:r>
              <a:rPr lang="fr-FR" sz="2000">
                <a:cs typeface="Calibri"/>
              </a:rPr>
              <a:t>).</a:t>
            </a:r>
          </a:p>
          <a:p>
            <a:pPr marL="285750" indent="-285750">
              <a:lnSpc>
                <a:spcPct val="150000"/>
              </a:lnSpc>
              <a:buFont typeface="Arial"/>
              <a:buChar char="•"/>
            </a:pPr>
            <a:r>
              <a:rPr lang="fr-FR" sz="2000" b="1" u="sng">
                <a:cs typeface="Calibri"/>
              </a:rPr>
              <a:t>Etape 6 :</a:t>
            </a:r>
            <a:r>
              <a:rPr lang="fr-FR" sz="2000">
                <a:cs typeface="Calibri"/>
              </a:rPr>
              <a:t> Run des modèles de Machine Learning (via les définitions) avec uniquement les variables les plus importantes puis avec les variables les plus importantes issus du modèle </a:t>
            </a:r>
            <a:r>
              <a:rPr lang="fr-FR" sz="2000" err="1">
                <a:cs typeface="Calibri"/>
              </a:rPr>
              <a:t>Elastic</a:t>
            </a:r>
            <a:r>
              <a:rPr lang="fr-FR" sz="2000">
                <a:cs typeface="Calibri"/>
              </a:rPr>
              <a:t> Net.</a:t>
            </a:r>
          </a:p>
          <a:p>
            <a:pPr marL="285750" indent="-285750">
              <a:lnSpc>
                <a:spcPct val="150000"/>
              </a:lnSpc>
              <a:buFont typeface="Arial"/>
              <a:buChar char="•"/>
            </a:pPr>
            <a:r>
              <a:rPr lang="fr-FR" sz="2000" b="1" u="sng">
                <a:cs typeface="Calibri"/>
              </a:rPr>
              <a:t>Etape 7 :</a:t>
            </a:r>
            <a:r>
              <a:rPr lang="fr-FR" sz="2000">
                <a:cs typeface="Calibri"/>
              </a:rPr>
              <a:t> Re run des modèles de Machine Learning en rajoutant la variable NRJ Star Score.</a:t>
            </a:r>
          </a:p>
        </p:txBody>
      </p:sp>
    </p:spTree>
    <p:extLst>
      <p:ext uri="{BB962C8B-B14F-4D97-AF65-F5344CB8AC3E}">
        <p14:creationId xmlns:p14="http://schemas.microsoft.com/office/powerpoint/2010/main" val="114912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BB72043-868E-BFE5-E208-89F032D0289A}"/>
              </a:ext>
            </a:extLst>
          </p:cNvPr>
          <p:cNvSpPr txBox="1"/>
          <p:nvPr/>
        </p:nvSpPr>
        <p:spPr>
          <a:xfrm>
            <a:off x="216371" y="75259"/>
            <a:ext cx="103387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solidFill>
                  <a:srgbClr val="1D479B"/>
                </a:solidFill>
                <a:ea typeface="Calibri"/>
                <a:cs typeface="Calibri"/>
              </a:rPr>
              <a:t>4 : </a:t>
            </a:r>
            <a:r>
              <a:rPr lang="fr-FR" sz="2800">
                <a:solidFill>
                  <a:srgbClr val="1D479B"/>
                </a:solidFill>
                <a:ea typeface="+mn-lt"/>
                <a:cs typeface="+mn-lt"/>
              </a:rPr>
              <a:t>Présentation des résultats sur la Target N°1 </a:t>
            </a:r>
            <a:r>
              <a:rPr lang="fr-FR" sz="2800">
                <a:solidFill>
                  <a:srgbClr val="FF0000"/>
                </a:solidFill>
                <a:ea typeface="+mn-lt"/>
                <a:cs typeface="+mn-lt"/>
              </a:rPr>
              <a:t>: </a:t>
            </a:r>
            <a:r>
              <a:rPr lang="fr-FR" sz="2800" err="1">
                <a:solidFill>
                  <a:srgbClr val="FF0000"/>
                </a:solidFill>
                <a:ea typeface="+mn-lt"/>
                <a:cs typeface="+mn-lt"/>
              </a:rPr>
              <a:t>SiteEUIWN</a:t>
            </a:r>
            <a:r>
              <a:rPr lang="fr-FR" sz="2800">
                <a:solidFill>
                  <a:srgbClr val="FF0000"/>
                </a:solidFill>
                <a:ea typeface="+mn-lt"/>
                <a:cs typeface="+mn-lt"/>
              </a:rPr>
              <a:t>(</a:t>
            </a:r>
            <a:r>
              <a:rPr lang="fr-FR" sz="2800" err="1">
                <a:solidFill>
                  <a:srgbClr val="FF0000"/>
                </a:solidFill>
                <a:ea typeface="+mn-lt"/>
                <a:cs typeface="+mn-lt"/>
              </a:rPr>
              <a:t>kBtu</a:t>
            </a:r>
            <a:r>
              <a:rPr lang="fr-FR" sz="2800">
                <a:solidFill>
                  <a:srgbClr val="FF0000"/>
                </a:solidFill>
                <a:ea typeface="+mn-lt"/>
                <a:cs typeface="+mn-lt"/>
              </a:rPr>
              <a:t>/</a:t>
            </a:r>
            <a:r>
              <a:rPr lang="fr-FR" sz="2800" err="1">
                <a:solidFill>
                  <a:srgbClr val="FF0000"/>
                </a:solidFill>
                <a:ea typeface="+mn-lt"/>
                <a:cs typeface="+mn-lt"/>
              </a:rPr>
              <a:t>sf</a:t>
            </a:r>
            <a:r>
              <a:rPr lang="fr-FR" sz="2800">
                <a:solidFill>
                  <a:srgbClr val="FF0000"/>
                </a:solidFill>
                <a:ea typeface="+mn-lt"/>
                <a:cs typeface="+mn-lt"/>
              </a:rPr>
              <a:t>)</a:t>
            </a:r>
          </a:p>
        </p:txBody>
      </p:sp>
      <p:grpSp>
        <p:nvGrpSpPr>
          <p:cNvPr id="13" name="Groupe 12">
            <a:extLst>
              <a:ext uri="{FF2B5EF4-FFF2-40B4-BE49-F238E27FC236}">
                <a16:creationId xmlns:a16="http://schemas.microsoft.com/office/drawing/2014/main" id="{571CD5AC-236C-A2CA-D62C-200D0818EAEA}"/>
              </a:ext>
            </a:extLst>
          </p:cNvPr>
          <p:cNvGrpSpPr/>
          <p:nvPr/>
        </p:nvGrpSpPr>
        <p:grpSpPr>
          <a:xfrm>
            <a:off x="291630" y="997184"/>
            <a:ext cx="5898443" cy="5788683"/>
            <a:chOff x="3273778" y="827851"/>
            <a:chExt cx="5898443" cy="5788683"/>
          </a:xfrm>
        </p:grpSpPr>
        <p:pic>
          <p:nvPicPr>
            <p:cNvPr id="2" name="Image 2" descr="Une image contenant table&#10;&#10;Description générée automatiquement">
              <a:extLst>
                <a:ext uri="{FF2B5EF4-FFF2-40B4-BE49-F238E27FC236}">
                  <a16:creationId xmlns:a16="http://schemas.microsoft.com/office/drawing/2014/main" id="{D3E0E1A8-E61B-F3FA-A1F8-B911BD4EF799}"/>
                </a:ext>
              </a:extLst>
            </p:cNvPr>
            <p:cNvPicPr>
              <a:picLocks noChangeAspect="1"/>
            </p:cNvPicPr>
            <p:nvPr/>
          </p:nvPicPr>
          <p:blipFill>
            <a:blip r:embed="rId2"/>
            <a:stretch>
              <a:fillRect/>
            </a:stretch>
          </p:blipFill>
          <p:spPr>
            <a:xfrm>
              <a:off x="3322697" y="862354"/>
              <a:ext cx="5847644" cy="5754180"/>
            </a:xfrm>
            <a:prstGeom prst="rect">
              <a:avLst/>
            </a:prstGeom>
          </p:spPr>
        </p:pic>
        <p:grpSp>
          <p:nvGrpSpPr>
            <p:cNvPr id="12" name="Groupe 11">
              <a:extLst>
                <a:ext uri="{FF2B5EF4-FFF2-40B4-BE49-F238E27FC236}">
                  <a16:creationId xmlns:a16="http://schemas.microsoft.com/office/drawing/2014/main" id="{8BCF310D-9EBE-0381-3989-708A251C2344}"/>
                </a:ext>
              </a:extLst>
            </p:cNvPr>
            <p:cNvGrpSpPr/>
            <p:nvPr/>
          </p:nvGrpSpPr>
          <p:grpSpPr>
            <a:xfrm>
              <a:off x="3273778" y="827851"/>
              <a:ext cx="5898443" cy="4590815"/>
              <a:chOff x="3273778" y="827851"/>
              <a:chExt cx="5898443" cy="4590815"/>
            </a:xfrm>
          </p:grpSpPr>
          <p:sp>
            <p:nvSpPr>
              <p:cNvPr id="4" name="Rectangle 3">
                <a:extLst>
                  <a:ext uri="{FF2B5EF4-FFF2-40B4-BE49-F238E27FC236}">
                    <a16:creationId xmlns:a16="http://schemas.microsoft.com/office/drawing/2014/main" id="{51F89DC8-C0B2-25E4-FF4A-F06906033354}"/>
                  </a:ext>
                </a:extLst>
              </p:cNvPr>
              <p:cNvSpPr/>
              <p:nvPr/>
            </p:nvSpPr>
            <p:spPr>
              <a:xfrm>
                <a:off x="3273778" y="827851"/>
                <a:ext cx="4129851"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a:extLst>
                  <a:ext uri="{FF2B5EF4-FFF2-40B4-BE49-F238E27FC236}">
                    <a16:creationId xmlns:a16="http://schemas.microsoft.com/office/drawing/2014/main" id="{AF9ECECC-F734-DE97-BB1E-53083DF2E281}"/>
                  </a:ext>
                </a:extLst>
              </p:cNvPr>
              <p:cNvGrpSpPr/>
              <p:nvPr/>
            </p:nvGrpSpPr>
            <p:grpSpPr>
              <a:xfrm>
                <a:off x="3273778" y="1288814"/>
                <a:ext cx="5898443" cy="4129852"/>
                <a:chOff x="3273778" y="1288814"/>
                <a:chExt cx="5898443" cy="4129852"/>
              </a:xfrm>
            </p:grpSpPr>
            <p:sp>
              <p:nvSpPr>
                <p:cNvPr id="6" name="Rectangle 5">
                  <a:extLst>
                    <a:ext uri="{FF2B5EF4-FFF2-40B4-BE49-F238E27FC236}">
                      <a16:creationId xmlns:a16="http://schemas.microsoft.com/office/drawing/2014/main" id="{50423FF6-2766-E36E-FB07-5B4AF70ECCE4}"/>
                    </a:ext>
                  </a:extLst>
                </p:cNvPr>
                <p:cNvSpPr/>
                <p:nvPr/>
              </p:nvSpPr>
              <p:spPr>
                <a:xfrm>
                  <a:off x="3273778" y="4825999"/>
                  <a:ext cx="5898443"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2DDAD1AE-04C5-0F3F-BDD8-64A96C8D3A62}"/>
                    </a:ext>
                  </a:extLst>
                </p:cNvPr>
                <p:cNvSpPr/>
                <p:nvPr/>
              </p:nvSpPr>
              <p:spPr>
                <a:xfrm>
                  <a:off x="3273778" y="2831629"/>
                  <a:ext cx="5663258"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802B281B-F146-60C0-6853-89D529D190C6}"/>
                    </a:ext>
                  </a:extLst>
                </p:cNvPr>
                <p:cNvSpPr/>
                <p:nvPr/>
              </p:nvSpPr>
              <p:spPr>
                <a:xfrm>
                  <a:off x="3518370" y="1288814"/>
                  <a:ext cx="4129851" cy="131704"/>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9" name="Rectangle 8">
                  <a:extLst>
                    <a:ext uri="{FF2B5EF4-FFF2-40B4-BE49-F238E27FC236}">
                      <a16:creationId xmlns:a16="http://schemas.microsoft.com/office/drawing/2014/main" id="{65322D49-45C9-CDBB-71AD-F86F4D713805}"/>
                    </a:ext>
                  </a:extLst>
                </p:cNvPr>
                <p:cNvSpPr/>
                <p:nvPr/>
              </p:nvSpPr>
              <p:spPr>
                <a:xfrm>
                  <a:off x="3593629" y="5286962"/>
                  <a:ext cx="4129851" cy="131704"/>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0" name="Rectangle 9">
                  <a:extLst>
                    <a:ext uri="{FF2B5EF4-FFF2-40B4-BE49-F238E27FC236}">
                      <a16:creationId xmlns:a16="http://schemas.microsoft.com/office/drawing/2014/main" id="{DBE2A796-7CD2-C42B-D2FE-D93027BDE180}"/>
                    </a:ext>
                  </a:extLst>
                </p:cNvPr>
                <p:cNvSpPr/>
                <p:nvPr/>
              </p:nvSpPr>
              <p:spPr>
                <a:xfrm>
                  <a:off x="3593629" y="3301999"/>
                  <a:ext cx="4129851" cy="131704"/>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grpSp>
        </p:grpSp>
      </p:grpSp>
      <p:sp>
        <p:nvSpPr>
          <p:cNvPr id="14" name="ZoneTexte 13">
            <a:extLst>
              <a:ext uri="{FF2B5EF4-FFF2-40B4-BE49-F238E27FC236}">
                <a16:creationId xmlns:a16="http://schemas.microsoft.com/office/drawing/2014/main" id="{E9F4E664-96CC-E1D5-8B5A-BE2DB267B3BC}"/>
              </a:ext>
            </a:extLst>
          </p:cNvPr>
          <p:cNvSpPr txBox="1"/>
          <p:nvPr/>
        </p:nvSpPr>
        <p:spPr>
          <a:xfrm>
            <a:off x="912519" y="583258"/>
            <a:ext cx="30103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u="sng">
                <a:cs typeface="Calibri"/>
              </a:rPr>
              <a:t>Sans la variable NRJ Star Score</a:t>
            </a:r>
            <a:endParaRPr lang="fr-FR" u="sng"/>
          </a:p>
        </p:txBody>
      </p:sp>
      <p:sp>
        <p:nvSpPr>
          <p:cNvPr id="15" name="ZoneTexte 14">
            <a:extLst>
              <a:ext uri="{FF2B5EF4-FFF2-40B4-BE49-F238E27FC236}">
                <a16:creationId xmlns:a16="http://schemas.microsoft.com/office/drawing/2014/main" id="{AFAC47B9-27AD-64C4-B193-0C2B65CC06EE}"/>
              </a:ext>
            </a:extLst>
          </p:cNvPr>
          <p:cNvSpPr txBox="1"/>
          <p:nvPr/>
        </p:nvSpPr>
        <p:spPr>
          <a:xfrm>
            <a:off x="7620001" y="526814"/>
            <a:ext cx="30103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u="sng">
                <a:cs typeface="Calibri"/>
              </a:rPr>
              <a:t>Avec la variable NRJ Star Score</a:t>
            </a:r>
            <a:endParaRPr lang="fr-FR" u="sng"/>
          </a:p>
        </p:txBody>
      </p:sp>
      <p:grpSp>
        <p:nvGrpSpPr>
          <p:cNvPr id="26" name="Groupe 25">
            <a:extLst>
              <a:ext uri="{FF2B5EF4-FFF2-40B4-BE49-F238E27FC236}">
                <a16:creationId xmlns:a16="http://schemas.microsoft.com/office/drawing/2014/main" id="{33ACD470-6118-2B6E-A99B-AF57ED878706}"/>
              </a:ext>
            </a:extLst>
          </p:cNvPr>
          <p:cNvGrpSpPr/>
          <p:nvPr/>
        </p:nvGrpSpPr>
        <p:grpSpPr>
          <a:xfrm>
            <a:off x="6293556" y="890366"/>
            <a:ext cx="5898443" cy="5782823"/>
            <a:chOff x="6293556" y="890366"/>
            <a:chExt cx="5898443" cy="5782823"/>
          </a:xfrm>
        </p:grpSpPr>
        <p:pic>
          <p:nvPicPr>
            <p:cNvPr id="3" name="Image 15" descr="Une image contenant table&#10;&#10;Description générée automatiquement">
              <a:extLst>
                <a:ext uri="{FF2B5EF4-FFF2-40B4-BE49-F238E27FC236}">
                  <a16:creationId xmlns:a16="http://schemas.microsoft.com/office/drawing/2014/main" id="{F8D0ED56-BFCE-084A-F84B-BB3FC7ADB058}"/>
                </a:ext>
              </a:extLst>
            </p:cNvPr>
            <p:cNvPicPr>
              <a:picLocks noChangeAspect="1"/>
            </p:cNvPicPr>
            <p:nvPr/>
          </p:nvPicPr>
          <p:blipFill>
            <a:blip r:embed="rId3"/>
            <a:stretch>
              <a:fillRect/>
            </a:stretch>
          </p:blipFill>
          <p:spPr>
            <a:xfrm>
              <a:off x="6436548" y="890366"/>
              <a:ext cx="5556014" cy="5782823"/>
            </a:xfrm>
            <a:prstGeom prst="rect">
              <a:avLst/>
            </a:prstGeom>
          </p:spPr>
        </p:pic>
        <p:grpSp>
          <p:nvGrpSpPr>
            <p:cNvPr id="18" name="Groupe 17">
              <a:extLst>
                <a:ext uri="{FF2B5EF4-FFF2-40B4-BE49-F238E27FC236}">
                  <a16:creationId xmlns:a16="http://schemas.microsoft.com/office/drawing/2014/main" id="{E63D9347-4B81-C837-9492-0C4E25FBBF82}"/>
                </a:ext>
              </a:extLst>
            </p:cNvPr>
            <p:cNvGrpSpPr/>
            <p:nvPr/>
          </p:nvGrpSpPr>
          <p:grpSpPr>
            <a:xfrm>
              <a:off x="6293556" y="893702"/>
              <a:ext cx="5898443" cy="4619037"/>
              <a:chOff x="3273778" y="827851"/>
              <a:chExt cx="5898443" cy="4619037"/>
            </a:xfrm>
          </p:grpSpPr>
          <p:sp>
            <p:nvSpPr>
              <p:cNvPr id="19" name="Rectangle 18">
                <a:extLst>
                  <a:ext uri="{FF2B5EF4-FFF2-40B4-BE49-F238E27FC236}">
                    <a16:creationId xmlns:a16="http://schemas.microsoft.com/office/drawing/2014/main" id="{CF343E76-665E-00DF-2E6E-9AD5744BF251}"/>
                  </a:ext>
                </a:extLst>
              </p:cNvPr>
              <p:cNvSpPr/>
              <p:nvPr/>
            </p:nvSpPr>
            <p:spPr>
              <a:xfrm>
                <a:off x="3273778" y="827851"/>
                <a:ext cx="4129851"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oupe 19">
                <a:extLst>
                  <a:ext uri="{FF2B5EF4-FFF2-40B4-BE49-F238E27FC236}">
                    <a16:creationId xmlns:a16="http://schemas.microsoft.com/office/drawing/2014/main" id="{C735943E-699C-BC40-E931-A93CD14EDB73}"/>
                  </a:ext>
                </a:extLst>
              </p:cNvPr>
              <p:cNvGrpSpPr/>
              <p:nvPr/>
            </p:nvGrpSpPr>
            <p:grpSpPr>
              <a:xfrm>
                <a:off x="3273778" y="1288814"/>
                <a:ext cx="5898443" cy="4158074"/>
                <a:chOff x="3273778" y="1288814"/>
                <a:chExt cx="5898443" cy="4158074"/>
              </a:xfrm>
            </p:grpSpPr>
            <p:sp>
              <p:nvSpPr>
                <p:cNvPr id="21" name="Rectangle 20">
                  <a:extLst>
                    <a:ext uri="{FF2B5EF4-FFF2-40B4-BE49-F238E27FC236}">
                      <a16:creationId xmlns:a16="http://schemas.microsoft.com/office/drawing/2014/main" id="{36FE2E79-BF04-78B3-4449-4CD596D3ED20}"/>
                    </a:ext>
                  </a:extLst>
                </p:cNvPr>
                <p:cNvSpPr/>
                <p:nvPr/>
              </p:nvSpPr>
              <p:spPr>
                <a:xfrm>
                  <a:off x="3273778" y="4863629"/>
                  <a:ext cx="5898443"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E5152809-E2E4-2D7E-A818-06396209FED7}"/>
                    </a:ext>
                  </a:extLst>
                </p:cNvPr>
                <p:cNvSpPr/>
                <p:nvPr/>
              </p:nvSpPr>
              <p:spPr>
                <a:xfrm>
                  <a:off x="3273778" y="2831629"/>
                  <a:ext cx="5663258"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9F2DC2D5-124A-AB19-3F92-1244E8E755B9}"/>
                    </a:ext>
                  </a:extLst>
                </p:cNvPr>
                <p:cNvSpPr/>
                <p:nvPr/>
              </p:nvSpPr>
              <p:spPr>
                <a:xfrm>
                  <a:off x="3518370" y="1288814"/>
                  <a:ext cx="4129851" cy="131704"/>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24" name="Rectangle 23">
                  <a:extLst>
                    <a:ext uri="{FF2B5EF4-FFF2-40B4-BE49-F238E27FC236}">
                      <a16:creationId xmlns:a16="http://schemas.microsoft.com/office/drawing/2014/main" id="{70E10B61-C0E8-7593-A0C6-849502EA94A8}"/>
                    </a:ext>
                  </a:extLst>
                </p:cNvPr>
                <p:cNvSpPr/>
                <p:nvPr/>
              </p:nvSpPr>
              <p:spPr>
                <a:xfrm>
                  <a:off x="3612444" y="5315184"/>
                  <a:ext cx="4129851" cy="131704"/>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25" name="Rectangle 24">
                  <a:extLst>
                    <a:ext uri="{FF2B5EF4-FFF2-40B4-BE49-F238E27FC236}">
                      <a16:creationId xmlns:a16="http://schemas.microsoft.com/office/drawing/2014/main" id="{ACAFE382-94A0-5497-7266-94265FD887D9}"/>
                    </a:ext>
                  </a:extLst>
                </p:cNvPr>
                <p:cNvSpPr/>
                <p:nvPr/>
              </p:nvSpPr>
              <p:spPr>
                <a:xfrm>
                  <a:off x="3593629" y="3301999"/>
                  <a:ext cx="4129851" cy="131704"/>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grpSp>
        </p:grpSp>
      </p:grpSp>
    </p:spTree>
    <p:extLst>
      <p:ext uri="{BB962C8B-B14F-4D97-AF65-F5344CB8AC3E}">
        <p14:creationId xmlns:p14="http://schemas.microsoft.com/office/powerpoint/2010/main" val="426233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6" descr="Une image contenant graphique&#10;&#10;Description générée automatiquement">
            <a:extLst>
              <a:ext uri="{FF2B5EF4-FFF2-40B4-BE49-F238E27FC236}">
                <a16:creationId xmlns:a16="http://schemas.microsoft.com/office/drawing/2014/main" id="{18A107A8-AB9A-4D84-912E-E02D74B890FB}"/>
              </a:ext>
            </a:extLst>
          </p:cNvPr>
          <p:cNvPicPr>
            <a:picLocks noChangeAspect="1"/>
          </p:cNvPicPr>
          <p:nvPr/>
        </p:nvPicPr>
        <p:blipFill>
          <a:blip r:embed="rId2"/>
          <a:stretch>
            <a:fillRect/>
          </a:stretch>
        </p:blipFill>
        <p:spPr>
          <a:xfrm>
            <a:off x="284105" y="785890"/>
            <a:ext cx="11614384" cy="5850664"/>
          </a:xfrm>
          <a:prstGeom prst="rect">
            <a:avLst/>
          </a:prstGeom>
        </p:spPr>
      </p:pic>
      <p:sp>
        <p:nvSpPr>
          <p:cNvPr id="7" name="ZoneTexte 6">
            <a:extLst>
              <a:ext uri="{FF2B5EF4-FFF2-40B4-BE49-F238E27FC236}">
                <a16:creationId xmlns:a16="http://schemas.microsoft.com/office/drawing/2014/main" id="{9EBA912C-DB78-DE60-0589-11358D78F9E2}"/>
              </a:ext>
            </a:extLst>
          </p:cNvPr>
          <p:cNvSpPr txBox="1"/>
          <p:nvPr/>
        </p:nvSpPr>
        <p:spPr>
          <a:xfrm>
            <a:off x="357482" y="178740"/>
            <a:ext cx="7826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Variables les plus pertinentes sans NRJ Star Score :</a:t>
            </a:r>
          </a:p>
        </p:txBody>
      </p:sp>
    </p:spTree>
    <p:extLst>
      <p:ext uri="{BB962C8B-B14F-4D97-AF65-F5344CB8AC3E}">
        <p14:creationId xmlns:p14="http://schemas.microsoft.com/office/powerpoint/2010/main" val="428107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graphique&#10;&#10;Description générée automatiquement">
            <a:extLst>
              <a:ext uri="{FF2B5EF4-FFF2-40B4-BE49-F238E27FC236}">
                <a16:creationId xmlns:a16="http://schemas.microsoft.com/office/drawing/2014/main" id="{DA3F0F27-B79F-57B7-F81A-45176CB6FB09}"/>
              </a:ext>
            </a:extLst>
          </p:cNvPr>
          <p:cNvPicPr>
            <a:picLocks noChangeAspect="1"/>
          </p:cNvPicPr>
          <p:nvPr/>
        </p:nvPicPr>
        <p:blipFill>
          <a:blip r:embed="rId2"/>
          <a:stretch>
            <a:fillRect/>
          </a:stretch>
        </p:blipFill>
        <p:spPr>
          <a:xfrm>
            <a:off x="171217" y="821461"/>
            <a:ext cx="11595568" cy="5986488"/>
          </a:xfrm>
          <a:prstGeom prst="rect">
            <a:avLst/>
          </a:prstGeom>
        </p:spPr>
      </p:pic>
      <p:sp>
        <p:nvSpPr>
          <p:cNvPr id="6" name="ZoneTexte 5">
            <a:extLst>
              <a:ext uri="{FF2B5EF4-FFF2-40B4-BE49-F238E27FC236}">
                <a16:creationId xmlns:a16="http://schemas.microsoft.com/office/drawing/2014/main" id="{B4879FC1-F3EF-FA28-470E-7FE21F6B527E}"/>
              </a:ext>
            </a:extLst>
          </p:cNvPr>
          <p:cNvSpPr txBox="1"/>
          <p:nvPr/>
        </p:nvSpPr>
        <p:spPr>
          <a:xfrm>
            <a:off x="357482" y="178740"/>
            <a:ext cx="7826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Variables les plus pertinentes avec NRJ Star Score :</a:t>
            </a:r>
          </a:p>
        </p:txBody>
      </p:sp>
    </p:spTree>
    <p:extLst>
      <p:ext uri="{BB962C8B-B14F-4D97-AF65-F5344CB8AC3E}">
        <p14:creationId xmlns:p14="http://schemas.microsoft.com/office/powerpoint/2010/main" val="210102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0D361E6-921D-63AB-60C1-9212D0C8187F}"/>
              </a:ext>
            </a:extLst>
          </p:cNvPr>
          <p:cNvSpPr txBox="1"/>
          <p:nvPr/>
        </p:nvSpPr>
        <p:spPr>
          <a:xfrm>
            <a:off x="291630" y="131703"/>
            <a:ext cx="116087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solidFill>
                  <a:srgbClr val="1D479B"/>
                </a:solidFill>
                <a:ea typeface="Calibri"/>
                <a:cs typeface="Calibri"/>
              </a:rPr>
              <a:t>5 : </a:t>
            </a:r>
            <a:r>
              <a:rPr lang="fr-FR" sz="2800">
                <a:solidFill>
                  <a:srgbClr val="1D479B"/>
                </a:solidFill>
                <a:ea typeface="+mn-lt"/>
                <a:cs typeface="+mn-lt"/>
              </a:rPr>
              <a:t>Présentation des résultats sur la Target N°2 </a:t>
            </a:r>
            <a:r>
              <a:rPr lang="fr-FR" sz="2800">
                <a:solidFill>
                  <a:srgbClr val="FF0000"/>
                </a:solidFill>
                <a:ea typeface="+mn-lt"/>
                <a:cs typeface="+mn-lt"/>
              </a:rPr>
              <a:t>: </a:t>
            </a:r>
            <a:r>
              <a:rPr lang="fr-FR" sz="2800" err="1">
                <a:solidFill>
                  <a:srgbClr val="FF0000"/>
                </a:solidFill>
                <a:ea typeface="+mn-lt"/>
                <a:cs typeface="+mn-lt"/>
              </a:rPr>
              <a:t>GHGEmissionsIntensity</a:t>
            </a:r>
            <a:endParaRPr lang="fr-FR" sz="2800">
              <a:solidFill>
                <a:srgbClr val="FF0000"/>
              </a:solidFill>
              <a:ea typeface="+mn-lt"/>
              <a:cs typeface="+mn-lt"/>
            </a:endParaRPr>
          </a:p>
        </p:txBody>
      </p:sp>
      <p:pic>
        <p:nvPicPr>
          <p:cNvPr id="6" name="Image 6" descr="Une image contenant table&#10;&#10;Description générée automatiquement">
            <a:extLst>
              <a:ext uri="{FF2B5EF4-FFF2-40B4-BE49-F238E27FC236}">
                <a16:creationId xmlns:a16="http://schemas.microsoft.com/office/drawing/2014/main" id="{240A4562-4498-FBAE-BD84-055D3F8F1F28}"/>
              </a:ext>
            </a:extLst>
          </p:cNvPr>
          <p:cNvPicPr>
            <a:picLocks noChangeAspect="1"/>
          </p:cNvPicPr>
          <p:nvPr/>
        </p:nvPicPr>
        <p:blipFill>
          <a:blip r:embed="rId2"/>
          <a:stretch>
            <a:fillRect/>
          </a:stretch>
        </p:blipFill>
        <p:spPr>
          <a:xfrm>
            <a:off x="152400" y="900400"/>
            <a:ext cx="5734755" cy="5960311"/>
          </a:xfrm>
          <a:prstGeom prst="rect">
            <a:avLst/>
          </a:prstGeom>
        </p:spPr>
      </p:pic>
      <p:grpSp>
        <p:nvGrpSpPr>
          <p:cNvPr id="11" name="Groupe 10">
            <a:extLst>
              <a:ext uri="{FF2B5EF4-FFF2-40B4-BE49-F238E27FC236}">
                <a16:creationId xmlns:a16="http://schemas.microsoft.com/office/drawing/2014/main" id="{9868A427-AA68-70CF-5D66-D64BDA682E79}"/>
              </a:ext>
            </a:extLst>
          </p:cNvPr>
          <p:cNvGrpSpPr/>
          <p:nvPr/>
        </p:nvGrpSpPr>
        <p:grpSpPr>
          <a:xfrm>
            <a:off x="197556" y="903111"/>
            <a:ext cx="5898443" cy="4807185"/>
            <a:chOff x="3273778" y="827851"/>
            <a:chExt cx="5898443" cy="4807185"/>
          </a:xfrm>
        </p:grpSpPr>
        <p:sp>
          <p:nvSpPr>
            <p:cNvPr id="12" name="Rectangle 11">
              <a:extLst>
                <a:ext uri="{FF2B5EF4-FFF2-40B4-BE49-F238E27FC236}">
                  <a16:creationId xmlns:a16="http://schemas.microsoft.com/office/drawing/2014/main" id="{63FA7F1A-8416-B9B1-1224-36990B0B0A36}"/>
                </a:ext>
              </a:extLst>
            </p:cNvPr>
            <p:cNvSpPr/>
            <p:nvPr/>
          </p:nvSpPr>
          <p:spPr>
            <a:xfrm>
              <a:off x="3273778" y="827851"/>
              <a:ext cx="4129851"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3" name="Groupe 12">
              <a:extLst>
                <a:ext uri="{FF2B5EF4-FFF2-40B4-BE49-F238E27FC236}">
                  <a16:creationId xmlns:a16="http://schemas.microsoft.com/office/drawing/2014/main" id="{2F9F937A-7A73-F3F9-4D84-1011B252C7A9}"/>
                </a:ext>
              </a:extLst>
            </p:cNvPr>
            <p:cNvGrpSpPr/>
            <p:nvPr/>
          </p:nvGrpSpPr>
          <p:grpSpPr>
            <a:xfrm>
              <a:off x="3273778" y="1288814"/>
              <a:ext cx="5898443" cy="4346222"/>
              <a:chOff x="3273778" y="1288814"/>
              <a:chExt cx="5898443" cy="4346222"/>
            </a:xfrm>
          </p:grpSpPr>
          <p:sp>
            <p:nvSpPr>
              <p:cNvPr id="14" name="Rectangle 13">
                <a:extLst>
                  <a:ext uri="{FF2B5EF4-FFF2-40B4-BE49-F238E27FC236}">
                    <a16:creationId xmlns:a16="http://schemas.microsoft.com/office/drawing/2014/main" id="{250896EE-278B-446E-23C8-90FF4BABB7ED}"/>
                  </a:ext>
                </a:extLst>
              </p:cNvPr>
              <p:cNvSpPr/>
              <p:nvPr/>
            </p:nvSpPr>
            <p:spPr>
              <a:xfrm>
                <a:off x="3273778" y="5023554"/>
                <a:ext cx="5898443"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EDC64EB2-9C3A-3386-E50C-4575F6A89F65}"/>
                  </a:ext>
                </a:extLst>
              </p:cNvPr>
              <p:cNvSpPr/>
              <p:nvPr/>
            </p:nvSpPr>
            <p:spPr>
              <a:xfrm>
                <a:off x="3273778" y="2916296"/>
                <a:ext cx="5663258"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CDE1204E-6056-226B-1E7C-CB3951F9EFA7}"/>
                  </a:ext>
                </a:extLst>
              </p:cNvPr>
              <p:cNvSpPr/>
              <p:nvPr/>
            </p:nvSpPr>
            <p:spPr>
              <a:xfrm>
                <a:off x="3518370" y="1288814"/>
                <a:ext cx="4129851" cy="15992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7" name="Rectangle 16">
                <a:extLst>
                  <a:ext uri="{FF2B5EF4-FFF2-40B4-BE49-F238E27FC236}">
                    <a16:creationId xmlns:a16="http://schemas.microsoft.com/office/drawing/2014/main" id="{6671A6A2-ABD6-42B9-A4B0-9733D12D784F}"/>
                  </a:ext>
                </a:extLst>
              </p:cNvPr>
              <p:cNvSpPr/>
              <p:nvPr/>
            </p:nvSpPr>
            <p:spPr>
              <a:xfrm>
                <a:off x="3574814" y="5465704"/>
                <a:ext cx="4129851" cy="16933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8" name="Rectangle 17">
                <a:extLst>
                  <a:ext uri="{FF2B5EF4-FFF2-40B4-BE49-F238E27FC236}">
                    <a16:creationId xmlns:a16="http://schemas.microsoft.com/office/drawing/2014/main" id="{44F8D308-AF68-437B-AE6F-DA4505880C72}"/>
                  </a:ext>
                </a:extLst>
              </p:cNvPr>
              <p:cNvSpPr/>
              <p:nvPr/>
            </p:nvSpPr>
            <p:spPr>
              <a:xfrm>
                <a:off x="3574814" y="3358444"/>
                <a:ext cx="4129851" cy="188147"/>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grpSp>
      </p:grpSp>
      <p:pic>
        <p:nvPicPr>
          <p:cNvPr id="20" name="Image 20" descr="Une image contenant table&#10;&#10;Description générée automatiquement">
            <a:extLst>
              <a:ext uri="{FF2B5EF4-FFF2-40B4-BE49-F238E27FC236}">
                <a16:creationId xmlns:a16="http://schemas.microsoft.com/office/drawing/2014/main" id="{51C6964A-9B43-DB30-FA1E-FF11029AF0E0}"/>
              </a:ext>
            </a:extLst>
          </p:cNvPr>
          <p:cNvPicPr>
            <a:picLocks noChangeAspect="1"/>
          </p:cNvPicPr>
          <p:nvPr/>
        </p:nvPicPr>
        <p:blipFill>
          <a:blip r:embed="rId3"/>
          <a:stretch>
            <a:fillRect/>
          </a:stretch>
        </p:blipFill>
        <p:spPr>
          <a:xfrm>
            <a:off x="6173141" y="1017277"/>
            <a:ext cx="5781792" cy="5952333"/>
          </a:xfrm>
          <a:prstGeom prst="rect">
            <a:avLst/>
          </a:prstGeom>
        </p:spPr>
      </p:pic>
      <p:grpSp>
        <p:nvGrpSpPr>
          <p:cNvPr id="21" name="Groupe 20">
            <a:extLst>
              <a:ext uri="{FF2B5EF4-FFF2-40B4-BE49-F238E27FC236}">
                <a16:creationId xmlns:a16="http://schemas.microsoft.com/office/drawing/2014/main" id="{DE5C5BF5-3EA7-0CF8-44C1-B30CA14A4DC7}"/>
              </a:ext>
            </a:extLst>
          </p:cNvPr>
          <p:cNvGrpSpPr/>
          <p:nvPr/>
        </p:nvGrpSpPr>
        <p:grpSpPr>
          <a:xfrm>
            <a:off x="6255927" y="1006592"/>
            <a:ext cx="5757332" cy="4703704"/>
            <a:chOff x="3245556" y="827851"/>
            <a:chExt cx="5757332" cy="4703704"/>
          </a:xfrm>
        </p:grpSpPr>
        <p:sp>
          <p:nvSpPr>
            <p:cNvPr id="22" name="Rectangle 21">
              <a:extLst>
                <a:ext uri="{FF2B5EF4-FFF2-40B4-BE49-F238E27FC236}">
                  <a16:creationId xmlns:a16="http://schemas.microsoft.com/office/drawing/2014/main" id="{5BEECD38-97A3-ABFA-D517-52371329CA9F}"/>
                </a:ext>
              </a:extLst>
            </p:cNvPr>
            <p:cNvSpPr/>
            <p:nvPr/>
          </p:nvSpPr>
          <p:spPr>
            <a:xfrm>
              <a:off x="3273778" y="827851"/>
              <a:ext cx="4129851"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3" name="Groupe 22">
              <a:extLst>
                <a:ext uri="{FF2B5EF4-FFF2-40B4-BE49-F238E27FC236}">
                  <a16:creationId xmlns:a16="http://schemas.microsoft.com/office/drawing/2014/main" id="{1E4E3171-46BB-DA8A-B9D1-4E7230808709}"/>
                </a:ext>
              </a:extLst>
            </p:cNvPr>
            <p:cNvGrpSpPr/>
            <p:nvPr/>
          </p:nvGrpSpPr>
          <p:grpSpPr>
            <a:xfrm>
              <a:off x="3245556" y="1288814"/>
              <a:ext cx="5757332" cy="4242741"/>
              <a:chOff x="3245556" y="1288814"/>
              <a:chExt cx="5757332" cy="4242741"/>
            </a:xfrm>
          </p:grpSpPr>
          <p:sp>
            <p:nvSpPr>
              <p:cNvPr id="24" name="Rectangle 23">
                <a:extLst>
                  <a:ext uri="{FF2B5EF4-FFF2-40B4-BE49-F238E27FC236}">
                    <a16:creationId xmlns:a16="http://schemas.microsoft.com/office/drawing/2014/main" id="{EFA290A7-D069-31B5-7CA1-678FD0C12B87}"/>
                  </a:ext>
                </a:extLst>
              </p:cNvPr>
              <p:cNvSpPr/>
              <p:nvPr/>
            </p:nvSpPr>
            <p:spPr>
              <a:xfrm>
                <a:off x="3245556" y="4901258"/>
                <a:ext cx="5757332"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F1C929F1-B6AD-4D23-E3D9-EA93768E2070}"/>
                  </a:ext>
                </a:extLst>
              </p:cNvPr>
              <p:cNvSpPr/>
              <p:nvPr/>
            </p:nvSpPr>
            <p:spPr>
              <a:xfrm>
                <a:off x="3283185" y="2869259"/>
                <a:ext cx="5503333" cy="2351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83CA51A0-3DC3-0D11-6933-ABCADF8946FC}"/>
                  </a:ext>
                </a:extLst>
              </p:cNvPr>
              <p:cNvSpPr/>
              <p:nvPr/>
            </p:nvSpPr>
            <p:spPr>
              <a:xfrm>
                <a:off x="3518370" y="1288814"/>
                <a:ext cx="4129851" cy="14111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27" name="Rectangle 26">
                <a:extLst>
                  <a:ext uri="{FF2B5EF4-FFF2-40B4-BE49-F238E27FC236}">
                    <a16:creationId xmlns:a16="http://schemas.microsoft.com/office/drawing/2014/main" id="{4D162EAD-AF77-E907-0042-F87E5A692646}"/>
                  </a:ext>
                </a:extLst>
              </p:cNvPr>
              <p:cNvSpPr/>
              <p:nvPr/>
            </p:nvSpPr>
            <p:spPr>
              <a:xfrm>
                <a:off x="3537184" y="5371630"/>
                <a:ext cx="4129851" cy="159925"/>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28" name="Rectangle 27">
                <a:extLst>
                  <a:ext uri="{FF2B5EF4-FFF2-40B4-BE49-F238E27FC236}">
                    <a16:creationId xmlns:a16="http://schemas.microsoft.com/office/drawing/2014/main" id="{06E65FEB-386A-CF58-743C-E9FCF1A6A436}"/>
                  </a:ext>
                </a:extLst>
              </p:cNvPr>
              <p:cNvSpPr/>
              <p:nvPr/>
            </p:nvSpPr>
            <p:spPr>
              <a:xfrm>
                <a:off x="3574814" y="3311407"/>
                <a:ext cx="4129851" cy="17874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grpSp>
      </p:grpSp>
      <p:sp>
        <p:nvSpPr>
          <p:cNvPr id="4" name="ZoneTexte 3">
            <a:extLst>
              <a:ext uri="{FF2B5EF4-FFF2-40B4-BE49-F238E27FC236}">
                <a16:creationId xmlns:a16="http://schemas.microsoft.com/office/drawing/2014/main" id="{28F6D4EA-9F41-2EAD-AFE3-D129AB457DBF}"/>
              </a:ext>
            </a:extLst>
          </p:cNvPr>
          <p:cNvSpPr txBox="1"/>
          <p:nvPr/>
        </p:nvSpPr>
        <p:spPr>
          <a:xfrm>
            <a:off x="912519" y="583258"/>
            <a:ext cx="30103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u="sng">
                <a:cs typeface="Calibri"/>
              </a:rPr>
              <a:t>Sans la variable NRJ Star Score</a:t>
            </a:r>
            <a:endParaRPr lang="fr-FR" u="sng"/>
          </a:p>
        </p:txBody>
      </p:sp>
      <p:sp>
        <p:nvSpPr>
          <p:cNvPr id="8" name="ZoneTexte 7">
            <a:extLst>
              <a:ext uri="{FF2B5EF4-FFF2-40B4-BE49-F238E27FC236}">
                <a16:creationId xmlns:a16="http://schemas.microsoft.com/office/drawing/2014/main" id="{A5645D4F-9746-8129-503D-11B0979CB289}"/>
              </a:ext>
            </a:extLst>
          </p:cNvPr>
          <p:cNvSpPr txBox="1"/>
          <p:nvPr/>
        </p:nvSpPr>
        <p:spPr>
          <a:xfrm>
            <a:off x="7271927" y="583258"/>
            <a:ext cx="30103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u="sng">
                <a:cs typeface="Calibri"/>
              </a:rPr>
              <a:t>Avec la variable NRJ Star Score</a:t>
            </a:r>
            <a:endParaRPr lang="fr-FR" u="sng"/>
          </a:p>
        </p:txBody>
      </p:sp>
    </p:spTree>
    <p:extLst>
      <p:ext uri="{BB962C8B-B14F-4D97-AF65-F5344CB8AC3E}">
        <p14:creationId xmlns:p14="http://schemas.microsoft.com/office/powerpoint/2010/main" val="275458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FE95341-A557-0315-D338-C05CEBDB1D81}"/>
              </a:ext>
            </a:extLst>
          </p:cNvPr>
          <p:cNvSpPr txBox="1"/>
          <p:nvPr/>
        </p:nvSpPr>
        <p:spPr>
          <a:xfrm>
            <a:off x="357482" y="178740"/>
            <a:ext cx="7826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Variables les plus pertinentes sans NRJ Star Score :</a:t>
            </a:r>
          </a:p>
        </p:txBody>
      </p:sp>
      <p:pic>
        <p:nvPicPr>
          <p:cNvPr id="6" name="Image 6" descr="Une image contenant graphique&#10;&#10;Description générée automatiquement">
            <a:extLst>
              <a:ext uri="{FF2B5EF4-FFF2-40B4-BE49-F238E27FC236}">
                <a16:creationId xmlns:a16="http://schemas.microsoft.com/office/drawing/2014/main" id="{1A025671-3724-7EBD-D1CD-CD424277A571}"/>
              </a:ext>
            </a:extLst>
          </p:cNvPr>
          <p:cNvPicPr>
            <a:picLocks noChangeAspect="1"/>
          </p:cNvPicPr>
          <p:nvPr/>
        </p:nvPicPr>
        <p:blipFill>
          <a:blip r:embed="rId2"/>
          <a:stretch>
            <a:fillRect/>
          </a:stretch>
        </p:blipFill>
        <p:spPr>
          <a:xfrm>
            <a:off x="500475" y="785582"/>
            <a:ext cx="11087569" cy="5663132"/>
          </a:xfrm>
          <a:prstGeom prst="rect">
            <a:avLst/>
          </a:prstGeom>
        </p:spPr>
      </p:pic>
    </p:spTree>
    <p:extLst>
      <p:ext uri="{BB962C8B-B14F-4D97-AF65-F5344CB8AC3E}">
        <p14:creationId xmlns:p14="http://schemas.microsoft.com/office/powerpoint/2010/main" val="347659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69F576A-E752-C2F1-E111-F337B2A62D58}"/>
              </a:ext>
            </a:extLst>
          </p:cNvPr>
          <p:cNvSpPr txBox="1"/>
          <p:nvPr/>
        </p:nvSpPr>
        <p:spPr>
          <a:xfrm>
            <a:off x="357482" y="178740"/>
            <a:ext cx="7826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Variables les plus pertinentes avec NRJ Star Score :</a:t>
            </a:r>
          </a:p>
        </p:txBody>
      </p:sp>
      <p:pic>
        <p:nvPicPr>
          <p:cNvPr id="6" name="Image 6" descr="Une image contenant graphique&#10;&#10;Description générée automatiquement">
            <a:extLst>
              <a:ext uri="{FF2B5EF4-FFF2-40B4-BE49-F238E27FC236}">
                <a16:creationId xmlns:a16="http://schemas.microsoft.com/office/drawing/2014/main" id="{712FB743-D07F-5861-E694-B8AF74B5B908}"/>
              </a:ext>
            </a:extLst>
          </p:cNvPr>
          <p:cNvPicPr>
            <a:picLocks noChangeAspect="1"/>
          </p:cNvPicPr>
          <p:nvPr/>
        </p:nvPicPr>
        <p:blipFill>
          <a:blip r:embed="rId2"/>
          <a:stretch>
            <a:fillRect/>
          </a:stretch>
        </p:blipFill>
        <p:spPr>
          <a:xfrm>
            <a:off x="575734" y="679898"/>
            <a:ext cx="11096977" cy="5883907"/>
          </a:xfrm>
          <a:prstGeom prst="rect">
            <a:avLst/>
          </a:prstGeom>
        </p:spPr>
      </p:pic>
    </p:spTree>
    <p:extLst>
      <p:ext uri="{BB962C8B-B14F-4D97-AF65-F5344CB8AC3E}">
        <p14:creationId xmlns:p14="http://schemas.microsoft.com/office/powerpoint/2010/main" val="67452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EABE058-1378-C9F1-489A-D3DE7DB81318}"/>
              </a:ext>
            </a:extLst>
          </p:cNvPr>
          <p:cNvSpPr txBox="1"/>
          <p:nvPr/>
        </p:nvSpPr>
        <p:spPr>
          <a:xfrm>
            <a:off x="357482" y="178740"/>
            <a:ext cx="11486443"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u="sng">
                <a:solidFill>
                  <a:srgbClr val="1D479B"/>
                </a:solidFill>
                <a:ea typeface="Calibri"/>
                <a:cs typeface="Calibri"/>
              </a:rPr>
              <a:t>Sommaire </a:t>
            </a:r>
            <a:r>
              <a:rPr lang="fr-FR" sz="3200">
                <a:solidFill>
                  <a:srgbClr val="1D479B"/>
                </a:solidFill>
                <a:ea typeface="Calibri"/>
                <a:cs typeface="Calibri"/>
              </a:rPr>
              <a:t>:</a:t>
            </a:r>
          </a:p>
          <a:p>
            <a:endParaRPr lang="fr-FR" sz="3200">
              <a:solidFill>
                <a:srgbClr val="1D479B"/>
              </a:solidFill>
              <a:ea typeface="Calibri"/>
              <a:cs typeface="Calibri"/>
            </a:endParaRPr>
          </a:p>
          <a:p>
            <a:r>
              <a:rPr lang="fr-FR" sz="2800">
                <a:solidFill>
                  <a:srgbClr val="1D479B"/>
                </a:solidFill>
                <a:ea typeface="Calibri"/>
                <a:cs typeface="Calibri"/>
              </a:rPr>
              <a:t>1 : Rappel de la problématique</a:t>
            </a:r>
          </a:p>
          <a:p>
            <a:r>
              <a:rPr lang="fr-FR" sz="2800">
                <a:solidFill>
                  <a:srgbClr val="1D479B"/>
                </a:solidFill>
                <a:ea typeface="Calibri"/>
                <a:cs typeface="Calibri"/>
              </a:rPr>
              <a:t>2 : Présentation du jeu de données et </a:t>
            </a:r>
            <a:r>
              <a:rPr lang="fr-FR" sz="2800" err="1">
                <a:solidFill>
                  <a:srgbClr val="1D479B"/>
                </a:solidFill>
                <a:ea typeface="Calibri"/>
                <a:cs typeface="Calibri"/>
              </a:rPr>
              <a:t>feature</a:t>
            </a:r>
            <a:r>
              <a:rPr lang="fr-FR" sz="2800">
                <a:solidFill>
                  <a:srgbClr val="1D479B"/>
                </a:solidFill>
                <a:ea typeface="Calibri"/>
                <a:cs typeface="Calibri"/>
              </a:rPr>
              <a:t> engineering</a:t>
            </a:r>
            <a:endParaRPr lang="en-US" sz="2800">
              <a:solidFill>
                <a:srgbClr val="1D479B"/>
              </a:solidFill>
              <a:ea typeface="Calibri"/>
              <a:cs typeface="Calibri"/>
            </a:endParaRPr>
          </a:p>
          <a:p>
            <a:r>
              <a:rPr lang="fr-FR" sz="2800">
                <a:solidFill>
                  <a:srgbClr val="1D479B"/>
                </a:solidFill>
                <a:ea typeface="Calibri"/>
                <a:cs typeface="Calibri"/>
              </a:rPr>
              <a:t>3 : Explication de l’approche de modélisation</a:t>
            </a:r>
            <a:endParaRPr lang="fr-FR"/>
          </a:p>
          <a:p>
            <a:r>
              <a:rPr lang="fr-FR" sz="2800">
                <a:solidFill>
                  <a:srgbClr val="1D479B"/>
                </a:solidFill>
                <a:ea typeface="Calibri"/>
                <a:cs typeface="Calibri"/>
              </a:rPr>
              <a:t>4 : Présentation des résultats sur la Target N°1 </a:t>
            </a:r>
            <a:r>
              <a:rPr lang="fr-FR" sz="2800">
                <a:solidFill>
                  <a:srgbClr val="FF0000"/>
                </a:solidFill>
                <a:ea typeface="Calibri"/>
                <a:cs typeface="Calibri"/>
              </a:rPr>
              <a:t>: </a:t>
            </a:r>
            <a:r>
              <a:rPr lang="fr-FR" sz="2800" err="1">
                <a:solidFill>
                  <a:srgbClr val="FF0000"/>
                </a:solidFill>
                <a:ea typeface="Calibri"/>
                <a:cs typeface="Calibri"/>
              </a:rPr>
              <a:t>SiteEUIWN</a:t>
            </a:r>
            <a:r>
              <a:rPr lang="fr-FR" sz="2800">
                <a:solidFill>
                  <a:srgbClr val="FF0000"/>
                </a:solidFill>
                <a:ea typeface="Calibri"/>
                <a:cs typeface="Calibri"/>
              </a:rPr>
              <a:t>(</a:t>
            </a:r>
            <a:r>
              <a:rPr lang="fr-FR" sz="2800" err="1">
                <a:solidFill>
                  <a:srgbClr val="FF0000"/>
                </a:solidFill>
                <a:ea typeface="Calibri"/>
                <a:cs typeface="Calibri"/>
              </a:rPr>
              <a:t>kBtu</a:t>
            </a:r>
            <a:r>
              <a:rPr lang="fr-FR" sz="2800">
                <a:solidFill>
                  <a:srgbClr val="FF0000"/>
                </a:solidFill>
                <a:ea typeface="Calibri"/>
                <a:cs typeface="Calibri"/>
              </a:rPr>
              <a:t>/</a:t>
            </a:r>
            <a:r>
              <a:rPr lang="fr-FR" sz="2800" err="1">
                <a:solidFill>
                  <a:srgbClr val="FF0000"/>
                </a:solidFill>
                <a:ea typeface="Calibri"/>
                <a:cs typeface="Calibri"/>
              </a:rPr>
              <a:t>sf</a:t>
            </a:r>
            <a:r>
              <a:rPr lang="fr-FR" sz="2800">
                <a:solidFill>
                  <a:srgbClr val="FF0000"/>
                </a:solidFill>
                <a:ea typeface="Calibri"/>
                <a:cs typeface="Calibri"/>
              </a:rPr>
              <a:t>)</a:t>
            </a:r>
            <a:endParaRPr lang="en-US" sz="2800">
              <a:solidFill>
                <a:srgbClr val="FF0000"/>
              </a:solidFill>
              <a:ea typeface="Calibri"/>
              <a:cs typeface="Calibri"/>
            </a:endParaRPr>
          </a:p>
          <a:p>
            <a:r>
              <a:rPr lang="fr-FR" sz="2800">
                <a:solidFill>
                  <a:srgbClr val="1D479B"/>
                </a:solidFill>
                <a:ea typeface="Calibri"/>
                <a:cs typeface="Calibri"/>
              </a:rPr>
              <a:t>5 : Présentation des résultats sur la Target N°2 </a:t>
            </a:r>
            <a:r>
              <a:rPr lang="fr-FR" sz="2800">
                <a:solidFill>
                  <a:srgbClr val="FF0000"/>
                </a:solidFill>
                <a:ea typeface="Calibri"/>
                <a:cs typeface="Calibri"/>
              </a:rPr>
              <a:t>: </a:t>
            </a:r>
            <a:r>
              <a:rPr lang="fr-FR" sz="2800" err="1">
                <a:solidFill>
                  <a:srgbClr val="FF0000"/>
                </a:solidFill>
                <a:ea typeface="Calibri"/>
                <a:cs typeface="Calibri"/>
              </a:rPr>
              <a:t>GHGEmissionsIntensity</a:t>
            </a:r>
            <a:endParaRPr lang="fr-FR" sz="2800">
              <a:solidFill>
                <a:srgbClr val="FF0000"/>
              </a:solidFill>
              <a:ea typeface="Calibri"/>
              <a:cs typeface="Calibri"/>
            </a:endParaRPr>
          </a:p>
        </p:txBody>
      </p:sp>
      <p:pic>
        <p:nvPicPr>
          <p:cNvPr id="4" name="Image 4" descr="Horizon urbain avec vue lointaine de l'Empire State Building">
            <a:extLst>
              <a:ext uri="{FF2B5EF4-FFF2-40B4-BE49-F238E27FC236}">
                <a16:creationId xmlns:a16="http://schemas.microsoft.com/office/drawing/2014/main" id="{95EFC650-7F81-3832-FFD5-7FE241F8DE2F}"/>
              </a:ext>
            </a:extLst>
          </p:cNvPr>
          <p:cNvPicPr>
            <a:picLocks noChangeAspect="1"/>
          </p:cNvPicPr>
          <p:nvPr/>
        </p:nvPicPr>
        <p:blipFill>
          <a:blip r:embed="rId2"/>
          <a:stretch>
            <a:fillRect/>
          </a:stretch>
        </p:blipFill>
        <p:spPr>
          <a:xfrm>
            <a:off x="1130770" y="3766009"/>
            <a:ext cx="3542828" cy="2364575"/>
          </a:xfrm>
          <a:prstGeom prst="rect">
            <a:avLst/>
          </a:prstGeom>
        </p:spPr>
      </p:pic>
      <p:pic>
        <p:nvPicPr>
          <p:cNvPr id="5" name="Image 5" descr="Une image contenant diagramme&#10;&#10;Description générée automatiquement">
            <a:extLst>
              <a:ext uri="{FF2B5EF4-FFF2-40B4-BE49-F238E27FC236}">
                <a16:creationId xmlns:a16="http://schemas.microsoft.com/office/drawing/2014/main" id="{6AAAB344-4A1D-05DF-77D5-90E70C938699}"/>
              </a:ext>
            </a:extLst>
          </p:cNvPr>
          <p:cNvPicPr>
            <a:picLocks noChangeAspect="1"/>
          </p:cNvPicPr>
          <p:nvPr/>
        </p:nvPicPr>
        <p:blipFill>
          <a:blip r:embed="rId3"/>
          <a:stretch>
            <a:fillRect/>
          </a:stretch>
        </p:blipFill>
        <p:spPr>
          <a:xfrm>
            <a:off x="7373585" y="3672064"/>
            <a:ext cx="3550237" cy="2458390"/>
          </a:xfrm>
          <a:prstGeom prst="rect">
            <a:avLst/>
          </a:prstGeom>
        </p:spPr>
      </p:pic>
    </p:spTree>
    <p:extLst>
      <p:ext uri="{BB962C8B-B14F-4D97-AF65-F5344CB8AC3E}">
        <p14:creationId xmlns:p14="http://schemas.microsoft.com/office/powerpoint/2010/main" val="375040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1C23C46-AA17-AFCF-E68F-196ECEB6A6EB}"/>
              </a:ext>
            </a:extLst>
          </p:cNvPr>
          <p:cNvSpPr txBox="1"/>
          <p:nvPr/>
        </p:nvSpPr>
        <p:spPr>
          <a:xfrm>
            <a:off x="291630" y="244592"/>
            <a:ext cx="77046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solidFill>
                  <a:srgbClr val="1D479B"/>
                </a:solidFill>
                <a:ea typeface="Calibri"/>
                <a:cs typeface="Calibri"/>
              </a:rPr>
              <a:t>1 : </a:t>
            </a:r>
            <a:r>
              <a:rPr lang="fr-FR" sz="2800">
                <a:solidFill>
                  <a:srgbClr val="1D479B"/>
                </a:solidFill>
                <a:ea typeface="+mn-lt"/>
                <a:cs typeface="+mn-lt"/>
              </a:rPr>
              <a:t>Rappel de la problématique</a:t>
            </a:r>
          </a:p>
        </p:txBody>
      </p:sp>
      <p:sp>
        <p:nvSpPr>
          <p:cNvPr id="5" name="ZoneTexte 4">
            <a:extLst>
              <a:ext uri="{FF2B5EF4-FFF2-40B4-BE49-F238E27FC236}">
                <a16:creationId xmlns:a16="http://schemas.microsoft.com/office/drawing/2014/main" id="{38552105-A1FA-975C-6A4D-7C415110A7D7}"/>
              </a:ext>
            </a:extLst>
          </p:cNvPr>
          <p:cNvSpPr txBox="1"/>
          <p:nvPr/>
        </p:nvSpPr>
        <p:spPr>
          <a:xfrm>
            <a:off x="287583" y="940741"/>
            <a:ext cx="1110949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b="1">
                <a:ea typeface="+mn-lt"/>
                <a:cs typeface="+mn-lt"/>
              </a:rPr>
              <a:t>But :</a:t>
            </a:r>
            <a:r>
              <a:rPr lang="fr-FR" sz="2400">
                <a:ea typeface="+mn-lt"/>
                <a:cs typeface="+mn-lt"/>
              </a:rPr>
              <a:t> ville neutre en émissions de carbone en 2050.</a:t>
            </a:r>
            <a:endParaRPr lang="fr-FR" sz="2400">
              <a:ea typeface="Calibri"/>
              <a:cs typeface="Calibri"/>
            </a:endParaRPr>
          </a:p>
          <a:p>
            <a:pPr algn="just"/>
            <a:r>
              <a:rPr lang="fr-FR" sz="2400" b="1">
                <a:ea typeface="+mn-lt"/>
                <a:cs typeface="+mn-lt"/>
              </a:rPr>
              <a:t>Approche</a:t>
            </a:r>
            <a:r>
              <a:rPr lang="fr-FR" sz="2400">
                <a:ea typeface="+mn-lt"/>
                <a:cs typeface="+mn-lt"/>
              </a:rPr>
              <a:t> : étude de la consommation et des émissions de CO2 des </a:t>
            </a:r>
            <a:r>
              <a:rPr lang="fr-FR" sz="2400" b="1">
                <a:ea typeface="+mn-lt"/>
                <a:cs typeface="+mn-lt"/>
              </a:rPr>
              <a:t>bâtiments non destinés à l’habitation</a:t>
            </a:r>
            <a:r>
              <a:rPr lang="fr-FR" sz="2400">
                <a:ea typeface="+mn-lt"/>
                <a:cs typeface="+mn-lt"/>
              </a:rPr>
              <a:t>.</a:t>
            </a:r>
          </a:p>
          <a:p>
            <a:pPr algn="just"/>
            <a:endParaRPr lang="fr-FR" sz="2400" b="1">
              <a:ea typeface="Calibri"/>
              <a:cs typeface="Calibri"/>
            </a:endParaRPr>
          </a:p>
          <a:p>
            <a:pPr algn="just"/>
            <a:r>
              <a:rPr lang="fr-FR" sz="2400" b="1">
                <a:ea typeface="Calibri"/>
                <a:cs typeface="Calibri"/>
              </a:rPr>
              <a:t>Existant :</a:t>
            </a:r>
            <a:r>
              <a:rPr lang="fr-FR" sz="2400">
                <a:ea typeface="Calibri"/>
                <a:cs typeface="Calibri"/>
              </a:rPr>
              <a:t> </a:t>
            </a:r>
            <a:r>
              <a:rPr lang="fr-FR" sz="2400">
                <a:ea typeface="+mn-lt"/>
                <a:cs typeface="+mn-lt"/>
              </a:rPr>
              <a:t>des relevés minutieux ont été effectués par les agents de la ville en 2016. </a:t>
            </a:r>
          </a:p>
          <a:p>
            <a:pPr algn="just"/>
            <a:r>
              <a:rPr lang="fr-FR" sz="2400" b="1">
                <a:ea typeface="+mn-lt"/>
                <a:cs typeface="+mn-lt"/>
              </a:rPr>
              <a:t>Sources :</a:t>
            </a:r>
            <a:r>
              <a:rPr lang="fr-FR" sz="2400">
                <a:ea typeface="+mn-lt"/>
                <a:cs typeface="+mn-lt"/>
              </a:rPr>
              <a:t> </a:t>
            </a:r>
            <a:r>
              <a:rPr lang="fr-FR" sz="2400">
                <a:ea typeface="+mn-lt"/>
                <a:cs typeface="+mn-lt"/>
                <a:hlinkClick r:id="rId2"/>
              </a:rPr>
              <a:t>https://data.seattle.gov/dataset/2016-Building-Energy-Benchmarking/2bpz-gwpy</a:t>
            </a:r>
            <a:endParaRPr lang="fr-FR" sz="2400">
              <a:ea typeface="+mn-lt"/>
              <a:cs typeface="+mn-lt"/>
            </a:endParaRPr>
          </a:p>
          <a:p>
            <a:pPr algn="just"/>
            <a:endParaRPr lang="fr-FR" sz="2400">
              <a:ea typeface="+mn-lt"/>
              <a:cs typeface="+mn-lt"/>
            </a:endParaRPr>
          </a:p>
          <a:p>
            <a:pPr algn="just"/>
            <a:r>
              <a:rPr lang="fr-FR" sz="2400" b="1">
                <a:ea typeface="+mn-lt"/>
                <a:cs typeface="+mn-lt"/>
              </a:rPr>
              <a:t>Problématique</a:t>
            </a:r>
            <a:r>
              <a:rPr lang="fr-FR" sz="2400">
                <a:ea typeface="+mn-lt"/>
                <a:cs typeface="+mn-lt"/>
              </a:rPr>
              <a:t> </a:t>
            </a:r>
            <a:r>
              <a:rPr lang="fr-FR" sz="2400" b="1">
                <a:ea typeface="+mn-lt"/>
                <a:cs typeface="+mn-lt"/>
              </a:rPr>
              <a:t>: </a:t>
            </a:r>
            <a:r>
              <a:rPr lang="fr-FR" sz="2400">
                <a:ea typeface="+mn-lt"/>
                <a:cs typeface="+mn-lt"/>
              </a:rPr>
              <a:t>ces relevés sont coûteux à obtenir.</a:t>
            </a:r>
          </a:p>
          <a:p>
            <a:pPr algn="just"/>
            <a:r>
              <a:rPr lang="fr-FR" sz="2400" b="1">
                <a:ea typeface="+mn-lt"/>
                <a:cs typeface="+mn-lt"/>
              </a:rPr>
              <a:t>Objectif :</a:t>
            </a:r>
            <a:r>
              <a:rPr lang="fr-FR" sz="2400">
                <a:ea typeface="+mn-lt"/>
                <a:cs typeface="+mn-lt"/>
              </a:rPr>
              <a:t>  </a:t>
            </a:r>
            <a:r>
              <a:rPr lang="fr-FR" sz="2400" b="1">
                <a:ea typeface="+mn-lt"/>
                <a:cs typeface="+mn-lt"/>
              </a:rPr>
              <a:t>tenter de prédire les émissions de CO2 et la consommation totale d’énergie</a:t>
            </a:r>
            <a:r>
              <a:rPr lang="fr-FR" sz="2400">
                <a:ea typeface="+mn-lt"/>
                <a:cs typeface="+mn-lt"/>
              </a:rPr>
              <a:t> de bâtiments pour lesquels elles n’ont pas encore été mesurées à partir des données existantes et des primo relevés (Electricité, Gaz, Vapeur) </a:t>
            </a:r>
            <a:endParaRPr lang="fr-FR" sz="2400">
              <a:ea typeface="Calibri"/>
              <a:cs typeface="Calibri"/>
            </a:endParaRPr>
          </a:p>
        </p:txBody>
      </p:sp>
      <p:pic>
        <p:nvPicPr>
          <p:cNvPr id="2" name="Image 2" descr="Une image contenant ciel, eau, plein air, bateau&#10;&#10;Description générée automatiquement">
            <a:extLst>
              <a:ext uri="{FF2B5EF4-FFF2-40B4-BE49-F238E27FC236}">
                <a16:creationId xmlns:a16="http://schemas.microsoft.com/office/drawing/2014/main" id="{3E36E974-FB41-E2F8-7AEB-4A06D4E695A4}"/>
              </a:ext>
            </a:extLst>
          </p:cNvPr>
          <p:cNvPicPr>
            <a:picLocks noChangeAspect="1"/>
          </p:cNvPicPr>
          <p:nvPr/>
        </p:nvPicPr>
        <p:blipFill>
          <a:blip r:embed="rId3"/>
          <a:stretch>
            <a:fillRect/>
          </a:stretch>
        </p:blipFill>
        <p:spPr>
          <a:xfrm>
            <a:off x="8891882" y="5097738"/>
            <a:ext cx="3006607" cy="1639043"/>
          </a:xfrm>
          <a:prstGeom prst="rect">
            <a:avLst/>
          </a:prstGeom>
        </p:spPr>
      </p:pic>
    </p:spTree>
    <p:extLst>
      <p:ext uri="{BB962C8B-B14F-4D97-AF65-F5344CB8AC3E}">
        <p14:creationId xmlns:p14="http://schemas.microsoft.com/office/powerpoint/2010/main" val="277253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6" descr="Une image contenant graphique&#10;&#10;Description générée automatiquement">
            <a:extLst>
              <a:ext uri="{FF2B5EF4-FFF2-40B4-BE49-F238E27FC236}">
                <a16:creationId xmlns:a16="http://schemas.microsoft.com/office/drawing/2014/main" id="{5DFFE8A7-A63F-5AB7-3C5C-A4B971D6B295}"/>
              </a:ext>
            </a:extLst>
          </p:cNvPr>
          <p:cNvPicPr>
            <a:picLocks noChangeAspect="1"/>
          </p:cNvPicPr>
          <p:nvPr/>
        </p:nvPicPr>
        <p:blipFill>
          <a:blip r:embed="rId2"/>
          <a:stretch>
            <a:fillRect/>
          </a:stretch>
        </p:blipFill>
        <p:spPr>
          <a:xfrm>
            <a:off x="3153364" y="978014"/>
            <a:ext cx="8839199" cy="4638560"/>
          </a:xfrm>
          <a:prstGeom prst="rect">
            <a:avLst/>
          </a:prstGeom>
        </p:spPr>
      </p:pic>
      <p:sp>
        <p:nvSpPr>
          <p:cNvPr id="5" name="ZoneTexte 4">
            <a:extLst>
              <a:ext uri="{FF2B5EF4-FFF2-40B4-BE49-F238E27FC236}">
                <a16:creationId xmlns:a16="http://schemas.microsoft.com/office/drawing/2014/main" id="{10022BE6-5DB1-8B67-006A-AF1FF8D4EAE1}"/>
              </a:ext>
            </a:extLst>
          </p:cNvPr>
          <p:cNvSpPr txBox="1"/>
          <p:nvPr/>
        </p:nvSpPr>
        <p:spPr>
          <a:xfrm>
            <a:off x="291630" y="244592"/>
            <a:ext cx="93321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solidFill>
                  <a:srgbClr val="1D479B"/>
                </a:solidFill>
                <a:ea typeface="Calibri"/>
                <a:cs typeface="Calibri"/>
              </a:rPr>
              <a:t>2 : </a:t>
            </a:r>
            <a:r>
              <a:rPr lang="fr-FR" sz="2800">
                <a:solidFill>
                  <a:srgbClr val="1D479B"/>
                </a:solidFill>
                <a:ea typeface="+mn-lt"/>
                <a:cs typeface="+mn-lt"/>
              </a:rPr>
              <a:t>Présentation du jeu de données et </a:t>
            </a:r>
            <a:r>
              <a:rPr lang="fr-FR" sz="2800" err="1">
                <a:solidFill>
                  <a:srgbClr val="1D479B"/>
                </a:solidFill>
                <a:ea typeface="+mn-lt"/>
                <a:cs typeface="+mn-lt"/>
              </a:rPr>
              <a:t>feature</a:t>
            </a:r>
            <a:r>
              <a:rPr lang="fr-FR" sz="2800">
                <a:solidFill>
                  <a:srgbClr val="1D479B"/>
                </a:solidFill>
                <a:ea typeface="+mn-lt"/>
                <a:cs typeface="+mn-lt"/>
              </a:rPr>
              <a:t> engineering</a:t>
            </a:r>
          </a:p>
        </p:txBody>
      </p:sp>
      <p:sp>
        <p:nvSpPr>
          <p:cNvPr id="7" name="ZoneTexte 6">
            <a:extLst>
              <a:ext uri="{FF2B5EF4-FFF2-40B4-BE49-F238E27FC236}">
                <a16:creationId xmlns:a16="http://schemas.microsoft.com/office/drawing/2014/main" id="{A057ED8D-CDB2-3850-4530-8882C7517195}"/>
              </a:ext>
            </a:extLst>
          </p:cNvPr>
          <p:cNvSpPr txBox="1"/>
          <p:nvPr/>
        </p:nvSpPr>
        <p:spPr>
          <a:xfrm>
            <a:off x="292395" y="1526733"/>
            <a:ext cx="2899998" cy="120032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a:ea typeface="Calibri"/>
                <a:cs typeface="Calibri"/>
              </a:rPr>
              <a:t>Nb Variables = 46</a:t>
            </a:r>
            <a:endParaRPr lang="fr-FR"/>
          </a:p>
          <a:p>
            <a:pPr marL="285750" indent="-285750">
              <a:buFont typeface="Arial"/>
              <a:buChar char="•"/>
            </a:pPr>
            <a:r>
              <a:rPr lang="fr-FR">
                <a:ea typeface="Calibri"/>
                <a:cs typeface="Calibri"/>
              </a:rPr>
              <a:t>Nb Constructions = 3376</a:t>
            </a:r>
          </a:p>
          <a:p>
            <a:pPr marL="285750" indent="-285750">
              <a:buFont typeface="Arial"/>
              <a:buChar char="•"/>
            </a:pPr>
            <a:r>
              <a:rPr lang="fr-FR">
                <a:ea typeface="Calibri"/>
                <a:cs typeface="Calibri"/>
              </a:rPr>
              <a:t>Nb Duplicata = 0</a:t>
            </a:r>
          </a:p>
          <a:p>
            <a:pPr marL="285750" indent="-285750">
              <a:buFont typeface="Arial"/>
              <a:buChar char="•"/>
            </a:pPr>
            <a:r>
              <a:rPr lang="fr-FR">
                <a:ea typeface="Calibri"/>
                <a:cs typeface="Calibri"/>
              </a:rPr>
              <a:t>% de NaN = 13%</a:t>
            </a:r>
          </a:p>
        </p:txBody>
      </p:sp>
      <p:sp>
        <p:nvSpPr>
          <p:cNvPr id="9" name="ZoneTexte 8">
            <a:extLst>
              <a:ext uri="{FF2B5EF4-FFF2-40B4-BE49-F238E27FC236}">
                <a16:creationId xmlns:a16="http://schemas.microsoft.com/office/drawing/2014/main" id="{B03EE5DC-0BB4-2834-D35B-D82C120F3F8A}"/>
              </a:ext>
            </a:extLst>
          </p:cNvPr>
          <p:cNvSpPr txBox="1"/>
          <p:nvPr/>
        </p:nvSpPr>
        <p:spPr>
          <a:xfrm>
            <a:off x="208845" y="3614216"/>
            <a:ext cx="3425455"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Il y a 30 variables </a:t>
            </a:r>
            <a:r>
              <a:rPr lang="en-US" err="1"/>
              <a:t>numériques</a:t>
            </a:r>
            <a:r>
              <a:rPr lang="en-US"/>
              <a:t>. </a:t>
            </a:r>
            <a:endParaRPr lang="en-US">
              <a:ea typeface="Calibri" panose="020F0502020204030204"/>
              <a:cs typeface="Calibri" panose="020F0502020204030204"/>
            </a:endParaRPr>
          </a:p>
          <a:p>
            <a:pPr marL="285750" indent="-285750">
              <a:buFont typeface="Arial"/>
              <a:buChar char="•"/>
            </a:pPr>
            <a:r>
              <a:rPr lang="en-US"/>
              <a:t>Il y a 15 variables </a:t>
            </a:r>
            <a:r>
              <a:rPr lang="en-US" err="1"/>
              <a:t>qualitatives</a:t>
            </a:r>
            <a:r>
              <a:rPr lang="en-US"/>
              <a:t>. </a:t>
            </a:r>
            <a:endParaRPr lang="en-US">
              <a:ea typeface="Calibri"/>
              <a:cs typeface="Calibri"/>
            </a:endParaRPr>
          </a:p>
        </p:txBody>
      </p:sp>
    </p:spTree>
    <p:extLst>
      <p:ext uri="{BB962C8B-B14F-4D97-AF65-F5344CB8AC3E}">
        <p14:creationId xmlns:p14="http://schemas.microsoft.com/office/powerpoint/2010/main" val="100882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C8D4BD3-A62D-104E-F383-33F58A5A17AB}"/>
              </a:ext>
            </a:extLst>
          </p:cNvPr>
          <p:cNvSpPr txBox="1"/>
          <p:nvPr/>
        </p:nvSpPr>
        <p:spPr>
          <a:xfrm>
            <a:off x="637953" y="434162"/>
            <a:ext cx="65833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Variables types de bâtiments :</a:t>
            </a:r>
            <a:endParaRPr lang="fr-FR" sz="2400">
              <a:solidFill>
                <a:srgbClr val="1D479B"/>
              </a:solidFill>
            </a:endParaRPr>
          </a:p>
        </p:txBody>
      </p:sp>
      <p:pic>
        <p:nvPicPr>
          <p:cNvPr id="2" name="Image 2" descr="Une image contenant graphique&#10;&#10;Description générée automatiquement">
            <a:extLst>
              <a:ext uri="{FF2B5EF4-FFF2-40B4-BE49-F238E27FC236}">
                <a16:creationId xmlns:a16="http://schemas.microsoft.com/office/drawing/2014/main" id="{97622924-EF28-63A9-51DF-DDAFD45D8B92}"/>
              </a:ext>
            </a:extLst>
          </p:cNvPr>
          <p:cNvPicPr>
            <a:picLocks noChangeAspect="1"/>
          </p:cNvPicPr>
          <p:nvPr/>
        </p:nvPicPr>
        <p:blipFill>
          <a:blip r:embed="rId2"/>
          <a:stretch>
            <a:fillRect/>
          </a:stretch>
        </p:blipFill>
        <p:spPr>
          <a:xfrm>
            <a:off x="143869" y="1870942"/>
            <a:ext cx="5267777" cy="3223920"/>
          </a:xfrm>
          <a:prstGeom prst="rect">
            <a:avLst/>
          </a:prstGeom>
        </p:spPr>
      </p:pic>
      <p:sp>
        <p:nvSpPr>
          <p:cNvPr id="3" name="ZoneTexte 2">
            <a:extLst>
              <a:ext uri="{FF2B5EF4-FFF2-40B4-BE49-F238E27FC236}">
                <a16:creationId xmlns:a16="http://schemas.microsoft.com/office/drawing/2014/main" id="{21FE8229-D0B7-AAA5-D4F2-149151EB7C83}"/>
              </a:ext>
            </a:extLst>
          </p:cNvPr>
          <p:cNvSpPr txBox="1"/>
          <p:nvPr/>
        </p:nvSpPr>
        <p:spPr>
          <a:xfrm>
            <a:off x="1721555" y="1467554"/>
            <a:ext cx="31514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ea typeface="Calibri"/>
                <a:cs typeface="Calibri"/>
              </a:rPr>
              <a:t>Type de Construction :</a:t>
            </a:r>
            <a:r>
              <a:rPr lang="fr-FR">
                <a:ea typeface="Calibri"/>
                <a:cs typeface="Calibri"/>
              </a:rPr>
              <a:t> </a:t>
            </a:r>
            <a:endParaRPr lang="fr-FR" err="1"/>
          </a:p>
        </p:txBody>
      </p:sp>
      <p:pic>
        <p:nvPicPr>
          <p:cNvPr id="5" name="Image 5" descr="Une image contenant graphique&#10;&#10;Description générée automatiquement">
            <a:extLst>
              <a:ext uri="{FF2B5EF4-FFF2-40B4-BE49-F238E27FC236}">
                <a16:creationId xmlns:a16="http://schemas.microsoft.com/office/drawing/2014/main" id="{52954B0D-FEBB-E3BA-E0C7-8A2B9751BCD4}"/>
              </a:ext>
            </a:extLst>
          </p:cNvPr>
          <p:cNvPicPr>
            <a:picLocks noChangeAspect="1"/>
          </p:cNvPicPr>
          <p:nvPr/>
        </p:nvPicPr>
        <p:blipFill>
          <a:blip r:embed="rId3"/>
          <a:stretch>
            <a:fillRect/>
          </a:stretch>
        </p:blipFill>
        <p:spPr>
          <a:xfrm>
            <a:off x="5458177" y="1264953"/>
            <a:ext cx="6449718" cy="4516241"/>
          </a:xfrm>
          <a:prstGeom prst="rect">
            <a:avLst/>
          </a:prstGeom>
        </p:spPr>
      </p:pic>
      <p:sp>
        <p:nvSpPr>
          <p:cNvPr id="8" name="ZoneTexte 7">
            <a:extLst>
              <a:ext uri="{FF2B5EF4-FFF2-40B4-BE49-F238E27FC236}">
                <a16:creationId xmlns:a16="http://schemas.microsoft.com/office/drawing/2014/main" id="{5BC89849-0BE2-5281-294D-59536170654B}"/>
              </a:ext>
            </a:extLst>
          </p:cNvPr>
          <p:cNvSpPr txBox="1"/>
          <p:nvPr/>
        </p:nvSpPr>
        <p:spPr>
          <a:xfrm>
            <a:off x="7648221" y="893702"/>
            <a:ext cx="31514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ea typeface="Calibri"/>
                <a:cs typeface="Calibri"/>
              </a:rPr>
              <a:t>Type de Bâtiment principal :</a:t>
            </a:r>
            <a:r>
              <a:rPr lang="fr-FR">
                <a:ea typeface="Calibri"/>
                <a:cs typeface="Calibri"/>
              </a:rPr>
              <a:t> </a:t>
            </a:r>
            <a:endParaRPr lang="fr-FR" err="1"/>
          </a:p>
        </p:txBody>
      </p:sp>
    </p:spTree>
    <p:extLst>
      <p:ext uri="{BB962C8B-B14F-4D97-AF65-F5344CB8AC3E}">
        <p14:creationId xmlns:p14="http://schemas.microsoft.com/office/powerpoint/2010/main" val="31297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38C98C7-3A29-2755-FED8-DE307B7C8DCE}"/>
              </a:ext>
            </a:extLst>
          </p:cNvPr>
          <p:cNvSpPr txBox="1"/>
          <p:nvPr/>
        </p:nvSpPr>
        <p:spPr>
          <a:xfrm>
            <a:off x="111139" y="2014607"/>
            <a:ext cx="488058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Variables localisation des bâtiments :</a:t>
            </a:r>
          </a:p>
          <a:p>
            <a:endParaRPr lang="fr-FR" sz="2400">
              <a:solidFill>
                <a:srgbClr val="1D479B"/>
              </a:solidFill>
              <a:ea typeface="Calibri"/>
              <a:cs typeface="Calibri"/>
            </a:endParaRPr>
          </a:p>
          <a:p>
            <a:pPr marL="342900" indent="-342900">
              <a:buFont typeface="Calibri"/>
              <a:buChar char="-"/>
            </a:pPr>
            <a:r>
              <a:rPr lang="fr-FR" sz="2400">
                <a:solidFill>
                  <a:srgbClr val="1D479B"/>
                </a:solidFill>
                <a:ea typeface="Calibri"/>
                <a:cs typeface="Calibri"/>
              </a:rPr>
              <a:t>Adresse, code postal </a:t>
            </a:r>
          </a:p>
          <a:p>
            <a:pPr marL="342900" indent="-342900">
              <a:buFont typeface="Calibri"/>
              <a:buChar char="-"/>
            </a:pPr>
            <a:r>
              <a:rPr lang="fr-FR" sz="2400">
                <a:solidFill>
                  <a:srgbClr val="1D479B"/>
                </a:solidFill>
                <a:ea typeface="Calibri"/>
                <a:cs typeface="Calibri"/>
              </a:rPr>
              <a:t>District</a:t>
            </a:r>
          </a:p>
          <a:p>
            <a:pPr marL="342900" indent="-342900">
              <a:buFont typeface="Calibri"/>
              <a:buChar char="-"/>
            </a:pPr>
            <a:r>
              <a:rPr lang="fr-FR" sz="2400">
                <a:solidFill>
                  <a:srgbClr val="1D479B"/>
                </a:solidFill>
                <a:ea typeface="Calibri"/>
                <a:cs typeface="Calibri"/>
              </a:rPr>
              <a:t>Quartiers</a:t>
            </a:r>
            <a:endParaRPr lang="fr-FR">
              <a:solidFill>
                <a:srgbClr val="000000"/>
              </a:solidFill>
              <a:ea typeface="Calibri"/>
              <a:cs typeface="Calibri"/>
            </a:endParaRPr>
          </a:p>
          <a:p>
            <a:pPr marL="342900" indent="-342900">
              <a:buFont typeface="Calibri"/>
              <a:buChar char="-"/>
            </a:pPr>
            <a:r>
              <a:rPr lang="fr-FR" sz="2400" err="1">
                <a:solidFill>
                  <a:srgbClr val="1D479B"/>
                </a:solidFill>
                <a:ea typeface="Calibri"/>
                <a:cs typeface="Calibri"/>
              </a:rPr>
              <a:t>Lat</a:t>
            </a:r>
            <a:r>
              <a:rPr lang="fr-FR" sz="2400">
                <a:solidFill>
                  <a:srgbClr val="1D479B"/>
                </a:solidFill>
                <a:ea typeface="Calibri"/>
                <a:cs typeface="Calibri"/>
              </a:rPr>
              <a:t>/Long)</a:t>
            </a:r>
            <a:endParaRPr lang="fr-FR">
              <a:solidFill>
                <a:srgbClr val="000000"/>
              </a:solidFill>
              <a:ea typeface="Calibri"/>
              <a:cs typeface="Calibri"/>
            </a:endParaRPr>
          </a:p>
        </p:txBody>
      </p:sp>
      <p:pic>
        <p:nvPicPr>
          <p:cNvPr id="5" name="Image 5" descr="Une image contenant carte&#10;&#10;Description générée automatiquement">
            <a:extLst>
              <a:ext uri="{FF2B5EF4-FFF2-40B4-BE49-F238E27FC236}">
                <a16:creationId xmlns:a16="http://schemas.microsoft.com/office/drawing/2014/main" id="{454881B4-3F73-EBDB-D96E-78C245942496}"/>
              </a:ext>
            </a:extLst>
          </p:cNvPr>
          <p:cNvPicPr>
            <a:picLocks noChangeAspect="1"/>
          </p:cNvPicPr>
          <p:nvPr/>
        </p:nvPicPr>
        <p:blipFill>
          <a:blip r:embed="rId2"/>
          <a:stretch>
            <a:fillRect/>
          </a:stretch>
        </p:blipFill>
        <p:spPr>
          <a:xfrm>
            <a:off x="8140319" y="722488"/>
            <a:ext cx="3456101" cy="6062132"/>
          </a:xfrm>
          <a:prstGeom prst="rect">
            <a:avLst/>
          </a:prstGeom>
        </p:spPr>
      </p:pic>
      <p:pic>
        <p:nvPicPr>
          <p:cNvPr id="6" name="Image 6" descr="Une image contenant carte&#10;&#10;Description générée automatiquement">
            <a:extLst>
              <a:ext uri="{FF2B5EF4-FFF2-40B4-BE49-F238E27FC236}">
                <a16:creationId xmlns:a16="http://schemas.microsoft.com/office/drawing/2014/main" id="{30A7B79C-0728-5A3E-DDB1-3A63D19F7BE4}"/>
              </a:ext>
            </a:extLst>
          </p:cNvPr>
          <p:cNvPicPr>
            <a:picLocks noChangeAspect="1"/>
          </p:cNvPicPr>
          <p:nvPr/>
        </p:nvPicPr>
        <p:blipFill>
          <a:blip r:embed="rId3"/>
          <a:stretch>
            <a:fillRect/>
          </a:stretch>
        </p:blipFill>
        <p:spPr>
          <a:xfrm>
            <a:off x="4907283" y="722489"/>
            <a:ext cx="3111210" cy="6062133"/>
          </a:xfrm>
          <a:prstGeom prst="rect">
            <a:avLst/>
          </a:prstGeom>
        </p:spPr>
      </p:pic>
      <p:sp>
        <p:nvSpPr>
          <p:cNvPr id="7" name="ZoneTexte 6">
            <a:extLst>
              <a:ext uri="{FF2B5EF4-FFF2-40B4-BE49-F238E27FC236}">
                <a16:creationId xmlns:a16="http://schemas.microsoft.com/office/drawing/2014/main" id="{D5737A2D-A29E-89FE-99CD-85F9CCE02113}"/>
              </a:ext>
            </a:extLst>
          </p:cNvPr>
          <p:cNvSpPr txBox="1"/>
          <p:nvPr/>
        </p:nvSpPr>
        <p:spPr>
          <a:xfrm>
            <a:off x="5917259" y="357482"/>
            <a:ext cx="14769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ea typeface="Calibri"/>
                <a:cs typeface="Calibri"/>
              </a:rPr>
              <a:t>Quartiers :</a:t>
            </a:r>
            <a:endParaRPr lang="fr-FR" b="1"/>
          </a:p>
        </p:txBody>
      </p:sp>
      <p:sp>
        <p:nvSpPr>
          <p:cNvPr id="8" name="ZoneTexte 7">
            <a:extLst>
              <a:ext uri="{FF2B5EF4-FFF2-40B4-BE49-F238E27FC236}">
                <a16:creationId xmlns:a16="http://schemas.microsoft.com/office/drawing/2014/main" id="{A33D547D-D3E8-232A-E8B6-5713FCF1CD50}"/>
              </a:ext>
            </a:extLst>
          </p:cNvPr>
          <p:cNvSpPr txBox="1"/>
          <p:nvPr/>
        </p:nvSpPr>
        <p:spPr>
          <a:xfrm>
            <a:off x="9454444" y="357482"/>
            <a:ext cx="14769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ea typeface="Calibri"/>
                <a:cs typeface="Calibri"/>
              </a:rPr>
              <a:t>District :</a:t>
            </a:r>
            <a:endParaRPr lang="fr-FR" b="1"/>
          </a:p>
        </p:txBody>
      </p:sp>
    </p:spTree>
    <p:extLst>
      <p:ext uri="{BB962C8B-B14F-4D97-AF65-F5344CB8AC3E}">
        <p14:creationId xmlns:p14="http://schemas.microsoft.com/office/powerpoint/2010/main" val="333166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ECB2CC2-A5FF-0BDF-540A-741A52FB3629}"/>
              </a:ext>
            </a:extLst>
          </p:cNvPr>
          <p:cNvSpPr txBox="1"/>
          <p:nvPr/>
        </p:nvSpPr>
        <p:spPr>
          <a:xfrm>
            <a:off x="299286" y="293051"/>
            <a:ext cx="60094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Autres variables générales sur les bâtiments :</a:t>
            </a:r>
            <a:endParaRPr lang="fr-FR" sz="2400">
              <a:solidFill>
                <a:srgbClr val="1D479B"/>
              </a:solidFill>
            </a:endParaRPr>
          </a:p>
        </p:txBody>
      </p:sp>
      <p:pic>
        <p:nvPicPr>
          <p:cNvPr id="6" name="Image 6" descr="Une image contenant graphique&#10;&#10;Description générée automatiquement">
            <a:extLst>
              <a:ext uri="{FF2B5EF4-FFF2-40B4-BE49-F238E27FC236}">
                <a16:creationId xmlns:a16="http://schemas.microsoft.com/office/drawing/2014/main" id="{529C4B17-9CC3-3917-98DD-197374EFF5C4}"/>
              </a:ext>
            </a:extLst>
          </p:cNvPr>
          <p:cNvPicPr>
            <a:picLocks noChangeAspect="1"/>
          </p:cNvPicPr>
          <p:nvPr/>
        </p:nvPicPr>
        <p:blipFill>
          <a:blip r:embed="rId2"/>
          <a:stretch>
            <a:fillRect/>
          </a:stretch>
        </p:blipFill>
        <p:spPr>
          <a:xfrm>
            <a:off x="-9823" y="1547584"/>
            <a:ext cx="9191321" cy="2776039"/>
          </a:xfrm>
          <a:prstGeom prst="rect">
            <a:avLst/>
          </a:prstGeom>
        </p:spPr>
      </p:pic>
      <p:sp>
        <p:nvSpPr>
          <p:cNvPr id="7" name="ZoneTexte 6">
            <a:extLst>
              <a:ext uri="{FF2B5EF4-FFF2-40B4-BE49-F238E27FC236}">
                <a16:creationId xmlns:a16="http://schemas.microsoft.com/office/drawing/2014/main" id="{286D9E27-040D-4EBF-E27A-54B952781C8C}"/>
              </a:ext>
            </a:extLst>
          </p:cNvPr>
          <p:cNvSpPr txBox="1"/>
          <p:nvPr/>
        </p:nvSpPr>
        <p:spPr>
          <a:xfrm>
            <a:off x="1308067" y="1043238"/>
            <a:ext cx="66980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Calibri"/>
                <a:cs typeface="Calibri"/>
              </a:rPr>
              <a:t>Années de constructions des bâtiments discrétisé en décennie :</a:t>
            </a:r>
            <a:endParaRPr lang="fr-FR"/>
          </a:p>
        </p:txBody>
      </p:sp>
      <p:pic>
        <p:nvPicPr>
          <p:cNvPr id="2" name="Image 2" descr="Une image contenant carte&#10;&#10;Description générée automatiquement">
            <a:extLst>
              <a:ext uri="{FF2B5EF4-FFF2-40B4-BE49-F238E27FC236}">
                <a16:creationId xmlns:a16="http://schemas.microsoft.com/office/drawing/2014/main" id="{E301E23E-F470-282D-AC08-4EE3072EA306}"/>
              </a:ext>
            </a:extLst>
          </p:cNvPr>
          <p:cNvPicPr>
            <a:picLocks noChangeAspect="1"/>
          </p:cNvPicPr>
          <p:nvPr/>
        </p:nvPicPr>
        <p:blipFill>
          <a:blip r:embed="rId3"/>
          <a:stretch>
            <a:fillRect/>
          </a:stretch>
        </p:blipFill>
        <p:spPr>
          <a:xfrm>
            <a:off x="9182541" y="653903"/>
            <a:ext cx="2945649" cy="5313915"/>
          </a:xfrm>
          <a:prstGeom prst="rect">
            <a:avLst/>
          </a:prstGeom>
        </p:spPr>
      </p:pic>
      <p:sp>
        <p:nvSpPr>
          <p:cNvPr id="3" name="ZoneTexte 2">
            <a:extLst>
              <a:ext uri="{FF2B5EF4-FFF2-40B4-BE49-F238E27FC236}">
                <a16:creationId xmlns:a16="http://schemas.microsoft.com/office/drawing/2014/main" id="{8028352E-8E8D-EE9E-ADCB-3AED474CD215}"/>
              </a:ext>
            </a:extLst>
          </p:cNvPr>
          <p:cNvSpPr txBox="1"/>
          <p:nvPr/>
        </p:nvSpPr>
        <p:spPr>
          <a:xfrm>
            <a:off x="912628" y="4953000"/>
            <a:ext cx="64681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a:cs typeface="Calibri" panose="020F0502020204030204"/>
              </a:rPr>
              <a:t>Nombre d'étages : de 1 à 99</a:t>
            </a:r>
            <a:endParaRPr lang="fr-FR"/>
          </a:p>
          <a:p>
            <a:pPr marL="285750" indent="-285750">
              <a:buFont typeface="Calibri"/>
              <a:buChar char="-"/>
            </a:pPr>
            <a:r>
              <a:rPr lang="fr-FR">
                <a:cs typeface="Calibri" panose="020F0502020204030204"/>
              </a:rPr>
              <a:t>Nombre de bâtiments : de 1 à 111</a:t>
            </a:r>
          </a:p>
        </p:txBody>
      </p:sp>
    </p:spTree>
    <p:extLst>
      <p:ext uri="{BB962C8B-B14F-4D97-AF65-F5344CB8AC3E}">
        <p14:creationId xmlns:p14="http://schemas.microsoft.com/office/powerpoint/2010/main" val="402524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2E2876C-ACC6-361A-A5E8-918D0B155B83}"/>
              </a:ext>
            </a:extLst>
          </p:cNvPr>
          <p:cNvSpPr txBox="1"/>
          <p:nvPr/>
        </p:nvSpPr>
        <p:spPr>
          <a:xfrm>
            <a:off x="261656" y="198977"/>
            <a:ext cx="60094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Surfaces des bâtiments :</a:t>
            </a:r>
            <a:endParaRPr lang="fr-FR" sz="2400">
              <a:solidFill>
                <a:srgbClr val="1D479B"/>
              </a:solidFill>
            </a:endParaRPr>
          </a:p>
        </p:txBody>
      </p:sp>
      <p:pic>
        <p:nvPicPr>
          <p:cNvPr id="6" name="Image 6" descr="Une image contenant graphique&#10;&#10;Description générée automatiquement">
            <a:extLst>
              <a:ext uri="{FF2B5EF4-FFF2-40B4-BE49-F238E27FC236}">
                <a16:creationId xmlns:a16="http://schemas.microsoft.com/office/drawing/2014/main" id="{B12FCA9B-DD59-0841-0215-089935914C57}"/>
              </a:ext>
            </a:extLst>
          </p:cNvPr>
          <p:cNvPicPr>
            <a:picLocks noChangeAspect="1"/>
          </p:cNvPicPr>
          <p:nvPr/>
        </p:nvPicPr>
        <p:blipFill>
          <a:blip r:embed="rId2"/>
          <a:stretch>
            <a:fillRect/>
          </a:stretch>
        </p:blipFill>
        <p:spPr>
          <a:xfrm>
            <a:off x="265181" y="659526"/>
            <a:ext cx="7738642" cy="3048390"/>
          </a:xfrm>
          <a:prstGeom prst="rect">
            <a:avLst/>
          </a:prstGeom>
        </p:spPr>
      </p:pic>
      <p:sp>
        <p:nvSpPr>
          <p:cNvPr id="7" name="ZoneTexte 6">
            <a:extLst>
              <a:ext uri="{FF2B5EF4-FFF2-40B4-BE49-F238E27FC236}">
                <a16:creationId xmlns:a16="http://schemas.microsoft.com/office/drawing/2014/main" id="{CC3BA8E4-3D61-FC83-99A1-B347C46777AB}"/>
              </a:ext>
            </a:extLst>
          </p:cNvPr>
          <p:cNvSpPr txBox="1"/>
          <p:nvPr/>
        </p:nvSpPr>
        <p:spPr>
          <a:xfrm>
            <a:off x="592666" y="4863629"/>
            <a:ext cx="28974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solidFill>
                  <a:srgbClr val="1D479B"/>
                </a:solidFill>
                <a:cs typeface="Calibri"/>
              </a:rPr>
              <a:t>Transformation de la surface global en log</a:t>
            </a:r>
            <a:endParaRPr lang="fr-FR">
              <a:solidFill>
                <a:srgbClr val="1D479B"/>
              </a:solidFill>
            </a:endParaRPr>
          </a:p>
        </p:txBody>
      </p:sp>
      <p:pic>
        <p:nvPicPr>
          <p:cNvPr id="8" name="Image 8" descr="Une image contenant graphique&#10;&#10;Description générée automatiquement">
            <a:extLst>
              <a:ext uri="{FF2B5EF4-FFF2-40B4-BE49-F238E27FC236}">
                <a16:creationId xmlns:a16="http://schemas.microsoft.com/office/drawing/2014/main" id="{F13F77A2-FD64-99F7-9A07-CE25DD8A1789}"/>
              </a:ext>
            </a:extLst>
          </p:cNvPr>
          <p:cNvPicPr>
            <a:picLocks noChangeAspect="1"/>
          </p:cNvPicPr>
          <p:nvPr/>
        </p:nvPicPr>
        <p:blipFill>
          <a:blip r:embed="rId3"/>
          <a:stretch>
            <a:fillRect/>
          </a:stretch>
        </p:blipFill>
        <p:spPr>
          <a:xfrm>
            <a:off x="3529659" y="3898363"/>
            <a:ext cx="4436533" cy="2391496"/>
          </a:xfrm>
          <a:prstGeom prst="rect">
            <a:avLst/>
          </a:prstGeom>
        </p:spPr>
      </p:pic>
      <p:pic>
        <p:nvPicPr>
          <p:cNvPr id="9" name="Image 9" descr="Une image contenant carte&#10;&#10;Description générée automatiquement">
            <a:extLst>
              <a:ext uri="{FF2B5EF4-FFF2-40B4-BE49-F238E27FC236}">
                <a16:creationId xmlns:a16="http://schemas.microsoft.com/office/drawing/2014/main" id="{CCB31C2A-678B-FC91-35F3-70DD9D2B45CC}"/>
              </a:ext>
            </a:extLst>
          </p:cNvPr>
          <p:cNvPicPr>
            <a:picLocks noChangeAspect="1"/>
          </p:cNvPicPr>
          <p:nvPr/>
        </p:nvPicPr>
        <p:blipFill>
          <a:blip r:embed="rId4"/>
          <a:stretch>
            <a:fillRect/>
          </a:stretch>
        </p:blipFill>
        <p:spPr>
          <a:xfrm>
            <a:off x="8314157" y="327378"/>
            <a:ext cx="3258945" cy="6184429"/>
          </a:xfrm>
          <a:prstGeom prst="rect">
            <a:avLst/>
          </a:prstGeom>
        </p:spPr>
      </p:pic>
    </p:spTree>
    <p:extLst>
      <p:ext uri="{BB962C8B-B14F-4D97-AF65-F5344CB8AC3E}">
        <p14:creationId xmlns:p14="http://schemas.microsoft.com/office/powerpoint/2010/main" val="108676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F14C93E-8A02-F782-91B7-7901307BD8DE}"/>
              </a:ext>
            </a:extLst>
          </p:cNvPr>
          <p:cNvSpPr txBox="1"/>
          <p:nvPr/>
        </p:nvSpPr>
        <p:spPr>
          <a:xfrm>
            <a:off x="284103" y="180623"/>
            <a:ext cx="65814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rgbClr val="1D479B"/>
                </a:solidFill>
                <a:ea typeface="Calibri"/>
                <a:cs typeface="Calibri"/>
              </a:rPr>
              <a:t>Surfaces des bâtiments (suite) :</a:t>
            </a:r>
            <a:endParaRPr lang="fr-FR" sz="2400"/>
          </a:p>
        </p:txBody>
      </p:sp>
      <p:sp>
        <p:nvSpPr>
          <p:cNvPr id="6" name="ZoneTexte 5">
            <a:extLst>
              <a:ext uri="{FF2B5EF4-FFF2-40B4-BE49-F238E27FC236}">
                <a16:creationId xmlns:a16="http://schemas.microsoft.com/office/drawing/2014/main" id="{8A80B4C2-EC0E-2FD6-CAAD-2318ED7A553C}"/>
              </a:ext>
            </a:extLst>
          </p:cNvPr>
          <p:cNvSpPr txBox="1"/>
          <p:nvPr/>
        </p:nvSpPr>
        <p:spPr>
          <a:xfrm>
            <a:off x="658517" y="686740"/>
            <a:ext cx="1077148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sz="2000" dirty="0">
                <a:ea typeface="Calibri"/>
                <a:cs typeface="Calibri"/>
              </a:rPr>
              <a:t>6 autres variables décrivent jusqu’à 3 bâtiments principaux de chaque construction plus leurs surfaces respectives.</a:t>
            </a:r>
          </a:p>
          <a:p>
            <a:pPr marL="285750" indent="-285750">
              <a:buFont typeface="Calibri"/>
              <a:buChar char="-"/>
            </a:pPr>
            <a:r>
              <a:rPr lang="fr-FR" sz="2000" dirty="0">
                <a:ea typeface="Calibri"/>
                <a:cs typeface="Calibri"/>
              </a:rPr>
              <a:t>Extraction des noms de tous les bâtiments (64 différents) des 3 variables qualitatives et transformation des 6 variables en colonnes, une colonne par type de bâtiment et la surface qui correspond.</a:t>
            </a:r>
          </a:p>
          <a:p>
            <a:pPr marL="285750" indent="-285750">
              <a:buFont typeface="Calibri"/>
              <a:buChar char="-"/>
            </a:pPr>
            <a:r>
              <a:rPr lang="fr-FR" sz="2000" dirty="0">
                <a:ea typeface="Calibri"/>
                <a:cs typeface="Calibri"/>
              </a:rPr>
              <a:t>Transformation de ces colonnes en % vs la surface globale (avant le log).</a:t>
            </a:r>
          </a:p>
          <a:p>
            <a:pPr marL="285750" indent="-285750">
              <a:buFont typeface="Calibri"/>
              <a:buChar char="-"/>
            </a:pPr>
            <a:r>
              <a:rPr lang="fr-FR" sz="2000" dirty="0">
                <a:ea typeface="Calibri"/>
                <a:cs typeface="Calibri"/>
              </a:rPr>
              <a:t>Diminution du nombre de variables pour augmenter leurs pertinences en cumulant les 50% de ces variables les plus basse avec la variables '</a:t>
            </a:r>
            <a:r>
              <a:rPr lang="fr-FR" sz="2000" dirty="0" err="1">
                <a:ea typeface="Calibri"/>
                <a:cs typeface="Calibri"/>
              </a:rPr>
              <a:t>Other</a:t>
            </a:r>
            <a:r>
              <a:rPr lang="fr-FR" sz="2000" dirty="0">
                <a:ea typeface="Calibri"/>
                <a:cs typeface="Calibri"/>
              </a:rPr>
              <a:t>'.</a:t>
            </a:r>
          </a:p>
        </p:txBody>
      </p:sp>
      <p:sp>
        <p:nvSpPr>
          <p:cNvPr id="7" name="ZoneTexte 6">
            <a:extLst>
              <a:ext uri="{FF2B5EF4-FFF2-40B4-BE49-F238E27FC236}">
                <a16:creationId xmlns:a16="http://schemas.microsoft.com/office/drawing/2014/main" id="{A99D9DD0-5385-A459-1C3A-614FFFC852DB}"/>
              </a:ext>
            </a:extLst>
          </p:cNvPr>
          <p:cNvSpPr txBox="1"/>
          <p:nvPr/>
        </p:nvSpPr>
        <p:spPr>
          <a:xfrm>
            <a:off x="284104" y="3510844"/>
            <a:ext cx="68824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rgbClr val="1D479B"/>
                </a:solidFill>
                <a:ea typeface="Calibri"/>
                <a:cs typeface="Calibri"/>
              </a:rPr>
              <a:t>Transformation des variables qualitatives restantes :</a:t>
            </a:r>
            <a:endParaRPr lang="fr-FR" dirty="0"/>
          </a:p>
        </p:txBody>
      </p:sp>
      <p:sp>
        <p:nvSpPr>
          <p:cNvPr id="8" name="ZoneTexte 7">
            <a:extLst>
              <a:ext uri="{FF2B5EF4-FFF2-40B4-BE49-F238E27FC236}">
                <a16:creationId xmlns:a16="http://schemas.microsoft.com/office/drawing/2014/main" id="{28EADC26-3361-70E6-8867-C084EA7042E9}"/>
              </a:ext>
            </a:extLst>
          </p:cNvPr>
          <p:cNvSpPr txBox="1"/>
          <p:nvPr/>
        </p:nvSpPr>
        <p:spPr>
          <a:xfrm>
            <a:off x="846666" y="4148666"/>
            <a:ext cx="971785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sz="2000" dirty="0">
                <a:ea typeface="Calibri" panose="020F0502020204030204"/>
                <a:cs typeface="Calibri" panose="020F0502020204030204"/>
              </a:rPr>
              <a:t>Il restait 3 variables qualitatives qu'il faut numériser pour pouvoir faire du ML avec :</a:t>
            </a:r>
          </a:p>
          <a:p>
            <a:pPr marL="742950" lvl="1" indent="-285750">
              <a:buFont typeface="Calibri"/>
              <a:buChar char="-"/>
            </a:pPr>
            <a:r>
              <a:rPr lang="fr-FR" sz="2000" err="1">
                <a:ea typeface="+mn-lt"/>
                <a:cs typeface="+mn-lt"/>
              </a:rPr>
              <a:t>BuildingType</a:t>
            </a:r>
            <a:endParaRPr lang="fr-FR" sz="2000" dirty="0" err="1">
              <a:ea typeface="+mn-lt"/>
              <a:cs typeface="+mn-lt"/>
            </a:endParaRPr>
          </a:p>
          <a:p>
            <a:pPr marL="742950" lvl="1" indent="-285750">
              <a:buFont typeface="Calibri"/>
              <a:buChar char="-"/>
            </a:pPr>
            <a:r>
              <a:rPr lang="fr-FR" sz="2000" err="1">
                <a:ea typeface="+mn-lt"/>
                <a:cs typeface="+mn-lt"/>
              </a:rPr>
              <a:t>Neighborhood</a:t>
            </a:r>
            <a:endParaRPr lang="fr-FR" sz="2000">
              <a:ea typeface="+mn-lt"/>
              <a:cs typeface="+mn-lt"/>
            </a:endParaRPr>
          </a:p>
          <a:p>
            <a:pPr marL="742950" lvl="1" indent="-285750">
              <a:buFont typeface="Calibri"/>
              <a:buChar char="-"/>
            </a:pPr>
            <a:r>
              <a:rPr lang="fr-FR" sz="2000" dirty="0" err="1">
                <a:ea typeface="+mn-lt"/>
                <a:cs typeface="+mn-lt"/>
              </a:rPr>
              <a:t>PrimaryPropertyType</a:t>
            </a:r>
            <a:endParaRPr lang="fr-FR" sz="2000">
              <a:ea typeface="+mn-lt"/>
              <a:cs typeface="+mn-lt"/>
            </a:endParaRPr>
          </a:p>
          <a:p>
            <a:pPr marL="742950" lvl="1" indent="-285750">
              <a:buFont typeface="Calibri"/>
              <a:buChar char="-"/>
            </a:pPr>
            <a:endParaRPr lang="fr-FR" sz="2000" dirty="0">
              <a:ea typeface="Calibri" panose="020F0502020204030204"/>
              <a:cs typeface="Calibri" panose="020F0502020204030204"/>
            </a:endParaRPr>
          </a:p>
          <a:p>
            <a:pPr marL="285750" indent="-285750">
              <a:buFont typeface="Calibri"/>
              <a:buChar char="-"/>
            </a:pPr>
            <a:r>
              <a:rPr lang="fr-FR" sz="2000" dirty="0" err="1">
                <a:ea typeface="Calibri" panose="020F0502020204030204"/>
                <a:cs typeface="Calibri" panose="020F0502020204030204"/>
              </a:rPr>
              <a:t>Dummisation</a:t>
            </a:r>
            <a:r>
              <a:rPr lang="fr-FR" sz="2000" dirty="0">
                <a:ea typeface="Calibri" panose="020F0502020204030204"/>
                <a:cs typeface="Calibri" panose="020F0502020204030204"/>
              </a:rPr>
              <a:t> de ces 3 variables (test de Target </a:t>
            </a:r>
            <a:r>
              <a:rPr lang="fr-FR" sz="2000" dirty="0" err="1">
                <a:ea typeface="Calibri" panose="020F0502020204030204"/>
                <a:cs typeface="Calibri" panose="020F0502020204030204"/>
              </a:rPr>
              <a:t>Encoding</a:t>
            </a:r>
            <a:r>
              <a:rPr lang="fr-FR" sz="2000" dirty="0">
                <a:ea typeface="Calibri" panose="020F0502020204030204"/>
                <a:cs typeface="Calibri" panose="020F0502020204030204"/>
              </a:rPr>
              <a:t> et </a:t>
            </a:r>
            <a:r>
              <a:rPr lang="fr-FR" sz="2000" dirty="0" err="1">
                <a:ea typeface="Calibri" panose="020F0502020204030204"/>
                <a:cs typeface="Calibri" panose="020F0502020204030204"/>
              </a:rPr>
              <a:t>factorization</a:t>
            </a:r>
            <a:r>
              <a:rPr lang="fr-FR" sz="2000" dirty="0">
                <a:ea typeface="Calibri" panose="020F0502020204030204"/>
                <a:cs typeface="Calibri" panose="020F0502020204030204"/>
              </a:rPr>
              <a:t>).</a:t>
            </a:r>
          </a:p>
          <a:p>
            <a:pPr marL="285750" indent="-285750">
              <a:buFont typeface="Calibri"/>
              <a:buChar char="-"/>
            </a:pPr>
            <a:endParaRPr lang="fr-FR" sz="2000" dirty="0">
              <a:ea typeface="Calibri" panose="020F0502020204030204"/>
              <a:cs typeface="Calibri" panose="020F0502020204030204"/>
            </a:endParaRPr>
          </a:p>
        </p:txBody>
      </p:sp>
    </p:spTree>
    <p:extLst>
      <p:ext uri="{BB962C8B-B14F-4D97-AF65-F5344CB8AC3E}">
        <p14:creationId xmlns:p14="http://schemas.microsoft.com/office/powerpoint/2010/main" val="10751699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17</Slides>
  <Notes>0</Notes>
  <HiddenSlides>0</HiddenSlide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101</cp:revision>
  <dcterms:created xsi:type="dcterms:W3CDTF">2023-06-16T12:22:14Z</dcterms:created>
  <dcterms:modified xsi:type="dcterms:W3CDTF">2023-06-20T15:12:36Z</dcterms:modified>
</cp:coreProperties>
</file>