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8" r:id="rId8"/>
    <p:sldId id="262" r:id="rId9"/>
    <p:sldId id="263" r:id="rId10"/>
    <p:sldId id="264" r:id="rId11"/>
    <p:sldId id="265" r:id="rId12"/>
    <p:sldId id="266" r:id="rId13"/>
    <p:sldId id="267" r:id="rId14"/>
    <p:sldId id="269"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1516"/>
    <a:srgbClr val="72727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2A01C5-4050-4264-99E8-63D5B763A4E5}" v="784" dt="2023-10-16T14:02:48.277"/>
    <p1510:client id="{68443BF8-7713-4D0E-818B-3E5F4A505496}" v="1794" dt="2023-10-14T13:59:39.591"/>
    <p1510:client id="{B3E13687-50EA-414A-B0DD-840C2D09F6FB}" v="8" dt="2023-10-17T12:23:52.218"/>
    <p1510:client id="{E14EED7A-0407-454C-B319-B79DBEB3086B}" v="2" dt="2023-10-14T12:10:51.144"/>
    <p1510:client id="{E776AC18-6290-4949-88C0-36DC97B8904D}" v="505" dt="2023-10-15T15:37:36.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17/10/2023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17/10/2023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17/10/2023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17/10/2023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17/10/2023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17/10/2023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17/10/2023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17/10/2023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17/10/2023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17/10/2023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17/10/2023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27272"/>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17/10/2023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hyperlink" Target="https://s3.eu-west-1.amazonaws.com/course.oc-static.com/projects/Data_Scientist_P8/fruits.zip" TargetMode="External"/><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hyperlink" Target="https://www.kaggle.com/datasets/moltean/fruits" TargetMode="Externa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jpeg"/><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6395CCB-12C7-B454-11E9-2213EF5EB3FC}"/>
              </a:ext>
            </a:extLst>
          </p:cNvPr>
          <p:cNvSpPr txBox="1"/>
          <p:nvPr/>
        </p:nvSpPr>
        <p:spPr>
          <a:xfrm>
            <a:off x="3021659" y="1939808"/>
            <a:ext cx="605460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b="1" err="1">
                <a:solidFill>
                  <a:srgbClr val="621516"/>
                </a:solidFill>
              </a:rPr>
              <a:t>Déployez</a:t>
            </a:r>
            <a:r>
              <a:rPr lang="en-US" sz="6600" b="1" dirty="0">
                <a:solidFill>
                  <a:srgbClr val="621516"/>
                </a:solidFill>
              </a:rPr>
              <a:t> un </a:t>
            </a:r>
            <a:r>
              <a:rPr lang="en-US" sz="6600" b="1" err="1">
                <a:solidFill>
                  <a:srgbClr val="621516"/>
                </a:solidFill>
              </a:rPr>
              <a:t>modèle</a:t>
            </a:r>
            <a:r>
              <a:rPr lang="en-US" sz="6600" b="1" dirty="0">
                <a:solidFill>
                  <a:srgbClr val="621516"/>
                </a:solidFill>
              </a:rPr>
              <a:t> dans le cloud</a:t>
            </a:r>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E92A943-FFBD-B12E-6CDC-B55F412CEAE6}"/>
              </a:ext>
            </a:extLst>
          </p:cNvPr>
          <p:cNvSpPr txBox="1"/>
          <p:nvPr/>
        </p:nvSpPr>
        <p:spPr>
          <a:xfrm>
            <a:off x="432741" y="348073"/>
            <a:ext cx="72248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solidFill>
                  <a:schemeClr val="accent6">
                    <a:lumMod val="50000"/>
                  </a:schemeClr>
                </a:solidFill>
                <a:ea typeface="Calibri"/>
                <a:cs typeface="Calibri"/>
              </a:rPr>
              <a:t>D : Récupération des </a:t>
            </a:r>
            <a:r>
              <a:rPr lang="fr-FR" sz="2400" err="1">
                <a:solidFill>
                  <a:schemeClr val="accent6">
                    <a:lumMod val="50000"/>
                  </a:schemeClr>
                </a:solidFill>
                <a:ea typeface="Calibri"/>
                <a:cs typeface="Calibri"/>
              </a:rPr>
              <a:t>features</a:t>
            </a:r>
            <a:endParaRPr lang="fr-FR" sz="2000" err="1">
              <a:solidFill>
                <a:schemeClr val="accent6">
                  <a:lumMod val="50000"/>
                </a:schemeClr>
              </a:solidFill>
              <a:ea typeface="Calibri" panose="020F0502020204030204"/>
              <a:cs typeface="Calibri" panose="020F0502020204030204"/>
            </a:endParaRPr>
          </a:p>
        </p:txBody>
      </p:sp>
      <p:pic>
        <p:nvPicPr>
          <p:cNvPr id="6" name="Image 5" descr="Une image contenant texte, capture d’écran, Police, nombre&#10;&#10;Description générée automatiquement">
            <a:extLst>
              <a:ext uri="{FF2B5EF4-FFF2-40B4-BE49-F238E27FC236}">
                <a16:creationId xmlns:a16="http://schemas.microsoft.com/office/drawing/2014/main" id="{0CC7DED0-C0B3-1161-0095-E96F973D8F23}"/>
              </a:ext>
            </a:extLst>
          </p:cNvPr>
          <p:cNvPicPr>
            <a:picLocks noChangeAspect="1"/>
          </p:cNvPicPr>
          <p:nvPr/>
        </p:nvPicPr>
        <p:blipFill>
          <a:blip r:embed="rId2"/>
          <a:stretch>
            <a:fillRect/>
          </a:stretch>
        </p:blipFill>
        <p:spPr>
          <a:xfrm>
            <a:off x="837259" y="1491965"/>
            <a:ext cx="10517481" cy="3206143"/>
          </a:xfrm>
          <a:prstGeom prst="rect">
            <a:avLst/>
          </a:prstGeom>
        </p:spPr>
      </p:pic>
    </p:spTree>
    <p:extLst>
      <p:ext uri="{BB962C8B-B14F-4D97-AF65-F5344CB8AC3E}">
        <p14:creationId xmlns:p14="http://schemas.microsoft.com/office/powerpoint/2010/main" val="426746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AABAB46-97B8-FD68-87F4-CCE5821E5505}"/>
              </a:ext>
            </a:extLst>
          </p:cNvPr>
          <p:cNvSpPr txBox="1"/>
          <p:nvPr/>
        </p:nvSpPr>
        <p:spPr>
          <a:xfrm>
            <a:off x="432741" y="348073"/>
            <a:ext cx="72248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solidFill>
                  <a:schemeClr val="accent6">
                    <a:lumMod val="50000"/>
                  </a:schemeClr>
                </a:solidFill>
                <a:ea typeface="Calibri"/>
                <a:cs typeface="Calibri"/>
              </a:rPr>
              <a:t>E : Application du PCA</a:t>
            </a:r>
          </a:p>
        </p:txBody>
      </p:sp>
      <p:pic>
        <p:nvPicPr>
          <p:cNvPr id="6" name="Image 5" descr="Une image contenant texte, capture d’écran, Police, nombre&#10;&#10;Description générée automatiquement">
            <a:extLst>
              <a:ext uri="{FF2B5EF4-FFF2-40B4-BE49-F238E27FC236}">
                <a16:creationId xmlns:a16="http://schemas.microsoft.com/office/drawing/2014/main" id="{A968E1A2-F6F8-640A-BE31-8DB8A8A60AE9}"/>
              </a:ext>
            </a:extLst>
          </p:cNvPr>
          <p:cNvPicPr>
            <a:picLocks noChangeAspect="1"/>
          </p:cNvPicPr>
          <p:nvPr/>
        </p:nvPicPr>
        <p:blipFill>
          <a:blip r:embed="rId2"/>
          <a:stretch>
            <a:fillRect/>
          </a:stretch>
        </p:blipFill>
        <p:spPr>
          <a:xfrm>
            <a:off x="2770685" y="985897"/>
            <a:ext cx="7036335" cy="5356577"/>
          </a:xfrm>
          <a:prstGeom prst="rect">
            <a:avLst/>
          </a:prstGeom>
        </p:spPr>
      </p:pic>
      <p:sp>
        <p:nvSpPr>
          <p:cNvPr id="7" name="ZoneTexte 6">
            <a:extLst>
              <a:ext uri="{FF2B5EF4-FFF2-40B4-BE49-F238E27FC236}">
                <a16:creationId xmlns:a16="http://schemas.microsoft.com/office/drawing/2014/main" id="{9448C3EE-7839-E1E4-2681-3DB2025EC441}"/>
              </a:ext>
            </a:extLst>
          </p:cNvPr>
          <p:cNvSpPr txBox="1"/>
          <p:nvPr/>
        </p:nvSpPr>
        <p:spPr>
          <a:xfrm>
            <a:off x="216371" y="1335851"/>
            <a:ext cx="1524000" cy="37873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cs typeface="Calibri"/>
              </a:rPr>
              <a:t>Vectorisation</a:t>
            </a:r>
          </a:p>
        </p:txBody>
      </p:sp>
      <p:sp>
        <p:nvSpPr>
          <p:cNvPr id="8" name="ZoneTexte 7">
            <a:extLst>
              <a:ext uri="{FF2B5EF4-FFF2-40B4-BE49-F238E27FC236}">
                <a16:creationId xmlns:a16="http://schemas.microsoft.com/office/drawing/2014/main" id="{F4DE91CF-D049-9A29-FAA0-640887F49477}"/>
              </a:ext>
            </a:extLst>
          </p:cNvPr>
          <p:cNvSpPr txBox="1"/>
          <p:nvPr/>
        </p:nvSpPr>
        <p:spPr>
          <a:xfrm>
            <a:off x="978371" y="2220147"/>
            <a:ext cx="1524000" cy="37873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cs typeface="Calibri"/>
              </a:rPr>
              <a:t>PCA : 100</a:t>
            </a:r>
            <a:endParaRPr lang="fr-FR" dirty="0"/>
          </a:p>
        </p:txBody>
      </p:sp>
      <p:sp>
        <p:nvSpPr>
          <p:cNvPr id="9" name="ZoneTexte 8">
            <a:extLst>
              <a:ext uri="{FF2B5EF4-FFF2-40B4-BE49-F238E27FC236}">
                <a16:creationId xmlns:a16="http://schemas.microsoft.com/office/drawing/2014/main" id="{728CD437-9B8D-C207-38BB-28F480C58B51}"/>
              </a:ext>
            </a:extLst>
          </p:cNvPr>
          <p:cNvSpPr txBox="1"/>
          <p:nvPr/>
        </p:nvSpPr>
        <p:spPr>
          <a:xfrm>
            <a:off x="10065926" y="3377259"/>
            <a:ext cx="1749777"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cs typeface="Calibri"/>
              </a:rPr>
              <a:t>Devectorisation</a:t>
            </a:r>
          </a:p>
        </p:txBody>
      </p:sp>
      <p:cxnSp>
        <p:nvCxnSpPr>
          <p:cNvPr id="10" name="Connecteur droit avec flèche 9">
            <a:extLst>
              <a:ext uri="{FF2B5EF4-FFF2-40B4-BE49-F238E27FC236}">
                <a16:creationId xmlns:a16="http://schemas.microsoft.com/office/drawing/2014/main" id="{10B2F972-5611-1CDD-C480-EE82D17B690D}"/>
              </a:ext>
            </a:extLst>
          </p:cNvPr>
          <p:cNvCxnSpPr/>
          <p:nvPr/>
        </p:nvCxnSpPr>
        <p:spPr>
          <a:xfrm>
            <a:off x="1736490" y="1534231"/>
            <a:ext cx="1036695" cy="1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7433A1FD-E33F-3FBE-28BB-835F7EA1B597}"/>
              </a:ext>
            </a:extLst>
          </p:cNvPr>
          <p:cNvCxnSpPr>
            <a:cxnSpLocks/>
          </p:cNvCxnSpPr>
          <p:nvPr/>
        </p:nvCxnSpPr>
        <p:spPr>
          <a:xfrm>
            <a:off x="2498490" y="2409120"/>
            <a:ext cx="481658" cy="1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EE7BE8B3-5967-73EF-F42E-420A5564265F}"/>
              </a:ext>
            </a:extLst>
          </p:cNvPr>
          <p:cNvCxnSpPr>
            <a:cxnSpLocks/>
          </p:cNvCxnSpPr>
          <p:nvPr/>
        </p:nvCxnSpPr>
        <p:spPr>
          <a:xfrm flipH="1">
            <a:off x="8972666" y="3556824"/>
            <a:ext cx="1061156" cy="112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131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011EDFD-950A-93FC-401E-353566DA0BB3}"/>
              </a:ext>
            </a:extLst>
          </p:cNvPr>
          <p:cNvSpPr txBox="1"/>
          <p:nvPr/>
        </p:nvSpPr>
        <p:spPr>
          <a:xfrm>
            <a:off x="432741" y="348073"/>
            <a:ext cx="81374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solidFill>
                  <a:schemeClr val="accent6">
                    <a:lumMod val="50000"/>
                  </a:schemeClr>
                </a:solidFill>
                <a:ea typeface="Calibri"/>
                <a:cs typeface="Calibri"/>
              </a:rPr>
              <a:t>F : Enregistrement au format Parquet et vérification du résultats</a:t>
            </a:r>
          </a:p>
        </p:txBody>
      </p:sp>
      <p:pic>
        <p:nvPicPr>
          <p:cNvPr id="6" name="Image 5" descr="Une image contenant texte, Police, capture d’écran, ligne&#10;&#10;Description générée automatiquement">
            <a:extLst>
              <a:ext uri="{FF2B5EF4-FFF2-40B4-BE49-F238E27FC236}">
                <a16:creationId xmlns:a16="http://schemas.microsoft.com/office/drawing/2014/main" id="{8CED91C7-499A-832D-773B-A528B40D21EF}"/>
              </a:ext>
            </a:extLst>
          </p:cNvPr>
          <p:cNvPicPr>
            <a:picLocks noChangeAspect="1"/>
          </p:cNvPicPr>
          <p:nvPr/>
        </p:nvPicPr>
        <p:blipFill>
          <a:blip r:embed="rId2"/>
          <a:stretch>
            <a:fillRect/>
          </a:stretch>
        </p:blipFill>
        <p:spPr>
          <a:xfrm>
            <a:off x="1109193" y="1553868"/>
            <a:ext cx="4404430" cy="551744"/>
          </a:xfrm>
          <a:prstGeom prst="rect">
            <a:avLst/>
          </a:prstGeom>
        </p:spPr>
      </p:pic>
      <p:pic>
        <p:nvPicPr>
          <p:cNvPr id="7" name="Image 6" descr="Une image contenant texte, Police, capture d’écran, ligne&#10;&#10;Description générée automatiquement">
            <a:extLst>
              <a:ext uri="{FF2B5EF4-FFF2-40B4-BE49-F238E27FC236}">
                <a16:creationId xmlns:a16="http://schemas.microsoft.com/office/drawing/2014/main" id="{D45DA4EB-587B-0E28-0DEF-FE3F54D78A1E}"/>
              </a:ext>
            </a:extLst>
          </p:cNvPr>
          <p:cNvPicPr>
            <a:picLocks noChangeAspect="1"/>
          </p:cNvPicPr>
          <p:nvPr/>
        </p:nvPicPr>
        <p:blipFill>
          <a:blip r:embed="rId3"/>
          <a:stretch>
            <a:fillRect/>
          </a:stretch>
        </p:blipFill>
        <p:spPr>
          <a:xfrm>
            <a:off x="7067198" y="1318271"/>
            <a:ext cx="4210050" cy="1323975"/>
          </a:xfrm>
          <a:prstGeom prst="rect">
            <a:avLst/>
          </a:prstGeom>
        </p:spPr>
      </p:pic>
      <p:pic>
        <p:nvPicPr>
          <p:cNvPr id="8" name="Image 7" descr="Une image contenant texte, capture d’écran, Police, nombre&#10;&#10;Description générée automatiquement">
            <a:extLst>
              <a:ext uri="{FF2B5EF4-FFF2-40B4-BE49-F238E27FC236}">
                <a16:creationId xmlns:a16="http://schemas.microsoft.com/office/drawing/2014/main" id="{4953292C-9F8C-06F5-451F-E83F32CEEEC6}"/>
              </a:ext>
            </a:extLst>
          </p:cNvPr>
          <p:cNvPicPr>
            <a:picLocks noChangeAspect="1"/>
          </p:cNvPicPr>
          <p:nvPr/>
        </p:nvPicPr>
        <p:blipFill>
          <a:blip r:embed="rId4"/>
          <a:stretch>
            <a:fillRect/>
          </a:stretch>
        </p:blipFill>
        <p:spPr>
          <a:xfrm>
            <a:off x="348074" y="2822824"/>
            <a:ext cx="6716888" cy="3611241"/>
          </a:xfrm>
          <a:prstGeom prst="rect">
            <a:avLst/>
          </a:prstGeom>
        </p:spPr>
      </p:pic>
      <p:pic>
        <p:nvPicPr>
          <p:cNvPr id="9" name="Image 8">
            <a:extLst>
              <a:ext uri="{FF2B5EF4-FFF2-40B4-BE49-F238E27FC236}">
                <a16:creationId xmlns:a16="http://schemas.microsoft.com/office/drawing/2014/main" id="{2A828C78-BE06-A18D-E0AE-28F65C3F752D}"/>
              </a:ext>
            </a:extLst>
          </p:cNvPr>
          <p:cNvPicPr>
            <a:picLocks noChangeAspect="1"/>
          </p:cNvPicPr>
          <p:nvPr/>
        </p:nvPicPr>
        <p:blipFill>
          <a:blip r:embed="rId5"/>
          <a:stretch>
            <a:fillRect/>
          </a:stretch>
        </p:blipFill>
        <p:spPr>
          <a:xfrm>
            <a:off x="8438033" y="3783424"/>
            <a:ext cx="2841860" cy="2423818"/>
          </a:xfrm>
          <a:prstGeom prst="rect">
            <a:avLst/>
          </a:prstGeom>
        </p:spPr>
      </p:pic>
      <p:sp>
        <p:nvSpPr>
          <p:cNvPr id="10" name="ZoneTexte 9">
            <a:extLst>
              <a:ext uri="{FF2B5EF4-FFF2-40B4-BE49-F238E27FC236}">
                <a16:creationId xmlns:a16="http://schemas.microsoft.com/office/drawing/2014/main" id="{5EF1F73F-8A1A-BDB0-F4E4-C495ED5C09DC}"/>
              </a:ext>
            </a:extLst>
          </p:cNvPr>
          <p:cNvSpPr txBox="1"/>
          <p:nvPr/>
        </p:nvSpPr>
        <p:spPr>
          <a:xfrm>
            <a:off x="1110074" y="1100666"/>
            <a:ext cx="1665111"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cs typeface="Calibri"/>
              </a:rPr>
              <a:t>Enregistrement</a:t>
            </a:r>
            <a:endParaRPr lang="fr-FR" dirty="0"/>
          </a:p>
        </p:txBody>
      </p:sp>
      <p:sp>
        <p:nvSpPr>
          <p:cNvPr id="13" name="ZoneTexte 12">
            <a:extLst>
              <a:ext uri="{FF2B5EF4-FFF2-40B4-BE49-F238E27FC236}">
                <a16:creationId xmlns:a16="http://schemas.microsoft.com/office/drawing/2014/main" id="{DF5CA865-5D04-00D1-CAF0-602776E3E54C}"/>
              </a:ext>
            </a:extLst>
          </p:cNvPr>
          <p:cNvSpPr txBox="1"/>
          <p:nvPr/>
        </p:nvSpPr>
        <p:spPr>
          <a:xfrm>
            <a:off x="8400814" y="3377258"/>
            <a:ext cx="2878666"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cs typeface="Calibri"/>
              </a:rPr>
              <a:t>Vérification Noms des fruits</a:t>
            </a:r>
            <a:endParaRPr lang="fr-FR" dirty="0"/>
          </a:p>
        </p:txBody>
      </p:sp>
      <p:sp>
        <p:nvSpPr>
          <p:cNvPr id="14" name="ZoneTexte 13">
            <a:extLst>
              <a:ext uri="{FF2B5EF4-FFF2-40B4-BE49-F238E27FC236}">
                <a16:creationId xmlns:a16="http://schemas.microsoft.com/office/drawing/2014/main" id="{D7CF713F-F6AC-B19D-9331-1B90715474E4}"/>
              </a:ext>
            </a:extLst>
          </p:cNvPr>
          <p:cNvSpPr txBox="1"/>
          <p:nvPr/>
        </p:nvSpPr>
        <p:spPr>
          <a:xfrm>
            <a:off x="348074" y="2427110"/>
            <a:ext cx="2427111"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cs typeface="Calibri"/>
              </a:rPr>
              <a:t>Réalisation d'une DF</a:t>
            </a:r>
            <a:endParaRPr lang="fr-FR" dirty="0"/>
          </a:p>
        </p:txBody>
      </p:sp>
      <p:sp>
        <p:nvSpPr>
          <p:cNvPr id="15" name="ZoneTexte 14">
            <a:extLst>
              <a:ext uri="{FF2B5EF4-FFF2-40B4-BE49-F238E27FC236}">
                <a16:creationId xmlns:a16="http://schemas.microsoft.com/office/drawing/2014/main" id="{5A860408-B19D-83A6-9725-A4B9D9C26F08}"/>
              </a:ext>
            </a:extLst>
          </p:cNvPr>
          <p:cNvSpPr txBox="1"/>
          <p:nvPr/>
        </p:nvSpPr>
        <p:spPr>
          <a:xfrm>
            <a:off x="7064963" y="921925"/>
            <a:ext cx="2351851"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cs typeface="Calibri"/>
              </a:rPr>
              <a:t>Ouverture des fichiers</a:t>
            </a:r>
          </a:p>
        </p:txBody>
      </p:sp>
    </p:spTree>
    <p:extLst>
      <p:ext uri="{BB962C8B-B14F-4D97-AF65-F5344CB8AC3E}">
        <p14:creationId xmlns:p14="http://schemas.microsoft.com/office/powerpoint/2010/main" val="318698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1D6AF35-1B47-0EB5-0756-3690D17CA987}"/>
              </a:ext>
            </a:extLst>
          </p:cNvPr>
          <p:cNvSpPr txBox="1"/>
          <p:nvPr/>
        </p:nvSpPr>
        <p:spPr>
          <a:xfrm>
            <a:off x="413925" y="376296"/>
            <a:ext cx="58514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solidFill>
                  <a:srgbClr val="621516"/>
                </a:solidFill>
                <a:ea typeface="Calibri"/>
                <a:cs typeface="Calibri"/>
              </a:rPr>
              <a:t>4 : </a:t>
            </a:r>
            <a:r>
              <a:rPr lang="fr-FR" sz="2800" dirty="0">
                <a:solidFill>
                  <a:srgbClr val="621516"/>
                </a:solidFill>
                <a:ea typeface="+mn-lt"/>
                <a:cs typeface="+mn-lt"/>
              </a:rPr>
              <a:t>Le Cloud</a:t>
            </a:r>
          </a:p>
        </p:txBody>
      </p:sp>
      <p:pic>
        <p:nvPicPr>
          <p:cNvPr id="6" name="Image 5" descr="Une image contenant texte, Police, logo, Graphique&#10;&#10;Description générée automatiquement">
            <a:extLst>
              <a:ext uri="{FF2B5EF4-FFF2-40B4-BE49-F238E27FC236}">
                <a16:creationId xmlns:a16="http://schemas.microsoft.com/office/drawing/2014/main" id="{6AC0AC0E-E607-E14F-A830-CBF41C2FE198}"/>
              </a:ext>
            </a:extLst>
          </p:cNvPr>
          <p:cNvPicPr>
            <a:picLocks noChangeAspect="1"/>
          </p:cNvPicPr>
          <p:nvPr/>
        </p:nvPicPr>
        <p:blipFill>
          <a:blip r:embed="rId2"/>
          <a:stretch>
            <a:fillRect/>
          </a:stretch>
        </p:blipFill>
        <p:spPr>
          <a:xfrm>
            <a:off x="5973703" y="240878"/>
            <a:ext cx="6096000" cy="2406316"/>
          </a:xfrm>
          <a:prstGeom prst="rect">
            <a:avLst/>
          </a:prstGeom>
        </p:spPr>
      </p:pic>
      <p:pic>
        <p:nvPicPr>
          <p:cNvPr id="7" name="Image 6" descr="Une image contenant carte, texte, atlas&#10;&#10;Description générée automatiquement">
            <a:extLst>
              <a:ext uri="{FF2B5EF4-FFF2-40B4-BE49-F238E27FC236}">
                <a16:creationId xmlns:a16="http://schemas.microsoft.com/office/drawing/2014/main" id="{418B0DEC-7974-EFA3-944D-CCD563B39A3C}"/>
              </a:ext>
            </a:extLst>
          </p:cNvPr>
          <p:cNvPicPr>
            <a:picLocks noChangeAspect="1"/>
          </p:cNvPicPr>
          <p:nvPr/>
        </p:nvPicPr>
        <p:blipFill>
          <a:blip r:embed="rId3"/>
          <a:stretch>
            <a:fillRect/>
          </a:stretch>
        </p:blipFill>
        <p:spPr>
          <a:xfrm>
            <a:off x="65852" y="3254022"/>
            <a:ext cx="6096000" cy="3454400"/>
          </a:xfrm>
          <a:prstGeom prst="rect">
            <a:avLst/>
          </a:prstGeom>
        </p:spPr>
      </p:pic>
      <p:sp>
        <p:nvSpPr>
          <p:cNvPr id="8" name="ZoneTexte 7">
            <a:extLst>
              <a:ext uri="{FF2B5EF4-FFF2-40B4-BE49-F238E27FC236}">
                <a16:creationId xmlns:a16="http://schemas.microsoft.com/office/drawing/2014/main" id="{E8D50A52-8CA3-F8F1-BEE9-FD18D6A194BE}"/>
              </a:ext>
            </a:extLst>
          </p:cNvPr>
          <p:cNvSpPr txBox="1"/>
          <p:nvPr/>
        </p:nvSpPr>
        <p:spPr>
          <a:xfrm>
            <a:off x="319852" y="1222962"/>
            <a:ext cx="497651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b="1" dirty="0">
                <a:cs typeface="Calibri"/>
              </a:rPr>
              <a:t>Définition (</a:t>
            </a:r>
            <a:r>
              <a:rPr lang="fr-FR" b="1" dirty="0" err="1">
                <a:cs typeface="Calibri"/>
              </a:rPr>
              <a:t>Wikipedia</a:t>
            </a:r>
            <a:r>
              <a:rPr lang="fr-FR" b="1" dirty="0">
                <a:cs typeface="Calibri"/>
              </a:rPr>
              <a:t>) :</a:t>
            </a:r>
            <a:r>
              <a:rPr lang="fr-FR" dirty="0">
                <a:cs typeface="Calibri"/>
              </a:rPr>
              <a:t> </a:t>
            </a:r>
            <a:r>
              <a:rPr lang="fr-FR" dirty="0">
                <a:ea typeface="+mn-lt"/>
                <a:cs typeface="+mn-lt"/>
              </a:rPr>
              <a:t>pratique consistant à utiliser des serveurs informatiques à distance et hébergés sur internet pour stocker, gérer et traiter des données, plutôt qu'un serveur local ou un ordinateur personnel</a:t>
            </a:r>
          </a:p>
        </p:txBody>
      </p:sp>
      <p:sp>
        <p:nvSpPr>
          <p:cNvPr id="9" name="Rectangle 8">
            <a:extLst>
              <a:ext uri="{FF2B5EF4-FFF2-40B4-BE49-F238E27FC236}">
                <a16:creationId xmlns:a16="http://schemas.microsoft.com/office/drawing/2014/main" id="{E52B25D1-579B-1A68-7DEE-44D225B38F86}"/>
              </a:ext>
            </a:extLst>
          </p:cNvPr>
          <p:cNvSpPr/>
          <p:nvPr/>
        </p:nvSpPr>
        <p:spPr>
          <a:xfrm>
            <a:off x="3047999" y="4261556"/>
            <a:ext cx="301037" cy="216370"/>
          </a:xfrm>
          <a:prstGeom prst="rect">
            <a:avLst/>
          </a:prstGeom>
          <a:noFill/>
          <a:ln w="28575">
            <a:solidFill>
              <a:srgbClr val="62151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 name="Image 9" descr="Une image contenant texte, capture d’écran, Police, nombre&#10;&#10;Description générée automatiquement">
            <a:extLst>
              <a:ext uri="{FF2B5EF4-FFF2-40B4-BE49-F238E27FC236}">
                <a16:creationId xmlns:a16="http://schemas.microsoft.com/office/drawing/2014/main" id="{E6CEFD0B-89D7-D3BC-71B8-5EC17BCD6744}"/>
              </a:ext>
            </a:extLst>
          </p:cNvPr>
          <p:cNvPicPr>
            <a:picLocks noChangeAspect="1"/>
          </p:cNvPicPr>
          <p:nvPr/>
        </p:nvPicPr>
        <p:blipFill>
          <a:blip r:embed="rId4"/>
          <a:stretch>
            <a:fillRect/>
          </a:stretch>
        </p:blipFill>
        <p:spPr>
          <a:xfrm>
            <a:off x="6030148" y="2732852"/>
            <a:ext cx="6096000" cy="4064000"/>
          </a:xfrm>
          <a:prstGeom prst="rect">
            <a:avLst/>
          </a:prstGeom>
        </p:spPr>
      </p:pic>
    </p:spTree>
    <p:extLst>
      <p:ext uri="{BB962C8B-B14F-4D97-AF65-F5344CB8AC3E}">
        <p14:creationId xmlns:p14="http://schemas.microsoft.com/office/powerpoint/2010/main" val="79716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35E17E5-4ADB-79B2-F303-80C3A766AC52}"/>
              </a:ext>
            </a:extLst>
          </p:cNvPr>
          <p:cNvSpPr txBox="1"/>
          <p:nvPr/>
        </p:nvSpPr>
        <p:spPr>
          <a:xfrm>
            <a:off x="413925" y="376296"/>
            <a:ext cx="58514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solidFill>
                  <a:srgbClr val="621516"/>
                </a:solidFill>
                <a:ea typeface="Calibri"/>
                <a:cs typeface="Calibri"/>
              </a:rPr>
              <a:t>5 : </a:t>
            </a:r>
            <a:r>
              <a:rPr lang="fr-FR" sz="2800" dirty="0">
                <a:solidFill>
                  <a:srgbClr val="621516"/>
                </a:solidFill>
                <a:ea typeface="+mn-lt"/>
                <a:cs typeface="+mn-lt"/>
              </a:rPr>
              <a:t>Utilisation </a:t>
            </a:r>
            <a:r>
              <a:rPr lang="fr-FR" sz="2800" dirty="0">
                <a:solidFill>
                  <a:srgbClr val="621516"/>
                </a:solidFill>
                <a:latin typeface="Calibri"/>
                <a:ea typeface="Calibri"/>
                <a:cs typeface="Calibri"/>
              </a:rPr>
              <a:t>de AWS</a:t>
            </a:r>
            <a:endParaRPr lang="fr-FR" sz="2800" dirty="0">
              <a:solidFill>
                <a:srgbClr val="621516"/>
              </a:solidFill>
              <a:ea typeface="+mn-lt"/>
              <a:cs typeface="+mn-lt"/>
            </a:endParaRPr>
          </a:p>
        </p:txBody>
      </p:sp>
      <p:pic>
        <p:nvPicPr>
          <p:cNvPr id="6" name="Image 5" descr="Une image contenant Police, logo, Graphique, conception&#10;&#10;Description générée automatiquement">
            <a:extLst>
              <a:ext uri="{FF2B5EF4-FFF2-40B4-BE49-F238E27FC236}">
                <a16:creationId xmlns:a16="http://schemas.microsoft.com/office/drawing/2014/main" id="{278E9046-0427-E60C-3303-E1027FC2488F}"/>
              </a:ext>
            </a:extLst>
          </p:cNvPr>
          <p:cNvPicPr>
            <a:picLocks noChangeAspect="1"/>
          </p:cNvPicPr>
          <p:nvPr/>
        </p:nvPicPr>
        <p:blipFill>
          <a:blip r:embed="rId2"/>
          <a:stretch>
            <a:fillRect/>
          </a:stretch>
        </p:blipFill>
        <p:spPr>
          <a:xfrm>
            <a:off x="10844448" y="5969530"/>
            <a:ext cx="1133475" cy="676275"/>
          </a:xfrm>
          <a:prstGeom prst="rect">
            <a:avLst/>
          </a:prstGeom>
        </p:spPr>
      </p:pic>
      <p:pic>
        <p:nvPicPr>
          <p:cNvPr id="7" name="Image 6" descr="AmazonS3 Example - WSO2 Enterprise Integrator Documentation">
            <a:extLst>
              <a:ext uri="{FF2B5EF4-FFF2-40B4-BE49-F238E27FC236}">
                <a16:creationId xmlns:a16="http://schemas.microsoft.com/office/drawing/2014/main" id="{8CA5E035-0876-A6F3-1672-F7B503792DF4}"/>
              </a:ext>
            </a:extLst>
          </p:cNvPr>
          <p:cNvPicPr>
            <a:picLocks noChangeAspect="1"/>
          </p:cNvPicPr>
          <p:nvPr/>
        </p:nvPicPr>
        <p:blipFill>
          <a:blip r:embed="rId3"/>
          <a:stretch>
            <a:fillRect/>
          </a:stretch>
        </p:blipFill>
        <p:spPr>
          <a:xfrm>
            <a:off x="86549" y="4098079"/>
            <a:ext cx="8359421" cy="2669398"/>
          </a:xfrm>
          <a:prstGeom prst="rect">
            <a:avLst/>
          </a:prstGeom>
        </p:spPr>
      </p:pic>
      <p:pic>
        <p:nvPicPr>
          <p:cNvPr id="8" name="Image 7" descr="AWS — IAM Overview. What is AWS Identity and Access… | by Ashish Patel |  Awesome Cloud | Medium">
            <a:extLst>
              <a:ext uri="{FF2B5EF4-FFF2-40B4-BE49-F238E27FC236}">
                <a16:creationId xmlns:a16="http://schemas.microsoft.com/office/drawing/2014/main" id="{2C88B722-36B5-CC82-2920-E7567525931A}"/>
              </a:ext>
            </a:extLst>
          </p:cNvPr>
          <p:cNvPicPr>
            <a:picLocks noChangeAspect="1"/>
          </p:cNvPicPr>
          <p:nvPr/>
        </p:nvPicPr>
        <p:blipFill>
          <a:blip r:embed="rId4"/>
          <a:stretch>
            <a:fillRect/>
          </a:stretch>
        </p:blipFill>
        <p:spPr>
          <a:xfrm>
            <a:off x="5241808" y="91725"/>
            <a:ext cx="6788384" cy="4256848"/>
          </a:xfrm>
          <a:prstGeom prst="rect">
            <a:avLst/>
          </a:prstGeom>
        </p:spPr>
      </p:pic>
    </p:spTree>
    <p:extLst>
      <p:ext uri="{BB962C8B-B14F-4D97-AF65-F5344CB8AC3E}">
        <p14:creationId xmlns:p14="http://schemas.microsoft.com/office/powerpoint/2010/main" val="267056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Big Data Processing, EMR with Spark and Hadoop | Python, PySpark - DEV  Community">
            <a:extLst>
              <a:ext uri="{FF2B5EF4-FFF2-40B4-BE49-F238E27FC236}">
                <a16:creationId xmlns:a16="http://schemas.microsoft.com/office/drawing/2014/main" id="{ACE45A92-4F9A-7A1A-3AD1-76288F211F33}"/>
              </a:ext>
            </a:extLst>
          </p:cNvPr>
          <p:cNvPicPr>
            <a:picLocks noChangeAspect="1"/>
          </p:cNvPicPr>
          <p:nvPr/>
        </p:nvPicPr>
        <p:blipFill>
          <a:blip r:embed="rId2"/>
          <a:stretch>
            <a:fillRect/>
          </a:stretch>
        </p:blipFill>
        <p:spPr>
          <a:xfrm>
            <a:off x="1742251" y="1426163"/>
            <a:ext cx="8594607" cy="4278488"/>
          </a:xfrm>
          <a:prstGeom prst="rect">
            <a:avLst/>
          </a:prstGeom>
        </p:spPr>
      </p:pic>
    </p:spTree>
    <p:extLst>
      <p:ext uri="{BB962C8B-B14F-4D97-AF65-F5344CB8AC3E}">
        <p14:creationId xmlns:p14="http://schemas.microsoft.com/office/powerpoint/2010/main" val="310604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C73D419-AF03-AC80-80A6-8C86BC9EB872}"/>
              </a:ext>
            </a:extLst>
          </p:cNvPr>
          <p:cNvSpPr txBox="1"/>
          <p:nvPr/>
        </p:nvSpPr>
        <p:spPr>
          <a:xfrm>
            <a:off x="413925" y="376296"/>
            <a:ext cx="58514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solidFill>
                  <a:srgbClr val="621516"/>
                </a:solidFill>
                <a:ea typeface="Calibri"/>
                <a:cs typeface="Calibri"/>
              </a:rPr>
              <a:t>6 : </a:t>
            </a:r>
            <a:r>
              <a:rPr lang="fr-FR" sz="2800" dirty="0">
                <a:solidFill>
                  <a:srgbClr val="621516"/>
                </a:solidFill>
                <a:ea typeface="+mn-lt"/>
                <a:cs typeface="+mn-lt"/>
              </a:rPr>
              <a:t>Conclusion</a:t>
            </a:r>
          </a:p>
        </p:txBody>
      </p:sp>
      <p:sp>
        <p:nvSpPr>
          <p:cNvPr id="6" name="ZoneTexte 5">
            <a:extLst>
              <a:ext uri="{FF2B5EF4-FFF2-40B4-BE49-F238E27FC236}">
                <a16:creationId xmlns:a16="http://schemas.microsoft.com/office/drawing/2014/main" id="{F5AA16DD-C75F-5B17-24AD-9AA0B85E191C}"/>
              </a:ext>
            </a:extLst>
          </p:cNvPr>
          <p:cNvSpPr txBox="1"/>
          <p:nvPr/>
        </p:nvSpPr>
        <p:spPr>
          <a:xfrm>
            <a:off x="696147" y="1749778"/>
            <a:ext cx="1095962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sz="2400" dirty="0">
                <a:ea typeface="Calibri" panose="020F0502020204030204"/>
                <a:cs typeface="Calibri" panose="020F0502020204030204"/>
              </a:rPr>
              <a:t>Le cloud AWS permet de stocker et d'utiliser un très grand volume de données.</a:t>
            </a:r>
          </a:p>
          <a:p>
            <a:pPr marL="285750" indent="-285750">
              <a:buFont typeface="Calibri"/>
              <a:buChar char="-"/>
            </a:pPr>
            <a:r>
              <a:rPr lang="fr-FR" sz="2400" dirty="0">
                <a:ea typeface="Calibri" panose="020F0502020204030204"/>
                <a:cs typeface="Calibri" panose="020F0502020204030204"/>
              </a:rPr>
              <a:t>Il permet également de travailler avec différents collaborateurs responsables de divers briques du projet (Stockage, EMR EC2 …).</a:t>
            </a:r>
          </a:p>
          <a:p>
            <a:endParaRPr lang="fr-FR" sz="2400" dirty="0">
              <a:ea typeface="Calibri" panose="020F0502020204030204"/>
              <a:cs typeface="Calibri" panose="020F0502020204030204"/>
            </a:endParaRPr>
          </a:p>
          <a:p>
            <a:pPr marL="285750" indent="-285750">
              <a:buFont typeface="Calibri"/>
              <a:buChar char="-"/>
            </a:pPr>
            <a:r>
              <a:rPr lang="fr-FR" sz="2400" dirty="0">
                <a:ea typeface="Calibri" panose="020F0502020204030204"/>
                <a:cs typeface="Calibri" panose="020F0502020204030204"/>
              </a:rPr>
              <a:t>Mais ceci à un coût qui peut monter très vite :</a:t>
            </a:r>
          </a:p>
          <a:p>
            <a:pPr marL="742950" lvl="1" indent="-285750">
              <a:buFont typeface="Calibri"/>
              <a:buChar char="-"/>
            </a:pPr>
            <a:r>
              <a:rPr lang="fr-FR" sz="2400" dirty="0">
                <a:ea typeface="Calibri" panose="020F0502020204030204"/>
                <a:cs typeface="Calibri" panose="020F0502020204030204"/>
              </a:rPr>
              <a:t>Il faut compter 1$ par heure d'utilisation d'un EMR EC2 ne contenant que deux exécuteurs à bas coût.</a:t>
            </a:r>
          </a:p>
          <a:p>
            <a:pPr marL="742950" lvl="1" indent="-285750">
              <a:buFont typeface="Calibri"/>
              <a:buChar char="-"/>
            </a:pPr>
            <a:r>
              <a:rPr lang="fr-FR" sz="2400" dirty="0">
                <a:ea typeface="Calibri" panose="020F0502020204030204"/>
                <a:cs typeface="Calibri" panose="020F0502020204030204"/>
              </a:rPr>
              <a:t>Le nombre de 20000 requêtes gratuites est rapidement atteint.</a:t>
            </a:r>
          </a:p>
        </p:txBody>
      </p:sp>
    </p:spTree>
    <p:extLst>
      <p:ext uri="{BB962C8B-B14F-4D97-AF65-F5344CB8AC3E}">
        <p14:creationId xmlns:p14="http://schemas.microsoft.com/office/powerpoint/2010/main" val="319362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8A6ED64-FBBE-3EAC-680C-71F5499469EB}"/>
              </a:ext>
            </a:extLst>
          </p:cNvPr>
          <p:cNvSpPr txBox="1"/>
          <p:nvPr/>
        </p:nvSpPr>
        <p:spPr>
          <a:xfrm>
            <a:off x="677333" y="564444"/>
            <a:ext cx="10536296" cy="57246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fr-FR" sz="3200" dirty="0">
                <a:ea typeface="Calibri"/>
                <a:cs typeface="Calibri"/>
              </a:rPr>
              <a:t>Sommaire :</a:t>
            </a:r>
            <a:endParaRPr lang="fr-FR"/>
          </a:p>
          <a:p>
            <a:pPr>
              <a:lnSpc>
                <a:spcPct val="150000"/>
              </a:lnSpc>
            </a:pPr>
            <a:endParaRPr lang="fr-FR" sz="3200" dirty="0">
              <a:solidFill>
                <a:srgbClr val="000000"/>
              </a:solidFill>
              <a:ea typeface="Calibri"/>
              <a:cs typeface="Calibri"/>
            </a:endParaRPr>
          </a:p>
          <a:p>
            <a:pPr>
              <a:lnSpc>
                <a:spcPct val="150000"/>
              </a:lnSpc>
            </a:pPr>
            <a:r>
              <a:rPr lang="fr-FR" sz="2800" dirty="0">
                <a:solidFill>
                  <a:srgbClr val="621516"/>
                </a:solidFill>
                <a:ea typeface="Calibri"/>
                <a:cs typeface="Calibri"/>
              </a:rPr>
              <a:t>1 : Rappel de la problématique</a:t>
            </a:r>
            <a:endParaRPr lang="en-US" sz="2800" dirty="0">
              <a:solidFill>
                <a:srgbClr val="621516"/>
              </a:solidFill>
              <a:ea typeface="Calibri"/>
              <a:cs typeface="Calibri"/>
            </a:endParaRPr>
          </a:p>
          <a:p>
            <a:pPr>
              <a:lnSpc>
                <a:spcPct val="150000"/>
              </a:lnSpc>
            </a:pPr>
            <a:r>
              <a:rPr lang="fr-FR" sz="2800" dirty="0">
                <a:solidFill>
                  <a:srgbClr val="621516"/>
                </a:solidFill>
                <a:ea typeface="Calibri"/>
                <a:cs typeface="Calibri"/>
              </a:rPr>
              <a:t>2 : Présentation du jeu de données</a:t>
            </a:r>
            <a:endParaRPr lang="en-US" sz="2800" dirty="0">
              <a:solidFill>
                <a:srgbClr val="621516"/>
              </a:solidFill>
              <a:ea typeface="Calibri"/>
              <a:cs typeface="Calibri"/>
            </a:endParaRPr>
          </a:p>
          <a:p>
            <a:pPr>
              <a:lnSpc>
                <a:spcPct val="150000"/>
              </a:lnSpc>
            </a:pPr>
            <a:r>
              <a:rPr lang="fr-FR" sz="2800" dirty="0">
                <a:solidFill>
                  <a:srgbClr val="621516"/>
                </a:solidFill>
                <a:ea typeface="Calibri"/>
                <a:cs typeface="Calibri"/>
              </a:rPr>
              <a:t>3 : Extraction d'un petit jeu de donnée</a:t>
            </a:r>
            <a:endParaRPr lang="en-US" sz="2800" dirty="0">
              <a:solidFill>
                <a:srgbClr val="621516"/>
              </a:solidFill>
              <a:ea typeface="Calibri"/>
              <a:cs typeface="Calibri"/>
            </a:endParaRPr>
          </a:p>
          <a:p>
            <a:pPr>
              <a:lnSpc>
                <a:spcPct val="150000"/>
              </a:lnSpc>
            </a:pPr>
            <a:r>
              <a:rPr lang="fr-FR" sz="2800" dirty="0">
                <a:solidFill>
                  <a:srgbClr val="621516"/>
                </a:solidFill>
                <a:ea typeface="Calibri"/>
                <a:cs typeface="Calibri"/>
              </a:rPr>
              <a:t>4 : Le Cloud</a:t>
            </a:r>
            <a:endParaRPr lang="fr-FR" dirty="0">
              <a:ea typeface="Calibri" panose="020F0502020204030204"/>
              <a:cs typeface="Calibri" panose="020F0502020204030204"/>
            </a:endParaRPr>
          </a:p>
          <a:p>
            <a:pPr>
              <a:lnSpc>
                <a:spcPct val="150000"/>
              </a:lnSpc>
            </a:pPr>
            <a:r>
              <a:rPr lang="fr-FR" sz="2800" dirty="0">
                <a:solidFill>
                  <a:srgbClr val="621516"/>
                </a:solidFill>
                <a:ea typeface="Calibri"/>
                <a:cs typeface="Calibri"/>
              </a:rPr>
              <a:t>5 : Utilisation de AWS</a:t>
            </a:r>
            <a:endParaRPr lang="fr-FR" dirty="0">
              <a:ea typeface="Calibri"/>
              <a:cs typeface="Calibri"/>
            </a:endParaRPr>
          </a:p>
          <a:p>
            <a:pPr>
              <a:lnSpc>
                <a:spcPct val="150000"/>
              </a:lnSpc>
            </a:pPr>
            <a:r>
              <a:rPr lang="fr-FR" sz="2800" dirty="0">
                <a:solidFill>
                  <a:srgbClr val="621516"/>
                </a:solidFill>
                <a:ea typeface="Calibri"/>
                <a:cs typeface="Calibri"/>
              </a:rPr>
              <a:t>6 : Conclusion</a:t>
            </a:r>
            <a:endParaRPr lang="en-US" sz="2800" dirty="0">
              <a:solidFill>
                <a:srgbClr val="621516"/>
              </a:solidFill>
              <a:ea typeface="Calibri"/>
              <a:cs typeface="Calibri"/>
            </a:endParaRPr>
          </a:p>
          <a:p>
            <a:endParaRPr lang="fr-FR" dirty="0">
              <a:solidFill>
                <a:srgbClr val="000000"/>
              </a:solidFill>
              <a:ea typeface="Calibri"/>
              <a:cs typeface="Calibri"/>
            </a:endParaRPr>
          </a:p>
        </p:txBody>
      </p:sp>
    </p:spTree>
    <p:extLst>
      <p:ext uri="{BB962C8B-B14F-4D97-AF65-F5344CB8AC3E}">
        <p14:creationId xmlns:p14="http://schemas.microsoft.com/office/powerpoint/2010/main" val="416656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6554A868-CD5E-0AC7-3BFF-D56B05508B47}"/>
              </a:ext>
            </a:extLst>
          </p:cNvPr>
          <p:cNvSpPr txBox="1"/>
          <p:nvPr/>
        </p:nvSpPr>
        <p:spPr>
          <a:xfrm>
            <a:off x="413925" y="376296"/>
            <a:ext cx="84854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solidFill>
                  <a:srgbClr val="621516"/>
                </a:solidFill>
                <a:ea typeface="Calibri"/>
                <a:cs typeface="Calibri"/>
              </a:rPr>
              <a:t>1 : </a:t>
            </a:r>
            <a:r>
              <a:rPr lang="fr-FR" sz="2800" dirty="0">
                <a:solidFill>
                  <a:srgbClr val="621516"/>
                </a:solidFill>
                <a:ea typeface="+mn-lt"/>
                <a:cs typeface="+mn-lt"/>
              </a:rPr>
              <a:t>Rappel de la problématique</a:t>
            </a:r>
          </a:p>
        </p:txBody>
      </p:sp>
      <p:sp>
        <p:nvSpPr>
          <p:cNvPr id="5" name="ZoneTexte 4">
            <a:extLst>
              <a:ext uri="{FF2B5EF4-FFF2-40B4-BE49-F238E27FC236}">
                <a16:creationId xmlns:a16="http://schemas.microsoft.com/office/drawing/2014/main" id="{E33CF37A-5433-75DE-B69E-CFD2C4029572}"/>
              </a:ext>
            </a:extLst>
          </p:cNvPr>
          <p:cNvSpPr txBox="1"/>
          <p:nvPr/>
        </p:nvSpPr>
        <p:spPr>
          <a:xfrm>
            <a:off x="771407" y="1110074"/>
            <a:ext cx="11251258"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dirty="0">
                <a:ea typeface="+mn-lt"/>
                <a:cs typeface="+mn-lt"/>
              </a:rPr>
              <a:t>Problématique :</a:t>
            </a:r>
            <a:r>
              <a:rPr lang="fr-FR" sz="2000" dirty="0">
                <a:ea typeface="+mn-lt"/>
                <a:cs typeface="+mn-lt"/>
              </a:rPr>
              <a:t> </a:t>
            </a:r>
            <a:endParaRPr lang="fr-FR" sz="2000">
              <a:ea typeface="+mn-lt"/>
              <a:cs typeface="+mn-lt"/>
            </a:endParaRPr>
          </a:p>
          <a:p>
            <a:pPr marL="342900" indent="-342900">
              <a:buFont typeface="Calibri"/>
              <a:buChar char="-"/>
            </a:pPr>
            <a:r>
              <a:rPr lang="fr-FR" sz="2000" dirty="0">
                <a:ea typeface="+mn-lt"/>
                <a:cs typeface="+mn-lt"/>
              </a:rPr>
              <a:t>Data </a:t>
            </a:r>
            <a:r>
              <a:rPr lang="fr-FR" sz="2000" dirty="0" err="1">
                <a:ea typeface="+mn-lt"/>
                <a:cs typeface="+mn-lt"/>
              </a:rPr>
              <a:t>Scientist</a:t>
            </a:r>
            <a:r>
              <a:rPr lang="fr-FR" sz="2000" dirty="0">
                <a:ea typeface="+mn-lt"/>
                <a:cs typeface="+mn-lt"/>
              </a:rPr>
              <a:t> dans une très jeune start-up de l'</a:t>
            </a:r>
            <a:r>
              <a:rPr lang="fr-FR" sz="2000" dirty="0" err="1">
                <a:ea typeface="+mn-lt"/>
                <a:cs typeface="+mn-lt"/>
              </a:rPr>
              <a:t>AgriTech</a:t>
            </a:r>
            <a:r>
              <a:rPr lang="fr-FR" sz="2000" dirty="0">
                <a:ea typeface="+mn-lt"/>
                <a:cs typeface="+mn-lt"/>
              </a:rPr>
              <a:t>.</a:t>
            </a:r>
          </a:p>
          <a:p>
            <a:pPr marL="342900" indent="-342900">
              <a:buFont typeface="Calibri"/>
              <a:buChar char="-"/>
            </a:pPr>
            <a:r>
              <a:rPr lang="fr-FR" sz="2000" dirty="0">
                <a:ea typeface="+mn-lt"/>
                <a:cs typeface="+mn-lt"/>
              </a:rPr>
              <a:t>Nom : "</a:t>
            </a:r>
            <a:r>
              <a:rPr lang="fr-FR" sz="2000" b="1" dirty="0">
                <a:ea typeface="+mn-lt"/>
                <a:cs typeface="+mn-lt"/>
              </a:rPr>
              <a:t>Fruits!</a:t>
            </a:r>
            <a:r>
              <a:rPr lang="fr-FR" sz="2000" dirty="0">
                <a:ea typeface="+mn-lt"/>
                <a:cs typeface="+mn-lt"/>
              </a:rPr>
              <a:t>", qui cherche à proposer des solutions innovantes pour la récolte des fruits.</a:t>
            </a:r>
            <a:endParaRPr lang="fr-FR" sz="2000">
              <a:ea typeface="Calibri"/>
              <a:cs typeface="Calibri"/>
            </a:endParaRPr>
          </a:p>
          <a:p>
            <a:endParaRPr lang="fr-FR" sz="2000" dirty="0">
              <a:ea typeface="+mn-lt"/>
              <a:cs typeface="+mn-lt"/>
            </a:endParaRPr>
          </a:p>
          <a:p>
            <a:r>
              <a:rPr lang="fr-FR" sz="2000" b="1" dirty="0">
                <a:ea typeface="+mn-lt"/>
                <a:cs typeface="+mn-lt"/>
              </a:rPr>
              <a:t>Objectif :</a:t>
            </a:r>
            <a:r>
              <a:rPr lang="fr-FR" sz="2000" dirty="0">
                <a:ea typeface="+mn-lt"/>
                <a:cs typeface="+mn-lt"/>
              </a:rPr>
              <a:t> </a:t>
            </a:r>
          </a:p>
          <a:p>
            <a:pPr marL="285750" indent="-285750">
              <a:buFont typeface="Calibri"/>
              <a:buChar char="-"/>
            </a:pPr>
            <a:r>
              <a:rPr lang="fr-FR" sz="2000" dirty="0">
                <a:ea typeface="+mn-lt"/>
                <a:cs typeface="+mn-lt"/>
              </a:rPr>
              <a:t>Préservation de la biodiversité des fruits --&gt; traitements spécifiques pour chaque espèce de fruits --&gt; des robots cueilleurs intelligents.</a:t>
            </a:r>
            <a:endParaRPr lang="fr-FR" sz="2000">
              <a:ea typeface="Calibri"/>
              <a:cs typeface="Calibri"/>
            </a:endParaRPr>
          </a:p>
          <a:p>
            <a:pPr marL="285750" indent="-285750">
              <a:buFont typeface="Calibri"/>
              <a:buChar char="-"/>
            </a:pPr>
            <a:r>
              <a:rPr lang="fr-FR" sz="2000" dirty="0">
                <a:ea typeface="+mn-lt"/>
                <a:cs typeface="+mn-lt"/>
              </a:rPr>
              <a:t>Création d'une application mobile grand public --&gt; prendre en photo un fruit --&gt; informations sur ce fruit.</a:t>
            </a:r>
            <a:endParaRPr lang="fr-FR" sz="2000">
              <a:ea typeface="Calibri"/>
              <a:cs typeface="Calibri"/>
            </a:endParaRPr>
          </a:p>
          <a:p>
            <a:endParaRPr lang="fr-FR" sz="2000" dirty="0">
              <a:ea typeface="+mn-lt"/>
              <a:cs typeface="+mn-lt"/>
            </a:endParaRPr>
          </a:p>
          <a:p>
            <a:r>
              <a:rPr lang="fr-FR" sz="2000" b="1" dirty="0">
                <a:ea typeface="+mn-lt"/>
                <a:cs typeface="+mn-lt"/>
              </a:rPr>
              <a:t>But : </a:t>
            </a:r>
            <a:endParaRPr lang="fr-FR" sz="2000" dirty="0">
              <a:ea typeface="+mn-lt"/>
              <a:cs typeface="+mn-lt"/>
            </a:endParaRPr>
          </a:p>
          <a:p>
            <a:pPr marL="285750" indent="-285750">
              <a:buFont typeface="Calibri"/>
              <a:buChar char="-"/>
            </a:pPr>
            <a:r>
              <a:rPr lang="fr-FR" sz="2000" dirty="0">
                <a:ea typeface="+mn-lt"/>
                <a:cs typeface="+mn-lt"/>
              </a:rPr>
              <a:t>Sensibiliser le grand public à la biodiversité des fruits. </a:t>
            </a:r>
          </a:p>
          <a:p>
            <a:pPr marL="285750" indent="-285750">
              <a:buFont typeface="Calibri"/>
              <a:buChar char="-"/>
            </a:pPr>
            <a:r>
              <a:rPr lang="fr-FR" sz="2000" dirty="0">
                <a:ea typeface="+mn-lt"/>
                <a:cs typeface="+mn-lt"/>
              </a:rPr>
              <a:t>Mise en place une première version du moteur de classification des images de fruits.</a:t>
            </a:r>
            <a:endParaRPr lang="fr-FR" sz="2000">
              <a:ea typeface="Calibri"/>
              <a:cs typeface="Calibri"/>
            </a:endParaRPr>
          </a:p>
          <a:p>
            <a:pPr marL="285750" indent="-285750">
              <a:buFont typeface="Calibri"/>
              <a:buChar char="-"/>
            </a:pPr>
            <a:r>
              <a:rPr lang="fr-FR" sz="2000" dirty="0">
                <a:ea typeface="+mn-lt"/>
                <a:cs typeface="+mn-lt"/>
              </a:rPr>
              <a:t>Construction d'une première version de l'architecture Big Data en tenant compte de :</a:t>
            </a:r>
          </a:p>
          <a:p>
            <a:pPr marL="742950" lvl="1" indent="-285750">
              <a:buFont typeface="Calibri"/>
              <a:buChar char="-"/>
            </a:pPr>
            <a:r>
              <a:rPr lang="fr-FR" sz="2000" dirty="0">
                <a:ea typeface="+mn-lt"/>
                <a:cs typeface="+mn-lt"/>
              </a:rPr>
              <a:t>L'augmentation rapide du volume de données.</a:t>
            </a:r>
            <a:endParaRPr lang="fr-FR" sz="2000" dirty="0">
              <a:ea typeface="Calibri"/>
              <a:cs typeface="Calibri"/>
            </a:endParaRPr>
          </a:p>
          <a:p>
            <a:pPr marL="742950" lvl="1" indent="-285750">
              <a:buFont typeface="Calibri"/>
              <a:buChar char="-"/>
            </a:pPr>
            <a:r>
              <a:rPr lang="fr-FR" sz="2000" dirty="0">
                <a:ea typeface="Calibri"/>
                <a:cs typeface="Calibri"/>
              </a:rPr>
              <a:t>Des RGPD en vigueurs. </a:t>
            </a:r>
          </a:p>
          <a:p>
            <a:pPr marL="285750" indent="-285750">
              <a:buFont typeface="Calibri"/>
              <a:buChar char="-"/>
            </a:pPr>
            <a:r>
              <a:rPr lang="fr-FR" sz="2000" dirty="0">
                <a:ea typeface="Calibri"/>
                <a:cs typeface="Calibri"/>
              </a:rPr>
              <a:t>Utilisation du cloud AWS --&gt; architecture Big Data (EMR EC2, S3, IAM)</a:t>
            </a:r>
          </a:p>
          <a:p>
            <a:endParaRPr lang="fr-FR" dirty="0">
              <a:ea typeface="Calibri"/>
              <a:cs typeface="Calibri"/>
            </a:endParaRPr>
          </a:p>
        </p:txBody>
      </p:sp>
      <p:pic>
        <p:nvPicPr>
          <p:cNvPr id="6" name="Image 5" descr="Une image contenant texte, logo, Graphique, Police&#10;&#10;Description générée automatiquement">
            <a:extLst>
              <a:ext uri="{FF2B5EF4-FFF2-40B4-BE49-F238E27FC236}">
                <a16:creationId xmlns:a16="http://schemas.microsoft.com/office/drawing/2014/main" id="{8A0E1F5A-F1E0-BB4D-DD54-4565270490F1}"/>
              </a:ext>
            </a:extLst>
          </p:cNvPr>
          <p:cNvPicPr>
            <a:picLocks noChangeAspect="1"/>
          </p:cNvPicPr>
          <p:nvPr/>
        </p:nvPicPr>
        <p:blipFill rotWithShape="1">
          <a:blip r:embed="rId2"/>
          <a:srcRect l="24701" r="24701" b="-935"/>
          <a:stretch/>
        </p:blipFill>
        <p:spPr>
          <a:xfrm>
            <a:off x="10197629" y="5082646"/>
            <a:ext cx="1825042" cy="1575192"/>
          </a:xfrm>
          <a:prstGeom prst="rect">
            <a:avLst/>
          </a:prstGeom>
        </p:spPr>
      </p:pic>
    </p:spTree>
    <p:extLst>
      <p:ext uri="{BB962C8B-B14F-4D97-AF65-F5344CB8AC3E}">
        <p14:creationId xmlns:p14="http://schemas.microsoft.com/office/powerpoint/2010/main" val="166476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3E1B5DC8-F7F2-9656-0E52-2CAC191DA48C}"/>
              </a:ext>
            </a:extLst>
          </p:cNvPr>
          <p:cNvSpPr txBox="1"/>
          <p:nvPr/>
        </p:nvSpPr>
        <p:spPr>
          <a:xfrm>
            <a:off x="413925" y="376296"/>
            <a:ext cx="84854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solidFill>
                  <a:srgbClr val="621516"/>
                </a:solidFill>
                <a:ea typeface="Calibri"/>
                <a:cs typeface="Calibri"/>
              </a:rPr>
              <a:t>2 : </a:t>
            </a:r>
            <a:r>
              <a:rPr lang="fr-FR" sz="2800" dirty="0">
                <a:solidFill>
                  <a:srgbClr val="621516"/>
                </a:solidFill>
                <a:ea typeface="+mn-lt"/>
                <a:cs typeface="+mn-lt"/>
              </a:rPr>
              <a:t>Présentation du jeu de données</a:t>
            </a:r>
          </a:p>
        </p:txBody>
      </p:sp>
      <p:sp>
        <p:nvSpPr>
          <p:cNvPr id="7" name="ZoneTexte 6">
            <a:extLst>
              <a:ext uri="{FF2B5EF4-FFF2-40B4-BE49-F238E27FC236}">
                <a16:creationId xmlns:a16="http://schemas.microsoft.com/office/drawing/2014/main" id="{D5F0F4C2-8D11-8625-7A29-75EF1831DFB0}"/>
              </a:ext>
            </a:extLst>
          </p:cNvPr>
          <p:cNvSpPr txBox="1"/>
          <p:nvPr/>
        </p:nvSpPr>
        <p:spPr>
          <a:xfrm>
            <a:off x="630297" y="2248370"/>
            <a:ext cx="1083733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dirty="0">
                <a:ea typeface="Calibri"/>
                <a:cs typeface="Calibri"/>
              </a:rPr>
              <a:t>Le jeu de données :</a:t>
            </a:r>
            <a:r>
              <a:rPr lang="fr-FR" sz="2000" dirty="0">
                <a:ea typeface="Calibri"/>
                <a:cs typeface="Calibri"/>
              </a:rPr>
              <a:t> sur </a:t>
            </a:r>
            <a:r>
              <a:rPr lang="fr-FR" sz="2000" dirty="0">
                <a:ea typeface="Calibri"/>
                <a:cs typeface="Calibri"/>
                <a:hlinkClick r:id="rId2"/>
              </a:rPr>
              <a:t>Kaggle</a:t>
            </a:r>
            <a:r>
              <a:rPr lang="fr-FR" sz="2000" dirty="0">
                <a:ea typeface="Calibri"/>
                <a:cs typeface="Calibri"/>
              </a:rPr>
              <a:t> ou en téléchargement direct </a:t>
            </a:r>
            <a:r>
              <a:rPr lang="fr-FR" sz="2000" dirty="0">
                <a:ea typeface="Calibri"/>
                <a:cs typeface="Calibri"/>
                <a:hlinkClick r:id="rId3"/>
              </a:rPr>
              <a:t>ici</a:t>
            </a:r>
            <a:r>
              <a:rPr lang="fr-FR" sz="2000" dirty="0">
                <a:ea typeface="Calibri"/>
                <a:cs typeface="Calibri"/>
              </a:rPr>
              <a:t>.</a:t>
            </a:r>
          </a:p>
          <a:p>
            <a:endParaRPr lang="fr-FR" sz="2000" dirty="0">
              <a:ea typeface="Calibri"/>
              <a:cs typeface="Calibri"/>
            </a:endParaRPr>
          </a:p>
          <a:p>
            <a:endParaRPr lang="fr-FR" sz="2000" dirty="0">
              <a:ea typeface="Calibri"/>
              <a:cs typeface="Calibri"/>
            </a:endParaRPr>
          </a:p>
          <a:p>
            <a:r>
              <a:rPr lang="fr-FR" sz="2000" b="1" dirty="0">
                <a:ea typeface="Calibri"/>
                <a:cs typeface="Calibri"/>
              </a:rPr>
              <a:t>Ce jeu de données contient :</a:t>
            </a:r>
          </a:p>
          <a:p>
            <a:pPr marL="342900" indent="-342900">
              <a:buFont typeface="Calibri"/>
              <a:buChar char="-"/>
            </a:pPr>
            <a:r>
              <a:rPr lang="fr-FR" sz="2000" dirty="0">
                <a:ea typeface="Calibri"/>
                <a:cs typeface="Calibri"/>
              </a:rPr>
              <a:t>22700 photos.</a:t>
            </a:r>
          </a:p>
          <a:p>
            <a:pPr marL="342900" indent="-342900">
              <a:buFont typeface="Calibri"/>
              <a:buChar char="-"/>
            </a:pPr>
            <a:r>
              <a:rPr lang="fr-FR" sz="2000" dirty="0">
                <a:ea typeface="Calibri"/>
                <a:cs typeface="Calibri"/>
              </a:rPr>
              <a:t>131 Types de fruits différents.</a:t>
            </a:r>
          </a:p>
          <a:p>
            <a:pPr marL="342900" indent="-342900">
              <a:buFont typeface="Calibri"/>
              <a:buChar char="-"/>
            </a:pPr>
            <a:r>
              <a:rPr lang="fr-FR" sz="2000" dirty="0">
                <a:ea typeface="Calibri"/>
                <a:cs typeface="Calibri"/>
              </a:rPr>
              <a:t>164 photos par type de fruit.</a:t>
            </a:r>
          </a:p>
          <a:p>
            <a:endParaRPr lang="fr-FR" sz="2000" dirty="0">
              <a:ea typeface="Calibri"/>
              <a:cs typeface="Calibri"/>
            </a:endParaRPr>
          </a:p>
        </p:txBody>
      </p:sp>
      <p:pic>
        <p:nvPicPr>
          <p:cNvPr id="2" name="Image 1" descr="Une image contenant fruit, nourriture, Aliments naturels, produits&#10;&#10;Description générée automatiquement">
            <a:extLst>
              <a:ext uri="{FF2B5EF4-FFF2-40B4-BE49-F238E27FC236}">
                <a16:creationId xmlns:a16="http://schemas.microsoft.com/office/drawing/2014/main" id="{51D7E2D2-7F07-5C9D-2BA6-B0BEBC58B9E0}"/>
              </a:ext>
            </a:extLst>
          </p:cNvPr>
          <p:cNvPicPr>
            <a:picLocks noChangeAspect="1"/>
          </p:cNvPicPr>
          <p:nvPr/>
        </p:nvPicPr>
        <p:blipFill>
          <a:blip r:embed="rId4"/>
          <a:stretch>
            <a:fillRect/>
          </a:stretch>
        </p:blipFill>
        <p:spPr>
          <a:xfrm>
            <a:off x="5619750" y="2952750"/>
            <a:ext cx="952500" cy="952500"/>
          </a:xfrm>
          <a:prstGeom prst="rect">
            <a:avLst/>
          </a:prstGeom>
        </p:spPr>
      </p:pic>
      <p:pic>
        <p:nvPicPr>
          <p:cNvPr id="3" name="Image 2" descr="Une image contenant fruit, nourriture, Aliments naturels&#10;&#10;Description générée automatiquement">
            <a:extLst>
              <a:ext uri="{FF2B5EF4-FFF2-40B4-BE49-F238E27FC236}">
                <a16:creationId xmlns:a16="http://schemas.microsoft.com/office/drawing/2014/main" id="{096CFC9B-B09E-349C-1524-C61AEFE7C65F}"/>
              </a:ext>
            </a:extLst>
          </p:cNvPr>
          <p:cNvPicPr>
            <a:picLocks noChangeAspect="1"/>
          </p:cNvPicPr>
          <p:nvPr/>
        </p:nvPicPr>
        <p:blipFill>
          <a:blip r:embed="rId5"/>
          <a:stretch>
            <a:fillRect/>
          </a:stretch>
        </p:blipFill>
        <p:spPr>
          <a:xfrm>
            <a:off x="5619750" y="4072231"/>
            <a:ext cx="952500" cy="952500"/>
          </a:xfrm>
          <a:prstGeom prst="rect">
            <a:avLst/>
          </a:prstGeom>
        </p:spPr>
      </p:pic>
      <p:pic>
        <p:nvPicPr>
          <p:cNvPr id="4" name="Image 3" descr="Une image contenant fruit, banane, Banane plantain, Banane Saba&#10;&#10;Description générée automatiquement">
            <a:extLst>
              <a:ext uri="{FF2B5EF4-FFF2-40B4-BE49-F238E27FC236}">
                <a16:creationId xmlns:a16="http://schemas.microsoft.com/office/drawing/2014/main" id="{8156571A-262F-3C0C-EE00-C372C014565E}"/>
              </a:ext>
            </a:extLst>
          </p:cNvPr>
          <p:cNvPicPr>
            <a:picLocks noChangeAspect="1"/>
          </p:cNvPicPr>
          <p:nvPr/>
        </p:nvPicPr>
        <p:blipFill>
          <a:blip r:embed="rId6"/>
          <a:stretch>
            <a:fillRect/>
          </a:stretch>
        </p:blipFill>
        <p:spPr>
          <a:xfrm>
            <a:off x="9025231" y="2952750"/>
            <a:ext cx="952500" cy="952500"/>
          </a:xfrm>
          <a:prstGeom prst="rect">
            <a:avLst/>
          </a:prstGeom>
        </p:spPr>
      </p:pic>
      <p:pic>
        <p:nvPicPr>
          <p:cNvPr id="5" name="Image 4" descr="Une image contenant Aliments naturels, fruit, Déchets alimentaires, produits&#10;&#10;Description générée automatiquement">
            <a:extLst>
              <a:ext uri="{FF2B5EF4-FFF2-40B4-BE49-F238E27FC236}">
                <a16:creationId xmlns:a16="http://schemas.microsoft.com/office/drawing/2014/main" id="{37B56EC4-BA43-5EBB-9FB1-0C11D171E0E9}"/>
              </a:ext>
            </a:extLst>
          </p:cNvPr>
          <p:cNvPicPr>
            <a:picLocks noChangeAspect="1"/>
          </p:cNvPicPr>
          <p:nvPr/>
        </p:nvPicPr>
        <p:blipFill>
          <a:blip r:embed="rId7"/>
          <a:stretch>
            <a:fillRect/>
          </a:stretch>
        </p:blipFill>
        <p:spPr>
          <a:xfrm>
            <a:off x="6767454" y="2952750"/>
            <a:ext cx="952500" cy="952500"/>
          </a:xfrm>
          <a:prstGeom prst="rect">
            <a:avLst/>
          </a:prstGeom>
        </p:spPr>
      </p:pic>
      <p:pic>
        <p:nvPicPr>
          <p:cNvPr id="8" name="Image 7" descr="Une image contenant fruit, nourriture, abricot, oranges&#10;&#10;Description générée automatiquement">
            <a:extLst>
              <a:ext uri="{FF2B5EF4-FFF2-40B4-BE49-F238E27FC236}">
                <a16:creationId xmlns:a16="http://schemas.microsoft.com/office/drawing/2014/main" id="{275AD7DA-8C07-A4E7-D771-AB29683191F5}"/>
              </a:ext>
            </a:extLst>
          </p:cNvPr>
          <p:cNvPicPr>
            <a:picLocks noChangeAspect="1"/>
          </p:cNvPicPr>
          <p:nvPr/>
        </p:nvPicPr>
        <p:blipFill>
          <a:blip r:embed="rId8"/>
          <a:stretch>
            <a:fillRect/>
          </a:stretch>
        </p:blipFill>
        <p:spPr>
          <a:xfrm>
            <a:off x="10154121" y="2952750"/>
            <a:ext cx="952500" cy="952500"/>
          </a:xfrm>
          <a:prstGeom prst="rect">
            <a:avLst/>
          </a:prstGeom>
        </p:spPr>
      </p:pic>
      <p:pic>
        <p:nvPicPr>
          <p:cNvPr id="9" name="Image 8" descr="Une image contenant fruit, châtaigne, marronnier&#10;&#10;Description générée automatiquement">
            <a:extLst>
              <a:ext uri="{FF2B5EF4-FFF2-40B4-BE49-F238E27FC236}">
                <a16:creationId xmlns:a16="http://schemas.microsoft.com/office/drawing/2014/main" id="{D01764DD-4303-5D01-38F4-851C6FC99E5D}"/>
              </a:ext>
            </a:extLst>
          </p:cNvPr>
          <p:cNvPicPr>
            <a:picLocks noChangeAspect="1"/>
          </p:cNvPicPr>
          <p:nvPr/>
        </p:nvPicPr>
        <p:blipFill>
          <a:blip r:embed="rId9"/>
          <a:stretch>
            <a:fillRect/>
          </a:stretch>
        </p:blipFill>
        <p:spPr>
          <a:xfrm>
            <a:off x="7905750" y="2952750"/>
            <a:ext cx="952500" cy="952500"/>
          </a:xfrm>
          <a:prstGeom prst="rect">
            <a:avLst/>
          </a:prstGeom>
        </p:spPr>
      </p:pic>
      <p:pic>
        <p:nvPicPr>
          <p:cNvPr id="10" name="Image 9" descr="Une image contenant aubergine, nourriture, légume, produits&#10;&#10;Description générée automatiquement">
            <a:extLst>
              <a:ext uri="{FF2B5EF4-FFF2-40B4-BE49-F238E27FC236}">
                <a16:creationId xmlns:a16="http://schemas.microsoft.com/office/drawing/2014/main" id="{4B6B0C71-45B0-0744-D040-1AE449844097}"/>
              </a:ext>
            </a:extLst>
          </p:cNvPr>
          <p:cNvPicPr>
            <a:picLocks noChangeAspect="1"/>
          </p:cNvPicPr>
          <p:nvPr/>
        </p:nvPicPr>
        <p:blipFill>
          <a:blip r:embed="rId10"/>
          <a:stretch>
            <a:fillRect/>
          </a:stretch>
        </p:blipFill>
        <p:spPr>
          <a:xfrm>
            <a:off x="6767454" y="4100454"/>
            <a:ext cx="952500" cy="952500"/>
          </a:xfrm>
          <a:prstGeom prst="rect">
            <a:avLst/>
          </a:prstGeom>
        </p:spPr>
      </p:pic>
      <p:pic>
        <p:nvPicPr>
          <p:cNvPr id="11" name="Image 10">
            <a:extLst>
              <a:ext uri="{FF2B5EF4-FFF2-40B4-BE49-F238E27FC236}">
                <a16:creationId xmlns:a16="http://schemas.microsoft.com/office/drawing/2014/main" id="{F5A32267-5D0E-85B2-1710-40BCB2E78D56}"/>
              </a:ext>
            </a:extLst>
          </p:cNvPr>
          <p:cNvPicPr>
            <a:picLocks noChangeAspect="1"/>
          </p:cNvPicPr>
          <p:nvPr/>
        </p:nvPicPr>
        <p:blipFill>
          <a:blip r:embed="rId11"/>
          <a:stretch>
            <a:fillRect/>
          </a:stretch>
        </p:blipFill>
        <p:spPr>
          <a:xfrm>
            <a:off x="10154120" y="4100454"/>
            <a:ext cx="952500" cy="952500"/>
          </a:xfrm>
          <a:prstGeom prst="rect">
            <a:avLst/>
          </a:prstGeom>
        </p:spPr>
      </p:pic>
      <p:pic>
        <p:nvPicPr>
          <p:cNvPr id="12" name="Image 11" descr="Une image contenant fruit, citron, Citron, Citron Meyer&#10;&#10;Description générée automatiquement">
            <a:extLst>
              <a:ext uri="{FF2B5EF4-FFF2-40B4-BE49-F238E27FC236}">
                <a16:creationId xmlns:a16="http://schemas.microsoft.com/office/drawing/2014/main" id="{8277F3C7-559A-B07C-9CF6-7DCD52D39757}"/>
              </a:ext>
            </a:extLst>
          </p:cNvPr>
          <p:cNvPicPr>
            <a:picLocks noChangeAspect="1"/>
          </p:cNvPicPr>
          <p:nvPr/>
        </p:nvPicPr>
        <p:blipFill>
          <a:blip r:embed="rId12"/>
          <a:stretch>
            <a:fillRect/>
          </a:stretch>
        </p:blipFill>
        <p:spPr>
          <a:xfrm>
            <a:off x="9025231" y="4100453"/>
            <a:ext cx="952500" cy="952500"/>
          </a:xfrm>
          <a:prstGeom prst="rect">
            <a:avLst/>
          </a:prstGeom>
        </p:spPr>
      </p:pic>
      <p:pic>
        <p:nvPicPr>
          <p:cNvPr id="13" name="Image 12" descr="Une image contenant fruit, baie, nourriture, framboise&#10;&#10;Description générée automatiquement">
            <a:extLst>
              <a:ext uri="{FF2B5EF4-FFF2-40B4-BE49-F238E27FC236}">
                <a16:creationId xmlns:a16="http://schemas.microsoft.com/office/drawing/2014/main" id="{1D860E3D-738F-EB35-97FC-61AC89FD5897}"/>
              </a:ext>
            </a:extLst>
          </p:cNvPr>
          <p:cNvPicPr>
            <a:picLocks noChangeAspect="1"/>
          </p:cNvPicPr>
          <p:nvPr/>
        </p:nvPicPr>
        <p:blipFill>
          <a:blip r:embed="rId13"/>
          <a:stretch>
            <a:fillRect/>
          </a:stretch>
        </p:blipFill>
        <p:spPr>
          <a:xfrm>
            <a:off x="7905750" y="4100454"/>
            <a:ext cx="952500" cy="952500"/>
          </a:xfrm>
          <a:prstGeom prst="rect">
            <a:avLst/>
          </a:prstGeom>
        </p:spPr>
      </p:pic>
    </p:spTree>
    <p:extLst>
      <p:ext uri="{BB962C8B-B14F-4D97-AF65-F5344CB8AC3E}">
        <p14:creationId xmlns:p14="http://schemas.microsoft.com/office/powerpoint/2010/main" val="30159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DAB746E-C824-0367-A85B-9239AD98CA3E}"/>
              </a:ext>
            </a:extLst>
          </p:cNvPr>
          <p:cNvSpPr txBox="1"/>
          <p:nvPr/>
        </p:nvSpPr>
        <p:spPr>
          <a:xfrm>
            <a:off x="413925" y="376296"/>
            <a:ext cx="58514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800" dirty="0">
                <a:solidFill>
                  <a:srgbClr val="621516"/>
                </a:solidFill>
                <a:ea typeface="Calibri"/>
                <a:cs typeface="Calibri"/>
              </a:rPr>
              <a:t>3 : </a:t>
            </a:r>
            <a:r>
              <a:rPr lang="fr-FR" sz="2800" dirty="0">
                <a:solidFill>
                  <a:srgbClr val="621516"/>
                </a:solidFill>
                <a:ea typeface="+mn-lt"/>
                <a:cs typeface="+mn-lt"/>
              </a:rPr>
              <a:t>Extraction d'un petit jeu de donnée</a:t>
            </a:r>
          </a:p>
        </p:txBody>
      </p:sp>
      <p:sp>
        <p:nvSpPr>
          <p:cNvPr id="2" name="ZoneTexte 1">
            <a:extLst>
              <a:ext uri="{FF2B5EF4-FFF2-40B4-BE49-F238E27FC236}">
                <a16:creationId xmlns:a16="http://schemas.microsoft.com/office/drawing/2014/main" id="{A4DB95AF-7016-F31A-87CC-A483D6A7034F}"/>
              </a:ext>
            </a:extLst>
          </p:cNvPr>
          <p:cNvSpPr txBox="1"/>
          <p:nvPr/>
        </p:nvSpPr>
        <p:spPr>
          <a:xfrm>
            <a:off x="771407" y="1110074"/>
            <a:ext cx="1088437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sz="2000" dirty="0">
                <a:ea typeface="Calibri"/>
                <a:cs typeface="Calibri"/>
              </a:rPr>
              <a:t>Utilisation et amélioration d'un notebook réalisé par un alternant.</a:t>
            </a:r>
          </a:p>
          <a:p>
            <a:pPr marL="285750" indent="-285750">
              <a:buFont typeface="Calibri"/>
              <a:buChar char="-"/>
            </a:pPr>
            <a:r>
              <a:rPr lang="fr-FR" sz="2000" dirty="0">
                <a:ea typeface="Calibri"/>
                <a:cs typeface="Calibri"/>
              </a:rPr>
              <a:t>Extraction des données d'une centaines de photos (8 fruits).</a:t>
            </a:r>
          </a:p>
          <a:p>
            <a:pPr marL="285750" indent="-285750">
              <a:buFont typeface="Calibri"/>
              <a:buChar char="-"/>
            </a:pPr>
            <a:r>
              <a:rPr lang="fr-FR" sz="2000" dirty="0">
                <a:ea typeface="Calibri"/>
                <a:cs typeface="Calibri"/>
              </a:rPr>
              <a:t>Utilisation de Spark via </a:t>
            </a:r>
            <a:r>
              <a:rPr lang="fr-FR" sz="2000" dirty="0" err="1">
                <a:ea typeface="Calibri"/>
                <a:cs typeface="Calibri"/>
              </a:rPr>
              <a:t>PySpark</a:t>
            </a:r>
            <a:r>
              <a:rPr lang="fr-FR" sz="2000" dirty="0">
                <a:ea typeface="Calibri"/>
                <a:cs typeface="Calibri"/>
              </a:rPr>
              <a:t> :</a:t>
            </a:r>
          </a:p>
          <a:p>
            <a:pPr marL="742950" lvl="1" indent="-285750">
              <a:buFont typeface="Calibri"/>
              <a:buChar char="-"/>
            </a:pPr>
            <a:r>
              <a:rPr lang="fr-FR" sz="2000" b="1" i="1" dirty="0">
                <a:ea typeface="+mn-lt"/>
                <a:cs typeface="+mn-lt"/>
              </a:rPr>
              <a:t>moteur de traitement de données rapide dédié au Big Data (lebigdata.fr)</a:t>
            </a:r>
            <a:endParaRPr lang="fr-FR" sz="2000" dirty="0">
              <a:ea typeface="Calibri"/>
              <a:cs typeface="Calibri"/>
            </a:endParaRPr>
          </a:p>
        </p:txBody>
      </p:sp>
      <p:pic>
        <p:nvPicPr>
          <p:cNvPr id="3" name="Image 2" descr="Une image contenant Police, texte, Graphique, logo&#10;&#10;Description générée automatiquement">
            <a:extLst>
              <a:ext uri="{FF2B5EF4-FFF2-40B4-BE49-F238E27FC236}">
                <a16:creationId xmlns:a16="http://schemas.microsoft.com/office/drawing/2014/main" id="{AB1EEFFE-B7C3-58D6-96D1-1D8EF41DC4C5}"/>
              </a:ext>
            </a:extLst>
          </p:cNvPr>
          <p:cNvPicPr>
            <a:picLocks noChangeAspect="1"/>
          </p:cNvPicPr>
          <p:nvPr/>
        </p:nvPicPr>
        <p:blipFill rotWithShape="1">
          <a:blip r:embed="rId2"/>
          <a:srcRect l="15432" t="14607" r="18827" b="22191"/>
          <a:stretch/>
        </p:blipFill>
        <p:spPr>
          <a:xfrm>
            <a:off x="8777111" y="147505"/>
            <a:ext cx="3254973" cy="1719422"/>
          </a:xfrm>
          <a:prstGeom prst="rect">
            <a:avLst/>
          </a:prstGeom>
        </p:spPr>
      </p:pic>
      <p:pic>
        <p:nvPicPr>
          <p:cNvPr id="4" name="Image 3" descr="Une image contenant texte, capture d’écran, diagramme, Police&#10;&#10;Description générée automatiquement">
            <a:extLst>
              <a:ext uri="{FF2B5EF4-FFF2-40B4-BE49-F238E27FC236}">
                <a16:creationId xmlns:a16="http://schemas.microsoft.com/office/drawing/2014/main" id="{79651F07-8AC3-C8F5-5DC0-C516005E6DE8}"/>
              </a:ext>
            </a:extLst>
          </p:cNvPr>
          <p:cNvPicPr>
            <a:picLocks noChangeAspect="1"/>
          </p:cNvPicPr>
          <p:nvPr/>
        </p:nvPicPr>
        <p:blipFill>
          <a:blip r:embed="rId3"/>
          <a:stretch>
            <a:fillRect/>
          </a:stretch>
        </p:blipFill>
        <p:spPr>
          <a:xfrm>
            <a:off x="833209" y="2519304"/>
            <a:ext cx="5012842" cy="4114800"/>
          </a:xfrm>
          <a:prstGeom prst="rect">
            <a:avLst/>
          </a:prstGeom>
        </p:spPr>
      </p:pic>
      <p:pic>
        <p:nvPicPr>
          <p:cNvPr id="6" name="Image 5" descr="Une image contenant texte, diagramme, capture d’écran, Plan&#10;&#10;Description générée automatiquement">
            <a:extLst>
              <a:ext uri="{FF2B5EF4-FFF2-40B4-BE49-F238E27FC236}">
                <a16:creationId xmlns:a16="http://schemas.microsoft.com/office/drawing/2014/main" id="{EFA5A442-D4EE-EA64-D6FD-D03B8E765C02}"/>
              </a:ext>
            </a:extLst>
          </p:cNvPr>
          <p:cNvPicPr>
            <a:picLocks noChangeAspect="1"/>
          </p:cNvPicPr>
          <p:nvPr/>
        </p:nvPicPr>
        <p:blipFill>
          <a:blip r:embed="rId4"/>
          <a:stretch>
            <a:fillRect/>
          </a:stretch>
        </p:blipFill>
        <p:spPr>
          <a:xfrm>
            <a:off x="6886449" y="2519304"/>
            <a:ext cx="3856584" cy="4114800"/>
          </a:xfrm>
          <a:prstGeom prst="rect">
            <a:avLst/>
          </a:prstGeom>
        </p:spPr>
      </p:pic>
    </p:spTree>
    <p:extLst>
      <p:ext uri="{BB962C8B-B14F-4D97-AF65-F5344CB8AC3E}">
        <p14:creationId xmlns:p14="http://schemas.microsoft.com/office/powerpoint/2010/main" val="385086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F4A3320-39AB-EE71-8336-5E9489ACCD4A}"/>
              </a:ext>
            </a:extLst>
          </p:cNvPr>
          <p:cNvSpPr txBox="1"/>
          <p:nvPr/>
        </p:nvSpPr>
        <p:spPr>
          <a:xfrm>
            <a:off x="592667" y="555036"/>
            <a:ext cx="72248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solidFill>
                  <a:schemeClr val="accent6">
                    <a:lumMod val="50000"/>
                  </a:schemeClr>
                </a:solidFill>
                <a:ea typeface="Calibri"/>
                <a:cs typeface="Calibri"/>
              </a:rPr>
              <a:t>A : Création de la session Spark :</a:t>
            </a:r>
            <a:endParaRPr lang="fr-FR" sz="2000" dirty="0">
              <a:solidFill>
                <a:schemeClr val="accent6">
                  <a:lumMod val="50000"/>
                </a:schemeClr>
              </a:solidFill>
              <a:ea typeface="Calibri" panose="020F0502020204030204"/>
              <a:cs typeface="Calibri" panose="020F0502020204030204"/>
            </a:endParaRPr>
          </a:p>
        </p:txBody>
      </p:sp>
      <p:pic>
        <p:nvPicPr>
          <p:cNvPr id="5" name="Image 4" descr="Une image contenant texte, Police, capture d’écran, ligne&#10;&#10;Description générée automatiquement">
            <a:extLst>
              <a:ext uri="{FF2B5EF4-FFF2-40B4-BE49-F238E27FC236}">
                <a16:creationId xmlns:a16="http://schemas.microsoft.com/office/drawing/2014/main" id="{534BA7AB-79ED-F1E4-4AA3-E520A0E2DE06}"/>
              </a:ext>
            </a:extLst>
          </p:cNvPr>
          <p:cNvPicPr>
            <a:picLocks noChangeAspect="1"/>
          </p:cNvPicPr>
          <p:nvPr/>
        </p:nvPicPr>
        <p:blipFill>
          <a:blip r:embed="rId2"/>
          <a:stretch>
            <a:fillRect/>
          </a:stretch>
        </p:blipFill>
        <p:spPr>
          <a:xfrm>
            <a:off x="1354667" y="1745237"/>
            <a:ext cx="8711259" cy="470046"/>
          </a:xfrm>
          <a:prstGeom prst="rect">
            <a:avLst/>
          </a:prstGeom>
        </p:spPr>
      </p:pic>
      <p:sp>
        <p:nvSpPr>
          <p:cNvPr id="6" name="ZoneTexte 5">
            <a:extLst>
              <a:ext uri="{FF2B5EF4-FFF2-40B4-BE49-F238E27FC236}">
                <a16:creationId xmlns:a16="http://schemas.microsoft.com/office/drawing/2014/main" id="{8B3C080A-D7E6-BD30-6273-590785AFF500}"/>
              </a:ext>
            </a:extLst>
          </p:cNvPr>
          <p:cNvSpPr txBox="1"/>
          <p:nvPr/>
        </p:nvSpPr>
        <p:spPr>
          <a:xfrm>
            <a:off x="3189111" y="1147702"/>
            <a:ext cx="2107259"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ea typeface="Calibri"/>
                <a:cs typeface="Calibri"/>
              </a:rPr>
              <a:t>Nom Session Spark </a:t>
            </a:r>
            <a:endParaRPr lang="fr-FR" dirty="0">
              <a:cs typeface="Calibri"/>
            </a:endParaRPr>
          </a:p>
        </p:txBody>
      </p:sp>
      <p:sp>
        <p:nvSpPr>
          <p:cNvPr id="7" name="ZoneTexte 6">
            <a:extLst>
              <a:ext uri="{FF2B5EF4-FFF2-40B4-BE49-F238E27FC236}">
                <a16:creationId xmlns:a16="http://schemas.microsoft.com/office/drawing/2014/main" id="{771BF98D-8EAC-C102-0CC1-4A996E3C11E7}"/>
              </a:ext>
            </a:extLst>
          </p:cNvPr>
          <p:cNvSpPr txBox="1"/>
          <p:nvPr/>
        </p:nvSpPr>
        <p:spPr>
          <a:xfrm>
            <a:off x="4205111" y="2436517"/>
            <a:ext cx="1702741"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ea typeface="Calibri"/>
                <a:cs typeface="Calibri"/>
              </a:rPr>
              <a:t>Emplacement</a:t>
            </a:r>
            <a:endParaRPr lang="fr-FR" dirty="0">
              <a:cs typeface="Calibri"/>
            </a:endParaRPr>
          </a:p>
        </p:txBody>
      </p:sp>
      <p:sp>
        <p:nvSpPr>
          <p:cNvPr id="8" name="ZoneTexte 7">
            <a:extLst>
              <a:ext uri="{FF2B5EF4-FFF2-40B4-BE49-F238E27FC236}">
                <a16:creationId xmlns:a16="http://schemas.microsoft.com/office/drawing/2014/main" id="{21D3D444-DB44-2A5A-FD34-0321DB69E035}"/>
              </a:ext>
            </a:extLst>
          </p:cNvPr>
          <p:cNvSpPr txBox="1"/>
          <p:nvPr/>
        </p:nvSpPr>
        <p:spPr>
          <a:xfrm>
            <a:off x="5983111" y="1119480"/>
            <a:ext cx="968963"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Calibri"/>
                <a:cs typeface="Calibri"/>
              </a:rPr>
              <a:t>Format</a:t>
            </a:r>
            <a:endParaRPr lang="fr-FR" dirty="0"/>
          </a:p>
        </p:txBody>
      </p:sp>
      <p:cxnSp>
        <p:nvCxnSpPr>
          <p:cNvPr id="9" name="Connecteur droit avec flèche 8">
            <a:extLst>
              <a:ext uri="{FF2B5EF4-FFF2-40B4-BE49-F238E27FC236}">
                <a16:creationId xmlns:a16="http://schemas.microsoft.com/office/drawing/2014/main" id="{D82B2A44-BA48-BBBB-666B-918F1570A31F}"/>
              </a:ext>
            </a:extLst>
          </p:cNvPr>
          <p:cNvCxnSpPr/>
          <p:nvPr/>
        </p:nvCxnSpPr>
        <p:spPr>
          <a:xfrm flipV="1">
            <a:off x="4982045" y="2100557"/>
            <a:ext cx="124179" cy="3273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F45C6111-00E7-BC87-F4BE-449618D96245}"/>
              </a:ext>
            </a:extLst>
          </p:cNvPr>
          <p:cNvCxnSpPr/>
          <p:nvPr/>
        </p:nvCxnSpPr>
        <p:spPr>
          <a:xfrm>
            <a:off x="3751439" y="1507773"/>
            <a:ext cx="190030" cy="453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4023EA13-5093-AE36-CF35-035FE3F8A13A}"/>
              </a:ext>
            </a:extLst>
          </p:cNvPr>
          <p:cNvCxnSpPr>
            <a:cxnSpLocks/>
          </p:cNvCxnSpPr>
          <p:nvPr/>
        </p:nvCxnSpPr>
        <p:spPr>
          <a:xfrm>
            <a:off x="6562490" y="1496602"/>
            <a:ext cx="199438" cy="3405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 name="Image 11" descr="Une image contenant texte, capture d’écran, Police&#10;&#10;Description générée automatiquement">
            <a:extLst>
              <a:ext uri="{FF2B5EF4-FFF2-40B4-BE49-F238E27FC236}">
                <a16:creationId xmlns:a16="http://schemas.microsoft.com/office/drawing/2014/main" id="{76CFC88B-BF02-C7CE-D0F8-0BD9354196A5}"/>
              </a:ext>
            </a:extLst>
          </p:cNvPr>
          <p:cNvPicPr>
            <a:picLocks noChangeAspect="1"/>
          </p:cNvPicPr>
          <p:nvPr/>
        </p:nvPicPr>
        <p:blipFill>
          <a:blip r:embed="rId3"/>
          <a:stretch>
            <a:fillRect/>
          </a:stretch>
        </p:blipFill>
        <p:spPr>
          <a:xfrm>
            <a:off x="134115" y="2495551"/>
            <a:ext cx="2986734" cy="2939344"/>
          </a:xfrm>
          <a:prstGeom prst="rect">
            <a:avLst/>
          </a:prstGeom>
        </p:spPr>
      </p:pic>
      <p:pic>
        <p:nvPicPr>
          <p:cNvPr id="3" name="Image 2" descr="Une image contenant texte, capture d’écran, logiciel, nombre&#10;&#10;Description générée automatiquement">
            <a:extLst>
              <a:ext uri="{FF2B5EF4-FFF2-40B4-BE49-F238E27FC236}">
                <a16:creationId xmlns:a16="http://schemas.microsoft.com/office/drawing/2014/main" id="{C39121AB-FF5B-C084-B7D2-027E7CE84129}"/>
              </a:ext>
            </a:extLst>
          </p:cNvPr>
          <p:cNvPicPr>
            <a:picLocks noChangeAspect="1"/>
          </p:cNvPicPr>
          <p:nvPr/>
        </p:nvPicPr>
        <p:blipFill>
          <a:blip r:embed="rId4"/>
          <a:stretch>
            <a:fillRect/>
          </a:stretch>
        </p:blipFill>
        <p:spPr>
          <a:xfrm>
            <a:off x="3236149" y="3027392"/>
            <a:ext cx="8852370" cy="3691290"/>
          </a:xfrm>
          <a:prstGeom prst="rect">
            <a:avLst/>
          </a:prstGeom>
        </p:spPr>
      </p:pic>
      <p:cxnSp>
        <p:nvCxnSpPr>
          <p:cNvPr id="13" name="Connecteur droit avec flèche 12">
            <a:extLst>
              <a:ext uri="{FF2B5EF4-FFF2-40B4-BE49-F238E27FC236}">
                <a16:creationId xmlns:a16="http://schemas.microsoft.com/office/drawing/2014/main" id="{03DC2A62-19AE-F6A9-97DF-0CA804E60437}"/>
              </a:ext>
            </a:extLst>
          </p:cNvPr>
          <p:cNvCxnSpPr>
            <a:cxnSpLocks/>
          </p:cNvCxnSpPr>
          <p:nvPr/>
        </p:nvCxnSpPr>
        <p:spPr>
          <a:xfrm>
            <a:off x="1653587" y="3313995"/>
            <a:ext cx="1591733" cy="782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73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1F4771E-A394-CEDA-039F-D9450EC50EA1}"/>
              </a:ext>
            </a:extLst>
          </p:cNvPr>
          <p:cNvSpPr txBox="1"/>
          <p:nvPr/>
        </p:nvSpPr>
        <p:spPr>
          <a:xfrm>
            <a:off x="385704" y="348073"/>
            <a:ext cx="11495850" cy="267765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solidFill>
                  <a:srgbClr val="621516"/>
                </a:solidFill>
                <a:cs typeface="Calibri"/>
              </a:rPr>
              <a:t>Le Format Parquet (Blent.ai) :</a:t>
            </a:r>
          </a:p>
          <a:p>
            <a:endParaRPr lang="fr-FR" sz="2400" dirty="0">
              <a:solidFill>
                <a:srgbClr val="621516"/>
              </a:solidFill>
              <a:cs typeface="Calibri"/>
            </a:endParaRPr>
          </a:p>
          <a:p>
            <a:r>
              <a:rPr lang="fr-FR" sz="2000" b="1" dirty="0">
                <a:cs typeface="Calibri"/>
              </a:rPr>
              <a:t>Définition :</a:t>
            </a:r>
            <a:r>
              <a:rPr lang="fr-FR" sz="2000" dirty="0">
                <a:cs typeface="Calibri"/>
              </a:rPr>
              <a:t> </a:t>
            </a:r>
            <a:endParaRPr lang="fr-FR" sz="2000" dirty="0">
              <a:solidFill>
                <a:srgbClr val="621516"/>
              </a:solidFill>
              <a:ea typeface="+mn-lt"/>
              <a:cs typeface="+mn-lt"/>
            </a:endParaRPr>
          </a:p>
          <a:p>
            <a:pPr marL="342900" indent="-342900" algn="just">
              <a:buFont typeface="Calibri"/>
              <a:buChar char="-"/>
            </a:pPr>
            <a:r>
              <a:rPr lang="fr-FR" sz="2000" dirty="0">
                <a:ea typeface="+mn-lt"/>
                <a:cs typeface="+mn-lt"/>
              </a:rPr>
              <a:t>format de fichier open-source pour le stockage de données volumineuses dans un environnement Big Data. </a:t>
            </a:r>
            <a:endParaRPr lang="fr-FR" sz="2000">
              <a:solidFill>
                <a:srgbClr val="621516"/>
              </a:solidFill>
              <a:ea typeface="+mn-lt"/>
              <a:cs typeface="+mn-lt"/>
            </a:endParaRPr>
          </a:p>
          <a:p>
            <a:pPr marL="342900" indent="-342900" algn="just">
              <a:buFont typeface="Calibri"/>
              <a:buChar char="-"/>
            </a:pPr>
            <a:r>
              <a:rPr lang="fr-FR" sz="2000" dirty="0">
                <a:ea typeface="+mn-lt"/>
                <a:cs typeface="+mn-lt"/>
              </a:rPr>
              <a:t>très apprécié car il a été conçu pour répondre aux besoins de stockage et de traitement de données massives avec une efficacité maximale en termes de performance, de compression et de flexibilité du schéma de données.</a:t>
            </a:r>
            <a:endParaRPr lang="fr-FR" sz="2000">
              <a:solidFill>
                <a:srgbClr val="621516"/>
              </a:solidFill>
              <a:cs typeface="Calibri"/>
            </a:endParaRPr>
          </a:p>
        </p:txBody>
      </p:sp>
      <p:pic>
        <p:nvPicPr>
          <p:cNvPr id="5" name="Image 4" descr="Une image contenant texte, capture d’écran, nombre, Police&#10;&#10;Description générée automatiquement">
            <a:extLst>
              <a:ext uri="{FF2B5EF4-FFF2-40B4-BE49-F238E27FC236}">
                <a16:creationId xmlns:a16="http://schemas.microsoft.com/office/drawing/2014/main" id="{50E776EB-C634-15E3-4382-39F8F9054B25}"/>
              </a:ext>
            </a:extLst>
          </p:cNvPr>
          <p:cNvPicPr>
            <a:picLocks noChangeAspect="1"/>
          </p:cNvPicPr>
          <p:nvPr/>
        </p:nvPicPr>
        <p:blipFill>
          <a:blip r:embed="rId2"/>
          <a:stretch>
            <a:fillRect/>
          </a:stretch>
        </p:blipFill>
        <p:spPr>
          <a:xfrm>
            <a:off x="3443111" y="2861421"/>
            <a:ext cx="7657629" cy="3863307"/>
          </a:xfrm>
          <a:prstGeom prst="rect">
            <a:avLst/>
          </a:prstGeom>
        </p:spPr>
      </p:pic>
    </p:spTree>
    <p:extLst>
      <p:ext uri="{BB962C8B-B14F-4D97-AF65-F5344CB8AC3E}">
        <p14:creationId xmlns:p14="http://schemas.microsoft.com/office/powerpoint/2010/main" val="290649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4A224BD-4BF2-0EE6-3B7A-ECB3365E069C}"/>
              </a:ext>
            </a:extLst>
          </p:cNvPr>
          <p:cNvSpPr txBox="1"/>
          <p:nvPr/>
        </p:nvSpPr>
        <p:spPr>
          <a:xfrm>
            <a:off x="592667" y="555036"/>
            <a:ext cx="72248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solidFill>
                  <a:schemeClr val="accent6">
                    <a:lumMod val="50000"/>
                  </a:schemeClr>
                </a:solidFill>
                <a:ea typeface="Calibri"/>
                <a:cs typeface="Calibri"/>
              </a:rPr>
              <a:t>B : Extraction des PATHS et des noms de fruits :</a:t>
            </a:r>
            <a:endParaRPr lang="fr-FR" sz="2000" dirty="0">
              <a:solidFill>
                <a:schemeClr val="accent6">
                  <a:lumMod val="50000"/>
                </a:schemeClr>
              </a:solidFill>
              <a:ea typeface="Calibri" panose="020F0502020204030204"/>
              <a:cs typeface="Calibri" panose="020F0502020204030204"/>
            </a:endParaRPr>
          </a:p>
        </p:txBody>
      </p:sp>
      <p:pic>
        <p:nvPicPr>
          <p:cNvPr id="6" name="Image 5" descr="Une image contenant texte, capture d’écran, Police, nombre&#10;&#10;Description générée automatiquement">
            <a:extLst>
              <a:ext uri="{FF2B5EF4-FFF2-40B4-BE49-F238E27FC236}">
                <a16:creationId xmlns:a16="http://schemas.microsoft.com/office/drawing/2014/main" id="{F7F69BFB-4AAA-4607-AE48-9E7E9FE6B21F}"/>
              </a:ext>
            </a:extLst>
          </p:cNvPr>
          <p:cNvPicPr>
            <a:picLocks noChangeAspect="1"/>
          </p:cNvPicPr>
          <p:nvPr/>
        </p:nvPicPr>
        <p:blipFill>
          <a:blip r:embed="rId2"/>
          <a:stretch>
            <a:fillRect/>
          </a:stretch>
        </p:blipFill>
        <p:spPr>
          <a:xfrm>
            <a:off x="1138297" y="1623133"/>
            <a:ext cx="10225851" cy="4194992"/>
          </a:xfrm>
          <a:prstGeom prst="rect">
            <a:avLst/>
          </a:prstGeom>
        </p:spPr>
      </p:pic>
      <p:sp>
        <p:nvSpPr>
          <p:cNvPr id="7" name="ZoneTexte 6">
            <a:extLst>
              <a:ext uri="{FF2B5EF4-FFF2-40B4-BE49-F238E27FC236}">
                <a16:creationId xmlns:a16="http://schemas.microsoft.com/office/drawing/2014/main" id="{60C3154F-5234-8573-A948-57C15527D5AB}"/>
              </a:ext>
            </a:extLst>
          </p:cNvPr>
          <p:cNvSpPr txBox="1"/>
          <p:nvPr/>
        </p:nvSpPr>
        <p:spPr>
          <a:xfrm>
            <a:off x="3104444" y="1147703"/>
            <a:ext cx="1063037"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Calibri"/>
                <a:cs typeface="Calibri"/>
              </a:rPr>
              <a:t>Format :</a:t>
            </a:r>
            <a:endParaRPr lang="fr-FR" dirty="0"/>
          </a:p>
        </p:txBody>
      </p:sp>
      <p:sp>
        <p:nvSpPr>
          <p:cNvPr id="10" name="ZoneTexte 9">
            <a:extLst>
              <a:ext uri="{FF2B5EF4-FFF2-40B4-BE49-F238E27FC236}">
                <a16:creationId xmlns:a16="http://schemas.microsoft.com/office/drawing/2014/main" id="{C8D10D6A-1B69-1AAA-8A1C-691FDB1D767E}"/>
              </a:ext>
            </a:extLst>
          </p:cNvPr>
          <p:cNvSpPr txBox="1"/>
          <p:nvPr/>
        </p:nvSpPr>
        <p:spPr>
          <a:xfrm>
            <a:off x="4863629" y="1138295"/>
            <a:ext cx="5983109"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Calibri"/>
                <a:cs typeface="Calibri"/>
              </a:rPr>
              <a:t>Toutes les photos en .jpg de tous les dossiers et sous dossiers :</a:t>
            </a:r>
            <a:endParaRPr lang="fr-FR" dirty="0"/>
          </a:p>
        </p:txBody>
      </p:sp>
      <p:cxnSp>
        <p:nvCxnSpPr>
          <p:cNvPr id="12" name="Connecteur droit avec flèche 11">
            <a:extLst>
              <a:ext uri="{FF2B5EF4-FFF2-40B4-BE49-F238E27FC236}">
                <a16:creationId xmlns:a16="http://schemas.microsoft.com/office/drawing/2014/main" id="{B652A007-3560-FC5F-FC71-9FBC1A3337E1}"/>
              </a:ext>
            </a:extLst>
          </p:cNvPr>
          <p:cNvCxnSpPr/>
          <p:nvPr/>
        </p:nvCxnSpPr>
        <p:spPr>
          <a:xfrm>
            <a:off x="3751439" y="1507773"/>
            <a:ext cx="190030" cy="453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033F48CF-F4EB-55DC-A35A-4F83981919C3}"/>
              </a:ext>
            </a:extLst>
          </p:cNvPr>
          <p:cNvCxnSpPr/>
          <p:nvPr/>
        </p:nvCxnSpPr>
        <p:spPr>
          <a:xfrm>
            <a:off x="8391172" y="1509654"/>
            <a:ext cx="190030" cy="4534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F4CD415A-492C-C73B-D95D-C05916720AB8}"/>
              </a:ext>
            </a:extLst>
          </p:cNvPr>
          <p:cNvCxnSpPr/>
          <p:nvPr/>
        </p:nvCxnSpPr>
        <p:spPr>
          <a:xfrm flipH="1">
            <a:off x="6266981" y="1528469"/>
            <a:ext cx="148636" cy="340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EFF2175D-CFAE-5E9B-206B-CAB48E64FB1A}"/>
              </a:ext>
            </a:extLst>
          </p:cNvPr>
          <p:cNvSpPr txBox="1"/>
          <p:nvPr/>
        </p:nvSpPr>
        <p:spPr>
          <a:xfrm>
            <a:off x="7648221" y="2699924"/>
            <a:ext cx="1665109"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dirty="0">
                <a:ea typeface="Calibri"/>
                <a:cs typeface="Calibri"/>
              </a:rPr>
              <a:t>Extraction noms des fruits</a:t>
            </a:r>
          </a:p>
        </p:txBody>
      </p:sp>
      <p:cxnSp>
        <p:nvCxnSpPr>
          <p:cNvPr id="18" name="Connecteur droit avec flèche 17">
            <a:extLst>
              <a:ext uri="{FF2B5EF4-FFF2-40B4-BE49-F238E27FC236}">
                <a16:creationId xmlns:a16="http://schemas.microsoft.com/office/drawing/2014/main" id="{EA0F857D-41FE-FE43-B024-504395F99BB0}"/>
              </a:ext>
            </a:extLst>
          </p:cNvPr>
          <p:cNvCxnSpPr>
            <a:cxnSpLocks/>
          </p:cNvCxnSpPr>
          <p:nvPr/>
        </p:nvCxnSpPr>
        <p:spPr>
          <a:xfrm flipH="1" flipV="1">
            <a:off x="7066610" y="2320573"/>
            <a:ext cx="694265" cy="3085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930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382319E-4AD8-424F-FD54-413DD61DA555}"/>
              </a:ext>
            </a:extLst>
          </p:cNvPr>
          <p:cNvSpPr txBox="1"/>
          <p:nvPr/>
        </p:nvSpPr>
        <p:spPr>
          <a:xfrm>
            <a:off x="432741" y="348073"/>
            <a:ext cx="72248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solidFill>
                  <a:schemeClr val="accent6">
                    <a:lumMod val="50000"/>
                  </a:schemeClr>
                </a:solidFill>
                <a:ea typeface="Calibri"/>
                <a:cs typeface="Calibri"/>
              </a:rPr>
              <a:t>C : Création des définitions d'extractions des features</a:t>
            </a:r>
            <a:endParaRPr lang="fr-FR" sz="2000" dirty="0">
              <a:solidFill>
                <a:schemeClr val="accent6">
                  <a:lumMod val="50000"/>
                </a:schemeClr>
              </a:solidFill>
              <a:ea typeface="Calibri" panose="020F0502020204030204"/>
              <a:cs typeface="Calibri" panose="020F0502020204030204"/>
            </a:endParaRPr>
          </a:p>
        </p:txBody>
      </p:sp>
      <p:pic>
        <p:nvPicPr>
          <p:cNvPr id="6" name="Image 5" descr="Une image contenant texte, capture d’écran, Police&#10;&#10;Description générée automatiquement">
            <a:extLst>
              <a:ext uri="{FF2B5EF4-FFF2-40B4-BE49-F238E27FC236}">
                <a16:creationId xmlns:a16="http://schemas.microsoft.com/office/drawing/2014/main" id="{BB360757-85D3-B67D-9391-DECC9A139E0F}"/>
              </a:ext>
            </a:extLst>
          </p:cNvPr>
          <p:cNvPicPr>
            <a:picLocks noChangeAspect="1"/>
          </p:cNvPicPr>
          <p:nvPr/>
        </p:nvPicPr>
        <p:blipFill>
          <a:blip r:embed="rId2"/>
          <a:stretch>
            <a:fillRect/>
          </a:stretch>
        </p:blipFill>
        <p:spPr>
          <a:xfrm>
            <a:off x="240265" y="1089378"/>
            <a:ext cx="7816805" cy="5497688"/>
          </a:xfrm>
          <a:prstGeom prst="rect">
            <a:avLst/>
          </a:prstGeom>
        </p:spPr>
      </p:pic>
      <p:sp>
        <p:nvSpPr>
          <p:cNvPr id="7" name="ZoneTexte 6">
            <a:extLst>
              <a:ext uri="{FF2B5EF4-FFF2-40B4-BE49-F238E27FC236}">
                <a16:creationId xmlns:a16="http://schemas.microsoft.com/office/drawing/2014/main" id="{554696A8-0E83-80CF-7B55-87E595180BFF}"/>
              </a:ext>
            </a:extLst>
          </p:cNvPr>
          <p:cNvSpPr txBox="1"/>
          <p:nvPr/>
        </p:nvSpPr>
        <p:spPr>
          <a:xfrm>
            <a:off x="8353777" y="1147703"/>
            <a:ext cx="35560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fr-FR" b="1" dirty="0">
                <a:ea typeface="Calibri"/>
                <a:cs typeface="Calibri"/>
              </a:rPr>
              <a:t>Modèle RN : </a:t>
            </a:r>
            <a:r>
              <a:rPr lang="fr-FR" dirty="0">
                <a:ea typeface="Calibri"/>
                <a:cs typeface="Calibri"/>
              </a:rPr>
              <a:t>MobilNetV2</a:t>
            </a:r>
            <a:endParaRPr lang="fr-FR"/>
          </a:p>
          <a:p>
            <a:pPr marL="285750" indent="-285750">
              <a:buFont typeface="Calibri"/>
              <a:buChar char="-"/>
            </a:pPr>
            <a:r>
              <a:rPr lang="fr-FR" b="1" dirty="0">
                <a:ea typeface="Calibri"/>
                <a:cs typeface="Calibri"/>
              </a:rPr>
              <a:t>Suppression</a:t>
            </a:r>
            <a:r>
              <a:rPr lang="fr-FR" dirty="0">
                <a:ea typeface="Calibri"/>
                <a:cs typeface="Calibri"/>
              </a:rPr>
              <a:t> des deux derniers niveaux du modèle qui servaient pour la classification.</a:t>
            </a:r>
          </a:p>
          <a:p>
            <a:pPr marL="285750" indent="-285750">
              <a:buFont typeface="Calibri"/>
              <a:buChar char="-"/>
            </a:pPr>
            <a:r>
              <a:rPr lang="fr-FR" b="1" dirty="0">
                <a:ea typeface="Calibri"/>
                <a:cs typeface="Calibri"/>
              </a:rPr>
              <a:t>Répartition</a:t>
            </a:r>
            <a:r>
              <a:rPr lang="fr-FR" dirty="0">
                <a:ea typeface="Calibri"/>
                <a:cs typeface="Calibri"/>
              </a:rPr>
              <a:t> des poids.</a:t>
            </a:r>
          </a:p>
          <a:p>
            <a:pPr marL="285750" indent="-285750">
              <a:buFont typeface="Calibri"/>
              <a:buChar char="-"/>
            </a:pPr>
            <a:endParaRPr lang="fr-FR" dirty="0">
              <a:ea typeface="Calibri"/>
              <a:cs typeface="Calibri"/>
            </a:endParaRPr>
          </a:p>
          <a:p>
            <a:pPr marL="285750" indent="-285750">
              <a:buFont typeface="Calibri"/>
              <a:buChar char="-"/>
            </a:pPr>
            <a:endParaRPr lang="fr-FR" dirty="0">
              <a:ea typeface="Calibri"/>
              <a:cs typeface="Calibri"/>
            </a:endParaRPr>
          </a:p>
          <a:p>
            <a:pPr marL="285750" indent="-285750">
              <a:buFont typeface="Calibri"/>
              <a:buChar char="-"/>
            </a:pPr>
            <a:r>
              <a:rPr lang="fr-FR" b="1" dirty="0">
                <a:ea typeface="Calibri"/>
                <a:cs typeface="Calibri"/>
              </a:rPr>
              <a:t>Redimensionner</a:t>
            </a:r>
            <a:r>
              <a:rPr lang="fr-FR" dirty="0">
                <a:ea typeface="Calibri"/>
                <a:cs typeface="Calibri"/>
              </a:rPr>
              <a:t> les images.</a:t>
            </a:r>
          </a:p>
          <a:p>
            <a:pPr marL="285750" indent="-285750">
              <a:buFont typeface="Calibri"/>
              <a:buChar char="-"/>
            </a:pPr>
            <a:endParaRPr lang="fr-FR" dirty="0">
              <a:ea typeface="Calibri"/>
              <a:cs typeface="Calibri"/>
            </a:endParaRPr>
          </a:p>
          <a:p>
            <a:pPr marL="285750" indent="-285750">
              <a:buFont typeface="Calibri"/>
              <a:buChar char="-"/>
            </a:pPr>
            <a:endParaRPr lang="fr-FR" dirty="0">
              <a:ea typeface="Calibri"/>
              <a:cs typeface="Calibri"/>
            </a:endParaRPr>
          </a:p>
          <a:p>
            <a:pPr marL="285750" indent="-285750">
              <a:buFont typeface="Calibri"/>
              <a:buChar char="-"/>
            </a:pPr>
            <a:endParaRPr lang="fr-FR" dirty="0">
              <a:ea typeface="Calibri"/>
              <a:cs typeface="Calibri"/>
            </a:endParaRPr>
          </a:p>
          <a:p>
            <a:pPr marL="285750" indent="-285750">
              <a:buFont typeface="Calibri"/>
              <a:buChar char="-"/>
            </a:pPr>
            <a:r>
              <a:rPr lang="fr-FR" dirty="0">
                <a:ea typeface="Calibri"/>
                <a:cs typeface="Calibri"/>
              </a:rPr>
              <a:t>Récupération des </a:t>
            </a:r>
            <a:r>
              <a:rPr lang="fr-FR" dirty="0" err="1">
                <a:ea typeface="Calibri"/>
                <a:cs typeface="Calibri"/>
              </a:rPr>
              <a:t>features</a:t>
            </a:r>
            <a:r>
              <a:rPr lang="fr-FR" dirty="0">
                <a:ea typeface="Calibri"/>
                <a:cs typeface="Calibri"/>
              </a:rPr>
              <a:t> et création d'une </a:t>
            </a:r>
            <a:r>
              <a:rPr lang="fr-FR" dirty="0" err="1">
                <a:ea typeface="Calibri"/>
                <a:cs typeface="Calibri"/>
              </a:rPr>
              <a:t>DataFrame</a:t>
            </a:r>
            <a:r>
              <a:rPr lang="fr-FR" dirty="0">
                <a:ea typeface="Calibri"/>
                <a:cs typeface="Calibri"/>
              </a:rPr>
              <a:t> au format UDF.</a:t>
            </a:r>
          </a:p>
        </p:txBody>
      </p:sp>
    </p:spTree>
    <p:extLst>
      <p:ext uri="{BB962C8B-B14F-4D97-AF65-F5344CB8AC3E}">
        <p14:creationId xmlns:p14="http://schemas.microsoft.com/office/powerpoint/2010/main" val="15682909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535</cp:revision>
  <dcterms:created xsi:type="dcterms:W3CDTF">2023-10-14T12:10:29Z</dcterms:created>
  <dcterms:modified xsi:type="dcterms:W3CDTF">2023-10-17T12:23:56Z</dcterms:modified>
</cp:coreProperties>
</file>