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272" r:id="rId17"/>
    <p:sldId id="273" r:id="rId18"/>
    <p:sldId id="274" r:id="rId19"/>
    <p:sldId id="261" r:id="rId20"/>
    <p:sldId id="275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A4D8"/>
    <a:srgbClr val="0C2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E89D9-E173-4783-9BDE-FFF58D602A04}" v="5101" dt="2023-07-20T16:20:05.459"/>
    <p1510:client id="{FA9F0EA7-D4FD-40AB-80A7-2C45A67DE727}" v="60" dt="2023-07-20T10:45:47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90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83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288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9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9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4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8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11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66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08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1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lis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datasets/olistbr/brazilian-ecommer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019D4D22-3BD3-2E83-33E2-6AA149B09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07" y="1095305"/>
            <a:ext cx="7717373" cy="46048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5356C26-368C-298F-C2D4-5937E829CC22}"/>
              </a:ext>
            </a:extLst>
          </p:cNvPr>
          <p:cNvSpPr txBox="1"/>
          <p:nvPr/>
        </p:nvSpPr>
        <p:spPr>
          <a:xfrm>
            <a:off x="2671704" y="2568221"/>
            <a:ext cx="698970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4800" dirty="0">
                <a:solidFill>
                  <a:srgbClr val="0C29D0"/>
                </a:solidFill>
              </a:rPr>
              <a:t>Segmentez des clients d'un site e-commerce</a:t>
            </a:r>
            <a:endParaRPr lang="fr-FR" sz="4800">
              <a:solidFill>
                <a:srgbClr val="0C29D0"/>
              </a:solidFill>
            </a:endParaRPr>
          </a:p>
        </p:txBody>
      </p:sp>
      <p:pic>
        <p:nvPicPr>
          <p:cNvPr id="3" name="Image 3" descr="Une image contenant Police, logo, Graphique, blanc&#10;&#10;Description générée automatiquement">
            <a:extLst>
              <a:ext uri="{FF2B5EF4-FFF2-40B4-BE49-F238E27FC236}">
                <a16:creationId xmlns:a16="http://schemas.microsoft.com/office/drawing/2014/main" id="{FF534248-9F67-9B0A-7CD4-6CFDCDFFC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690" y="5490986"/>
            <a:ext cx="12382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3EBE840-698E-01A9-A3C7-A8E6EE4682A8}"/>
              </a:ext>
            </a:extLst>
          </p:cNvPr>
          <p:cNvSpPr txBox="1"/>
          <p:nvPr/>
        </p:nvSpPr>
        <p:spPr>
          <a:xfrm>
            <a:off x="423333" y="366888"/>
            <a:ext cx="623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F : Data Frames de la localisation des villes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736853D-E11D-1E3E-B839-C497198E9BFB}"/>
              </a:ext>
            </a:extLst>
          </p:cNvPr>
          <p:cNvSpPr txBox="1"/>
          <p:nvPr/>
        </p:nvSpPr>
        <p:spPr>
          <a:xfrm>
            <a:off x="423333" y="2888072"/>
            <a:ext cx="534340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Variables importantes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/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Les coordonnées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Les villes</a:t>
            </a:r>
          </a:p>
        </p:txBody>
      </p:sp>
      <p:pic>
        <p:nvPicPr>
          <p:cNvPr id="10" name="Image 10" descr="Une image contenant carte, atlas, texte&#10;&#10;Description générée automatiquement">
            <a:extLst>
              <a:ext uri="{FF2B5EF4-FFF2-40B4-BE49-F238E27FC236}">
                <a16:creationId xmlns:a16="http://schemas.microsoft.com/office/drawing/2014/main" id="{5DDDA138-DF64-0211-9BCF-432C9BF5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56" y="824923"/>
            <a:ext cx="5951125" cy="579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59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6" descr="Une image contenant texte, capture d’écran, Parallèle, conception&#10;&#10;Description générée automatiquement">
            <a:extLst>
              <a:ext uri="{FF2B5EF4-FFF2-40B4-BE49-F238E27FC236}">
                <a16:creationId xmlns:a16="http://schemas.microsoft.com/office/drawing/2014/main" id="{AAE5748A-2FBE-367C-B396-4FC0DB7FA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957" y="753767"/>
            <a:ext cx="7540977" cy="379824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75CDE6A-0206-C0DF-8270-2C7B4ACD8875}"/>
              </a:ext>
            </a:extLst>
          </p:cNvPr>
          <p:cNvSpPr txBox="1"/>
          <p:nvPr/>
        </p:nvSpPr>
        <p:spPr>
          <a:xfrm>
            <a:off x="357481" y="206962"/>
            <a:ext cx="40263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G : Merge des différentes DF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B10BB0A-DDA3-AFFB-71F0-E40CFEFE14B1}"/>
              </a:ext>
            </a:extLst>
          </p:cNvPr>
          <p:cNvSpPr txBox="1"/>
          <p:nvPr/>
        </p:nvSpPr>
        <p:spPr>
          <a:xfrm>
            <a:off x="395111" y="4393259"/>
            <a:ext cx="10395185" cy="25237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Nettoyage du fichier final :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/>
              </a:rPr>
              <a:t>Suppression des lignes contenant des </a:t>
            </a:r>
            <a:r>
              <a:rPr lang="fr-FR" sz="2000" dirty="0" err="1">
                <a:cs typeface="Calibri"/>
              </a:rPr>
              <a:t>NaNs</a:t>
            </a:r>
            <a:r>
              <a:rPr lang="fr-FR" sz="2000" dirty="0">
                <a:cs typeface="Calibri"/>
              </a:rPr>
              <a:t>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/>
              </a:rPr>
              <a:t>Création d'une distance entre le vendeur et l'acheteur via les autres DF.</a:t>
            </a:r>
            <a:endParaRPr lang="fr-FR" dirty="0">
              <a:cs typeface="Calibri"/>
            </a:endParaRP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/>
              </a:rPr>
              <a:t>Suppression des variables inutiles (noms de villes, descriptions produits, coordonnées...).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/>
              </a:rPr>
              <a:t>Ajout d'une colonne cout total.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 err="1">
                <a:cs typeface="Calibri"/>
              </a:rPr>
              <a:t>GroupBy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 err="1">
                <a:cs typeface="Calibri"/>
              </a:rPr>
              <a:t>UniqueID</a:t>
            </a:r>
            <a:r>
              <a:rPr lang="fr-FR" sz="2000" dirty="0">
                <a:cs typeface="Calibri"/>
              </a:rPr>
              <a:t> pour avoir un seul client par ligne.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/>
              </a:rPr>
              <a:t>Transformation log x+1 de la variable cout total pour éviter l'étalement des données.</a:t>
            </a:r>
          </a:p>
          <a:p>
            <a:pPr marL="742950" lvl="1" indent="-285750">
              <a:buFont typeface="Calibri"/>
              <a:buChar char="-"/>
            </a:pPr>
            <a:endParaRPr lang="fr-F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12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AB7552EA-5C05-17CE-AEB5-B71863AB3181}"/>
              </a:ext>
            </a:extLst>
          </p:cNvPr>
          <p:cNvSpPr txBox="1"/>
          <p:nvPr/>
        </p:nvSpPr>
        <p:spPr>
          <a:xfrm>
            <a:off x="485201" y="279011"/>
            <a:ext cx="94308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C29D0"/>
                </a:solidFill>
                <a:cs typeface="Calibri"/>
              </a:rPr>
              <a:t>4 : Modélisation des groupes de clients </a:t>
            </a:r>
            <a:endParaRPr lang="fr-FR" sz="2800">
              <a:solidFill>
                <a:srgbClr val="0C29D0"/>
              </a:solidFill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B253759-AD79-C7D2-DD22-4DE3EAEA1ACB}"/>
              </a:ext>
            </a:extLst>
          </p:cNvPr>
          <p:cNvSpPr txBox="1"/>
          <p:nvPr/>
        </p:nvSpPr>
        <p:spPr>
          <a:xfrm>
            <a:off x="940740" y="799629"/>
            <a:ext cx="2888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A : Modélisation RFM</a:t>
            </a: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5" name="Image 5" descr="Méthode de Segmentation RFM – Définition, exemple de calcul &amp; scoring">
            <a:extLst>
              <a:ext uri="{FF2B5EF4-FFF2-40B4-BE49-F238E27FC236}">
                <a16:creationId xmlns:a16="http://schemas.microsoft.com/office/drawing/2014/main" id="{29F38FAD-AE17-B150-5818-A47BD35C7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363" y="2267336"/>
            <a:ext cx="4935125" cy="280310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CE46A61-A980-78D7-9B1D-77F4B00EE1D1}"/>
              </a:ext>
            </a:extLst>
          </p:cNvPr>
          <p:cNvSpPr txBox="1"/>
          <p:nvPr/>
        </p:nvSpPr>
        <p:spPr>
          <a:xfrm>
            <a:off x="837259" y="2888074"/>
            <a:ext cx="4647258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Variables gardées :</a:t>
            </a:r>
            <a:r>
              <a:rPr lang="fr-FR" sz="2400" dirty="0">
                <a:cs typeface="Calibri"/>
              </a:rPr>
              <a:t> </a:t>
            </a:r>
            <a:endParaRPr lang="fr-FR" sz="2400" dirty="0">
              <a:ea typeface="+mn-lt"/>
              <a:cs typeface="+mn-lt"/>
            </a:endParaRPr>
          </a:p>
          <a:p>
            <a:pPr marL="742950" lvl="1" indent="-285750">
              <a:buFont typeface="Calibri"/>
              <a:buChar char="-"/>
            </a:pPr>
            <a:r>
              <a:rPr lang="fr-FR" sz="2400" err="1">
                <a:ea typeface="+mn-lt"/>
                <a:cs typeface="+mn-lt"/>
              </a:rPr>
              <a:t>DelaisDernierAchat</a:t>
            </a:r>
            <a:r>
              <a:rPr lang="fr-FR" sz="2400" dirty="0">
                <a:ea typeface="+mn-lt"/>
                <a:cs typeface="+mn-lt"/>
              </a:rPr>
              <a:t>(j) : R</a:t>
            </a:r>
          </a:p>
          <a:p>
            <a:pPr marL="742950" lvl="1" indent="-285750">
              <a:buFont typeface="Calibri"/>
              <a:buChar char="-"/>
            </a:pPr>
            <a:r>
              <a:rPr lang="fr-FR" sz="2400" err="1">
                <a:ea typeface="+mn-lt"/>
                <a:cs typeface="+mn-lt"/>
              </a:rPr>
              <a:t>NbCommandeTotal</a:t>
            </a:r>
            <a:r>
              <a:rPr lang="fr-FR" sz="2400" dirty="0">
                <a:ea typeface="+mn-lt"/>
                <a:cs typeface="+mn-lt"/>
              </a:rPr>
              <a:t> : F</a:t>
            </a:r>
          </a:p>
          <a:p>
            <a:pPr marL="742950" lvl="1" indent="-285750">
              <a:buFont typeface="Calibri"/>
              <a:buChar char="-"/>
            </a:pPr>
            <a:r>
              <a:rPr lang="fr-FR" sz="2400" dirty="0" err="1">
                <a:ea typeface="+mn-lt"/>
                <a:cs typeface="+mn-lt"/>
              </a:rPr>
              <a:t>CoutTotal</a:t>
            </a:r>
            <a:r>
              <a:rPr lang="fr-FR" sz="2400" dirty="0">
                <a:ea typeface="+mn-lt"/>
                <a:cs typeface="+mn-lt"/>
              </a:rPr>
              <a:t>(log) : M</a:t>
            </a:r>
            <a:endParaRPr lang="fr-FR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185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6B50683-4D08-1E71-4DB2-7CBEE9DE5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992" y="319325"/>
            <a:ext cx="4342459" cy="2070683"/>
          </a:xfrm>
          <a:prstGeom prst="rect">
            <a:avLst/>
          </a:prstGeom>
        </p:spPr>
      </p:pic>
      <p:pic>
        <p:nvPicPr>
          <p:cNvPr id="5" name="Image 5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C2AC0012-2BE0-5710-869C-300000A9C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86" y="2511966"/>
            <a:ext cx="4229570" cy="2200954"/>
          </a:xfrm>
          <a:prstGeom prst="rect">
            <a:avLst/>
          </a:prstGeom>
        </p:spPr>
      </p:pic>
      <p:pic>
        <p:nvPicPr>
          <p:cNvPr id="6" name="Image 6" descr="Une image contenant texte, capture d’écran, nombre, ligne&#10;&#10;Description générée automatiquement">
            <a:extLst>
              <a:ext uri="{FF2B5EF4-FFF2-40B4-BE49-F238E27FC236}">
                <a16:creationId xmlns:a16="http://schemas.microsoft.com/office/drawing/2014/main" id="{E3B943F9-1697-C245-D63B-A48CDBFA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85" y="4720269"/>
            <a:ext cx="4229569" cy="2111757"/>
          </a:xfrm>
          <a:prstGeom prst="rect">
            <a:avLst/>
          </a:prstGeom>
        </p:spPr>
      </p:pic>
      <p:pic>
        <p:nvPicPr>
          <p:cNvPr id="7" name="Image 7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1DF303-009B-2F48-EEB8-E5B56030E2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917" y="2514235"/>
            <a:ext cx="3966163" cy="2196422"/>
          </a:xfrm>
          <a:prstGeom prst="rect">
            <a:avLst/>
          </a:prstGeom>
        </p:spPr>
      </p:pic>
      <p:pic>
        <p:nvPicPr>
          <p:cNvPr id="8" name="Image 8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BED79B12-20EA-483E-42A5-830438FFE3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918" y="4718426"/>
            <a:ext cx="3966163" cy="210763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132FBD4-D0C6-6318-AFCA-577C10A0295E}"/>
              </a:ext>
            </a:extLst>
          </p:cNvPr>
          <p:cNvSpPr txBox="1"/>
          <p:nvPr/>
        </p:nvSpPr>
        <p:spPr>
          <a:xfrm>
            <a:off x="366888" y="319851"/>
            <a:ext cx="288807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A : Modélisation RFM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6125863-5E61-8C89-062B-0DEDF53A8B29}"/>
              </a:ext>
            </a:extLst>
          </p:cNvPr>
          <p:cNvSpPr txBox="1"/>
          <p:nvPr/>
        </p:nvSpPr>
        <p:spPr>
          <a:xfrm>
            <a:off x="745067" y="942622"/>
            <a:ext cx="3411125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Résultats :</a:t>
            </a:r>
            <a:r>
              <a:rPr lang="fr-FR" sz="2400" dirty="0">
                <a:cs typeface="Calibri"/>
              </a:rPr>
              <a:t> </a:t>
            </a: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Nombre de clusters : 4</a:t>
            </a: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Statistiques :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0E70141-4F60-0B8C-65DB-8D68F4617335}"/>
              </a:ext>
            </a:extLst>
          </p:cNvPr>
          <p:cNvSpPr txBox="1"/>
          <p:nvPr/>
        </p:nvSpPr>
        <p:spPr>
          <a:xfrm>
            <a:off x="8334963" y="3038592"/>
            <a:ext cx="3857036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Analyses :</a:t>
            </a: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Un groupe de clients qui revient (3).</a:t>
            </a: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Un groupe de clients qui achète beaucoup (0).</a:t>
            </a: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Le groupe de client le plus ancien (1).</a:t>
            </a:r>
          </a:p>
          <a:p>
            <a:pPr marL="342900" indent="-342900">
              <a:buFont typeface="Calibri"/>
              <a:buChar char="-"/>
            </a:pPr>
            <a:endParaRPr lang="fr-FR" sz="2000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Il manque un groupe de client mécontent.</a:t>
            </a:r>
          </a:p>
          <a:p>
            <a:pPr marL="342900" indent="-342900">
              <a:buFont typeface="Calibri"/>
              <a:buChar char="-"/>
            </a:pPr>
            <a:endParaRPr lang="fr-FR" sz="20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72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5A71ABA-8371-3DC9-FCF2-23428FAB648F}"/>
              </a:ext>
            </a:extLst>
          </p:cNvPr>
          <p:cNvSpPr txBox="1"/>
          <p:nvPr/>
        </p:nvSpPr>
        <p:spPr>
          <a:xfrm>
            <a:off x="470370" y="366888"/>
            <a:ext cx="387585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B : Modélisation RFM + score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8A0BA4-5918-0690-C3AB-F0634D291024}"/>
              </a:ext>
            </a:extLst>
          </p:cNvPr>
          <p:cNvSpPr txBox="1"/>
          <p:nvPr/>
        </p:nvSpPr>
        <p:spPr>
          <a:xfrm>
            <a:off x="536222" y="1194740"/>
            <a:ext cx="4647258" cy="16927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Variables gardées :</a:t>
            </a:r>
            <a:r>
              <a:rPr lang="fr-FR" sz="2400" dirty="0">
                <a:cs typeface="Calibri"/>
              </a:rPr>
              <a:t> </a:t>
            </a:r>
            <a:endParaRPr lang="fr-FR" sz="2400" dirty="0">
              <a:ea typeface="+mn-lt"/>
              <a:cs typeface="+mn-lt"/>
            </a:endParaRPr>
          </a:p>
          <a:p>
            <a:pPr marL="742950" lvl="1" indent="-285750">
              <a:buFont typeface="Calibri"/>
              <a:buChar char="-"/>
            </a:pPr>
            <a:r>
              <a:rPr lang="fr-FR" sz="2000" err="1">
                <a:ea typeface="+mn-lt"/>
                <a:cs typeface="+mn-lt"/>
              </a:rPr>
              <a:t>DelaisDernierAchat</a:t>
            </a:r>
            <a:r>
              <a:rPr lang="fr-FR" sz="2000" dirty="0">
                <a:ea typeface="+mn-lt"/>
                <a:cs typeface="+mn-lt"/>
              </a:rPr>
              <a:t>(j) : R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err="1">
                <a:ea typeface="+mn-lt"/>
                <a:cs typeface="+mn-lt"/>
              </a:rPr>
              <a:t>NbCommandeTotal</a:t>
            </a:r>
            <a:r>
              <a:rPr lang="fr-FR" sz="2000" dirty="0">
                <a:ea typeface="+mn-lt"/>
                <a:cs typeface="+mn-lt"/>
              </a:rPr>
              <a:t> : F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err="1">
                <a:ea typeface="+mn-lt"/>
                <a:cs typeface="+mn-lt"/>
              </a:rPr>
              <a:t>CoutTotal</a:t>
            </a:r>
            <a:r>
              <a:rPr lang="fr-FR" sz="2000" dirty="0">
                <a:ea typeface="+mn-lt"/>
                <a:cs typeface="+mn-lt"/>
              </a:rPr>
              <a:t>(log) : M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err="1">
                <a:ea typeface="+mn-lt"/>
                <a:cs typeface="+mn-lt"/>
              </a:rPr>
              <a:t>ScoreMoyen</a:t>
            </a:r>
            <a:endParaRPr lang="fr-FR" sz="2000" err="1">
              <a:cs typeface="Calibri"/>
            </a:endParaRPr>
          </a:p>
        </p:txBody>
      </p:sp>
      <p:pic>
        <p:nvPicPr>
          <p:cNvPr id="8" name="Image 8" descr="Segmentation et clustering de la data : méthodes et enjeux - Wizaly">
            <a:extLst>
              <a:ext uri="{FF2B5EF4-FFF2-40B4-BE49-F238E27FC236}">
                <a16:creationId xmlns:a16="http://schemas.microsoft.com/office/drawing/2014/main" id="{2C2E2555-3AC5-E336-AF35-3295300C9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940" y="417454"/>
            <a:ext cx="4283898" cy="286220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B6572529-7E85-9C03-C1C8-677DAA762812}"/>
              </a:ext>
            </a:extLst>
          </p:cNvPr>
          <p:cNvSpPr txBox="1"/>
          <p:nvPr/>
        </p:nvSpPr>
        <p:spPr>
          <a:xfrm>
            <a:off x="564444" y="3697110"/>
            <a:ext cx="464725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Résultats :</a:t>
            </a:r>
            <a:r>
              <a:rPr lang="fr-FR" sz="2400" dirty="0">
                <a:cs typeface="Calibri"/>
              </a:rPr>
              <a:t> </a:t>
            </a:r>
            <a:endParaRPr lang="fr-FR" sz="2400" dirty="0">
              <a:ea typeface="+mn-lt"/>
              <a:cs typeface="+mn-lt"/>
            </a:endParaRP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ea typeface="+mn-lt"/>
                <a:cs typeface="+mn-lt"/>
              </a:rPr>
              <a:t>Nombre de clusters : 5</a:t>
            </a:r>
            <a:endParaRPr lang="fr-FR" sz="2400" dirty="0">
              <a:ea typeface="+mn-lt"/>
              <a:cs typeface="+mn-lt"/>
            </a:endParaRP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ea typeface="+mn-lt"/>
                <a:cs typeface="+mn-lt"/>
              </a:rPr>
              <a:t>Statistiques :</a:t>
            </a:r>
            <a:endParaRPr lang="fr-FR" sz="2000" dirty="0">
              <a:cs typeface="Calibri"/>
            </a:endParaRPr>
          </a:p>
        </p:txBody>
      </p:sp>
      <p:pic>
        <p:nvPicPr>
          <p:cNvPr id="10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A28E99EE-7A68-FD0B-7517-6EDACE132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326" y="3528332"/>
            <a:ext cx="4690533" cy="291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5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949A98B-6824-60E6-2638-B44BCD610DC4}"/>
              </a:ext>
            </a:extLst>
          </p:cNvPr>
          <p:cNvSpPr txBox="1"/>
          <p:nvPr/>
        </p:nvSpPr>
        <p:spPr>
          <a:xfrm>
            <a:off x="291629" y="188147"/>
            <a:ext cx="464725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Graphiques :</a:t>
            </a:r>
            <a:endParaRPr lang="fr-FR" dirty="0"/>
          </a:p>
        </p:txBody>
      </p:sp>
      <p:pic>
        <p:nvPicPr>
          <p:cNvPr id="6" name="Image 6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94215544-FC15-A889-6E26-65EDAC4D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029" y="214921"/>
            <a:ext cx="3175940" cy="30697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7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0F53065-EA36-2192-6D3C-7EEC301AA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0" y="214137"/>
            <a:ext cx="3175939" cy="3071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3D2937A-7E27-47C5-AD5F-556FC7A1F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14" y="3502908"/>
            <a:ext cx="3317051" cy="3125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 1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1B4D15B-D520-48B9-99E5-D229CB314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9067" y="219245"/>
            <a:ext cx="3270015" cy="30610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691C579C-B05B-0D5E-EDF8-0B1E8F7CE207}"/>
              </a:ext>
            </a:extLst>
          </p:cNvPr>
          <p:cNvSpPr txBox="1"/>
          <p:nvPr/>
        </p:nvSpPr>
        <p:spPr>
          <a:xfrm>
            <a:off x="291629" y="1618074"/>
            <a:ext cx="22671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Calibri"/>
                <a:cs typeface="Calibri"/>
              </a:rPr>
              <a:t>Groupe 0 :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fr-FR" dirty="0">
                <a:ea typeface="Calibri"/>
                <a:cs typeface="Calibri"/>
              </a:rPr>
              <a:t>"Acheteurs mécontents"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589668F-619D-47FD-A74A-AB7CAE66CDB0}"/>
              </a:ext>
            </a:extLst>
          </p:cNvPr>
          <p:cNvSpPr txBox="1"/>
          <p:nvPr/>
        </p:nvSpPr>
        <p:spPr>
          <a:xfrm>
            <a:off x="432740" y="4318000"/>
            <a:ext cx="226718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Calibri"/>
                <a:cs typeface="Calibri"/>
              </a:rPr>
              <a:t>Groupe 1 :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fr-FR" dirty="0">
                <a:ea typeface="Calibri"/>
                <a:cs typeface="Calibri"/>
              </a:rPr>
              <a:t>"Acheteurs n'ayant pas commandé depuis longtemps"</a:t>
            </a:r>
          </a:p>
        </p:txBody>
      </p:sp>
    </p:spTree>
    <p:extLst>
      <p:ext uri="{BB962C8B-B14F-4D97-AF65-F5344CB8AC3E}">
        <p14:creationId xmlns:p14="http://schemas.microsoft.com/office/powerpoint/2010/main" val="371550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677396D0-F3DF-04C0-79AA-87A4D5C17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698" y="3379860"/>
            <a:ext cx="3204162" cy="3014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age 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406255B1-DBF6-5B3A-D13B-FBD5A351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2" y="3379944"/>
            <a:ext cx="3157125" cy="2967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6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54BA15C8-C818-2049-E19C-12054BBBC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696" y="152867"/>
            <a:ext cx="3204162" cy="3099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7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F0DF799-6A7A-20E7-8440-C4FCC929E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9882" y="152612"/>
            <a:ext cx="3157125" cy="3100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07018BC4-C2AE-A58D-438D-BF2F21A25648}"/>
              </a:ext>
            </a:extLst>
          </p:cNvPr>
          <p:cNvSpPr txBox="1"/>
          <p:nvPr/>
        </p:nvSpPr>
        <p:spPr>
          <a:xfrm>
            <a:off x="489185" y="3104445"/>
            <a:ext cx="2267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Calibri"/>
                <a:cs typeface="Calibri"/>
              </a:rPr>
              <a:t>Groupe 2 :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fr-FR" dirty="0">
                <a:ea typeface="Calibri"/>
                <a:cs typeface="Calibri"/>
              </a:rPr>
              <a:t>"Meilleurs acheteurs"</a:t>
            </a:r>
          </a:p>
        </p:txBody>
      </p:sp>
    </p:spTree>
    <p:extLst>
      <p:ext uri="{BB962C8B-B14F-4D97-AF65-F5344CB8AC3E}">
        <p14:creationId xmlns:p14="http://schemas.microsoft.com/office/powerpoint/2010/main" val="464420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513D71A-76F2-28DB-5F27-5DC85D91A1A2}"/>
              </a:ext>
            </a:extLst>
          </p:cNvPr>
          <p:cNvSpPr txBox="1"/>
          <p:nvPr/>
        </p:nvSpPr>
        <p:spPr>
          <a:xfrm>
            <a:off x="432740" y="4524963"/>
            <a:ext cx="226718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b="1" dirty="0">
                <a:ea typeface="Calibri"/>
                <a:cs typeface="Calibri"/>
              </a:rPr>
              <a:t>Groupe 4 :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fr-FR" dirty="0">
                <a:ea typeface="Calibri"/>
                <a:cs typeface="Calibri"/>
              </a:rPr>
              <a:t>"Acheteurs étant revenus"</a:t>
            </a:r>
          </a:p>
        </p:txBody>
      </p:sp>
      <p:sp>
        <p:nvSpPr>
          <p:cNvPr id="9" name="ZoneTexte 1">
            <a:extLst>
              <a:ext uri="{FF2B5EF4-FFF2-40B4-BE49-F238E27FC236}">
                <a16:creationId xmlns:a16="http://schemas.microsoft.com/office/drawing/2014/main" id="{B82DE72B-EF5D-158A-D37B-C202AE553C4E}"/>
              </a:ext>
            </a:extLst>
          </p:cNvPr>
          <p:cNvSpPr txBox="1"/>
          <p:nvPr/>
        </p:nvSpPr>
        <p:spPr>
          <a:xfrm>
            <a:off x="432740" y="1138296"/>
            <a:ext cx="226718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>
                <a:ea typeface="Calibri"/>
                <a:cs typeface="Calibri"/>
              </a:rPr>
              <a:t>Groupe 3 :</a:t>
            </a:r>
            <a:endParaRPr lang="fr-FR" dirty="0">
              <a:ea typeface="Calibri"/>
              <a:cs typeface="Calibri"/>
            </a:endParaRPr>
          </a:p>
          <a:p>
            <a:pPr algn="ctr"/>
            <a:r>
              <a:rPr lang="fr-FR" dirty="0">
                <a:ea typeface="Calibri"/>
                <a:cs typeface="Calibri"/>
              </a:rPr>
              <a:t>"Acheteurs ayant  commandé le plus récent"</a:t>
            </a:r>
          </a:p>
        </p:txBody>
      </p:sp>
      <p:pic>
        <p:nvPicPr>
          <p:cNvPr id="11" name="Image 8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5DA6D0D7-6979-55E4-AA52-DD19E5E48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81" y="294982"/>
            <a:ext cx="3317051" cy="31259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3A597F2-2286-C487-132E-9197E30CF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587" y="294230"/>
            <a:ext cx="3317050" cy="31274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Image 1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8527925B-10E4-77F2-2E8A-CFEF4C005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622" y="3502034"/>
            <a:ext cx="3439348" cy="3165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2802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5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247FFC35-8331-47B1-F4EF-9E2C086D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35" y="1010120"/>
            <a:ext cx="4493095" cy="41992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1D02FA2C-322B-6C77-93F9-ABDA13DF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771" y="971817"/>
            <a:ext cx="4643496" cy="4274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BF6D3EA-AF9B-0375-2A43-EA39119F4AD3}"/>
              </a:ext>
            </a:extLst>
          </p:cNvPr>
          <p:cNvSpPr txBox="1"/>
          <p:nvPr/>
        </p:nvSpPr>
        <p:spPr>
          <a:xfrm>
            <a:off x="555036" y="357481"/>
            <a:ext cx="51834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ea typeface="Calibri"/>
                <a:cs typeface="Calibri"/>
              </a:rPr>
              <a:t>Autres informations :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3350226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533272A-5B0E-8000-3EE5-04227C24B95E}"/>
              </a:ext>
            </a:extLst>
          </p:cNvPr>
          <p:cNvSpPr txBox="1"/>
          <p:nvPr/>
        </p:nvSpPr>
        <p:spPr>
          <a:xfrm>
            <a:off x="328816" y="274031"/>
            <a:ext cx="115726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C29D0"/>
                </a:solidFill>
                <a:cs typeface="Calibri"/>
              </a:rPr>
              <a:t>5 : Définition du délai de maintenance du modèle </a:t>
            </a:r>
            <a:endParaRPr lang="fr-FR" sz="2800" dirty="0">
              <a:solidFill>
                <a:srgbClr val="0C29D0"/>
              </a:solidFill>
              <a:ea typeface="Calibri"/>
              <a:cs typeface="Calibri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6F5EB51-3389-D680-AD70-2DECC4570DB2}"/>
              </a:ext>
            </a:extLst>
          </p:cNvPr>
          <p:cNvSpPr txBox="1"/>
          <p:nvPr/>
        </p:nvSpPr>
        <p:spPr>
          <a:xfrm>
            <a:off x="188147" y="2587036"/>
            <a:ext cx="149577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Calibri"/>
              <a:buChar char="-"/>
            </a:pPr>
            <a:r>
              <a:rPr lang="fr-FR" b="1" dirty="0">
                <a:ea typeface="Calibri" panose="020F0502020204030204"/>
                <a:cs typeface="Calibri" panose="020F0502020204030204"/>
              </a:rPr>
              <a:t>Etude par semaines :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D68248EA-13FF-2BEF-2F58-8FF197EF1497}"/>
              </a:ext>
            </a:extLst>
          </p:cNvPr>
          <p:cNvGrpSpPr/>
          <p:nvPr/>
        </p:nvGrpSpPr>
        <p:grpSpPr>
          <a:xfrm>
            <a:off x="1864549" y="1606874"/>
            <a:ext cx="10137421" cy="2609437"/>
            <a:chOff x="1864549" y="1606874"/>
            <a:chExt cx="10137421" cy="2609437"/>
          </a:xfrm>
        </p:grpSpPr>
        <p:pic>
          <p:nvPicPr>
            <p:cNvPr id="2" name="Image 2" descr="Une image contenant texte, capture d’écran, Caractère coloré, ligne&#10;&#10;Description générée automatiquement">
              <a:extLst>
                <a:ext uri="{FF2B5EF4-FFF2-40B4-BE49-F238E27FC236}">
                  <a16:creationId xmlns:a16="http://schemas.microsoft.com/office/drawing/2014/main" id="{87B2BDFC-CBB3-3304-5DC9-2C9D2635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4549" y="1606874"/>
              <a:ext cx="10137421" cy="2609437"/>
            </a:xfrm>
            <a:prstGeom prst="rect">
              <a:avLst/>
            </a:prstGeom>
          </p:spPr>
        </p:pic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34C0ED21-95BD-E313-868D-70B1142B6E9B}"/>
                </a:ext>
              </a:extLst>
            </p:cNvPr>
            <p:cNvCxnSpPr/>
            <p:nvPr/>
          </p:nvCxnSpPr>
          <p:spPr>
            <a:xfrm>
              <a:off x="2272712" y="2296231"/>
              <a:ext cx="4319880" cy="30105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974314CE-A854-274A-0234-732E188A68EE}"/>
                </a:ext>
              </a:extLst>
            </p:cNvPr>
            <p:cNvCxnSpPr>
              <a:cxnSpLocks/>
            </p:cNvCxnSpPr>
            <p:nvPr/>
          </p:nvCxnSpPr>
          <p:spPr>
            <a:xfrm>
              <a:off x="7503230" y="2296231"/>
              <a:ext cx="4319880" cy="30105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ZoneTexte 6">
            <a:extLst>
              <a:ext uri="{FF2B5EF4-FFF2-40B4-BE49-F238E27FC236}">
                <a16:creationId xmlns:a16="http://schemas.microsoft.com/office/drawing/2014/main" id="{38FA1D63-45E0-BDE7-B0E8-9118A9567260}"/>
              </a:ext>
            </a:extLst>
          </p:cNvPr>
          <p:cNvSpPr txBox="1"/>
          <p:nvPr/>
        </p:nvSpPr>
        <p:spPr>
          <a:xfrm>
            <a:off x="613363" y="801512"/>
            <a:ext cx="99492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 dirty="0"/>
              <a:t>ARI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err="1"/>
              <a:t>L'</a:t>
            </a:r>
            <a:r>
              <a:rPr lang="en-US" b="1" err="1"/>
              <a:t>indice</a:t>
            </a:r>
            <a:r>
              <a:rPr lang="en-US" b="1" dirty="0"/>
              <a:t> de Rand</a:t>
            </a:r>
            <a:r>
              <a:rPr lang="en-US" dirty="0"/>
              <a:t> </a:t>
            </a:r>
            <a:r>
              <a:rPr lang="en-US" err="1"/>
              <a:t>est</a:t>
            </a:r>
            <a:r>
              <a:rPr lang="en-US" dirty="0"/>
              <a:t> </a:t>
            </a:r>
            <a:r>
              <a:rPr lang="en-US" err="1"/>
              <a:t>une</a:t>
            </a:r>
            <a:r>
              <a:rPr lang="en-US" dirty="0"/>
              <a:t> </a:t>
            </a:r>
            <a:r>
              <a:rPr lang="en-US" err="1"/>
              <a:t>mesure</a:t>
            </a:r>
            <a:r>
              <a:rPr lang="en-US" dirty="0"/>
              <a:t> de </a:t>
            </a:r>
            <a:r>
              <a:rPr lang="en-US" err="1"/>
              <a:t>similarité</a:t>
            </a:r>
            <a:r>
              <a:rPr lang="en-US" dirty="0"/>
              <a:t> entre deux partitions d'un ensemble.</a:t>
            </a:r>
          </a:p>
          <a:p>
            <a:r>
              <a:rPr lang="en-US" b="1" u="sng" dirty="0">
                <a:ea typeface="Calibri"/>
                <a:cs typeface="Calibri"/>
              </a:rPr>
              <a:t>Accuracy</a:t>
            </a:r>
            <a:r>
              <a:rPr lang="en-US" dirty="0">
                <a:ea typeface="Calibri"/>
                <a:cs typeface="Calibri"/>
              </a:rPr>
              <a:t> = </a:t>
            </a:r>
            <a:r>
              <a:rPr lang="en-US" dirty="0" err="1">
                <a:ea typeface="+mn-lt"/>
                <a:cs typeface="+mn-lt"/>
              </a:rPr>
              <a:t>L’accuracy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métrique</a:t>
            </a:r>
            <a:r>
              <a:rPr lang="en-US" b="1" dirty="0">
                <a:ea typeface="+mn-lt"/>
                <a:cs typeface="+mn-lt"/>
              </a:rPr>
              <a:t> pour </a:t>
            </a:r>
            <a:r>
              <a:rPr lang="en-US" b="1" dirty="0" err="1">
                <a:ea typeface="+mn-lt"/>
                <a:cs typeface="+mn-lt"/>
              </a:rPr>
              <a:t>évaluer</a:t>
            </a:r>
            <a:r>
              <a:rPr lang="en-US" b="1" dirty="0">
                <a:ea typeface="+mn-lt"/>
                <a:cs typeface="+mn-lt"/>
              </a:rPr>
              <a:t> la performance des </a:t>
            </a:r>
            <a:r>
              <a:rPr lang="en-US" b="1" dirty="0" err="1">
                <a:ea typeface="+mn-lt"/>
                <a:cs typeface="+mn-lt"/>
              </a:rPr>
              <a:t>modèles</a:t>
            </a:r>
            <a:r>
              <a:rPr lang="en-US" b="1" dirty="0">
                <a:ea typeface="+mn-lt"/>
                <a:cs typeface="+mn-lt"/>
              </a:rPr>
              <a:t> de classification.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240D8F3-FBC1-C1BE-61A3-CBBA987D989E}"/>
              </a:ext>
            </a:extLst>
          </p:cNvPr>
          <p:cNvSpPr txBox="1"/>
          <p:nvPr/>
        </p:nvSpPr>
        <p:spPr>
          <a:xfrm>
            <a:off x="188147" y="4976518"/>
            <a:ext cx="17685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Calibri"/>
              <a:buChar char="-"/>
            </a:pPr>
            <a:r>
              <a:rPr lang="fr-FR" b="1" dirty="0">
                <a:ea typeface="Calibri" panose="020F0502020204030204"/>
                <a:cs typeface="Calibri" panose="020F0502020204030204"/>
              </a:rPr>
              <a:t>Etude par mois :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04CB7E9-163C-7F81-1709-90C889D0D467}"/>
              </a:ext>
            </a:extLst>
          </p:cNvPr>
          <p:cNvGrpSpPr/>
          <p:nvPr/>
        </p:nvGrpSpPr>
        <p:grpSpPr>
          <a:xfrm>
            <a:off x="1930400" y="4176308"/>
            <a:ext cx="9968088" cy="2569381"/>
            <a:chOff x="1930400" y="4176308"/>
            <a:chExt cx="9968088" cy="2569381"/>
          </a:xfrm>
        </p:grpSpPr>
        <p:pic>
          <p:nvPicPr>
            <p:cNvPr id="9" name="Image 9" descr="Une image contenant texte, Caractère coloré, capture d’écran, ligne&#10;&#10;Description générée automatiquement">
              <a:extLst>
                <a:ext uri="{FF2B5EF4-FFF2-40B4-BE49-F238E27FC236}">
                  <a16:creationId xmlns:a16="http://schemas.microsoft.com/office/drawing/2014/main" id="{387BE741-F94F-80C8-E033-709A22BB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30400" y="4176308"/>
              <a:ext cx="9968088" cy="2569381"/>
            </a:xfrm>
            <a:prstGeom prst="rect">
              <a:avLst/>
            </a:prstGeom>
          </p:spPr>
        </p:pic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5A920D8E-FE4F-41D5-3BAD-16DAD957F44D}"/>
                </a:ext>
              </a:extLst>
            </p:cNvPr>
            <p:cNvCxnSpPr/>
            <p:nvPr/>
          </p:nvCxnSpPr>
          <p:spPr>
            <a:xfrm>
              <a:off x="2434519" y="4866335"/>
              <a:ext cx="4206992" cy="30105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4B68E0A8-5548-F393-3167-54CED54867B1}"/>
                </a:ext>
              </a:extLst>
            </p:cNvPr>
            <p:cNvCxnSpPr>
              <a:cxnSpLocks/>
            </p:cNvCxnSpPr>
            <p:nvPr/>
          </p:nvCxnSpPr>
          <p:spPr>
            <a:xfrm>
              <a:off x="7505111" y="4866335"/>
              <a:ext cx="4206992" cy="30105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1810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0E94348-23DD-1ABA-3910-82D3DB5D972F}"/>
              </a:ext>
            </a:extLst>
          </p:cNvPr>
          <p:cNvSpPr txBox="1"/>
          <p:nvPr/>
        </p:nvSpPr>
        <p:spPr>
          <a:xfrm>
            <a:off x="317971" y="169997"/>
            <a:ext cx="58325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3600" u="sng" dirty="0">
                <a:cs typeface="Calibri"/>
              </a:rPr>
              <a:t>Sommaire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9AE42C3-4122-6BD2-2283-D7FCEF244F03}"/>
              </a:ext>
            </a:extLst>
          </p:cNvPr>
          <p:cNvSpPr txBox="1"/>
          <p:nvPr/>
        </p:nvSpPr>
        <p:spPr>
          <a:xfrm>
            <a:off x="1166519" y="1799360"/>
            <a:ext cx="9849554" cy="32571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dirty="0">
                <a:solidFill>
                  <a:srgbClr val="0C29D0"/>
                </a:solidFill>
                <a:cs typeface="Calibri"/>
              </a:rPr>
              <a:t>1 : </a:t>
            </a:r>
            <a:r>
              <a:rPr lang="fr-FR" sz="2800" dirty="0">
                <a:solidFill>
                  <a:srgbClr val="0C29D0"/>
                </a:solidFill>
                <a:ea typeface="+mn-lt"/>
                <a:cs typeface="+mn-lt"/>
              </a:rPr>
              <a:t>Présentation de la problématique</a:t>
            </a:r>
            <a:endParaRPr lang="fr-FR"/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rgbClr val="0C29D0"/>
                </a:solidFill>
                <a:ea typeface="Calibri"/>
                <a:cs typeface="Calibri"/>
              </a:rPr>
              <a:t>2 : Informations générales sur les données</a:t>
            </a:r>
            <a:endParaRPr lang="en-US" sz="2800" dirty="0">
              <a:solidFill>
                <a:srgbClr val="0C29D0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rgbClr val="0C29D0"/>
                </a:solidFill>
                <a:ea typeface="Calibri"/>
                <a:cs typeface="Calibri"/>
              </a:rPr>
              <a:t>3 : Nettoyage des données et création de nouvelles variables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rgbClr val="0C29D0"/>
                </a:solidFill>
                <a:ea typeface="Calibri"/>
                <a:cs typeface="Calibri"/>
              </a:rPr>
              <a:t>4 : Modélisation des groupes de clients</a:t>
            </a:r>
            <a:endParaRPr lang="fr-FR" dirty="0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rgbClr val="0C29D0"/>
                </a:solidFill>
                <a:ea typeface="Calibri"/>
                <a:cs typeface="Calibri"/>
              </a:rPr>
              <a:t>5 : Définition du délai de maintenance du modèle </a:t>
            </a:r>
            <a:endParaRPr lang="fr-FR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76428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A84D7D7D-7D44-4F5E-D92B-15FB3AE64313}"/>
              </a:ext>
            </a:extLst>
          </p:cNvPr>
          <p:cNvSpPr txBox="1"/>
          <p:nvPr/>
        </p:nvSpPr>
        <p:spPr>
          <a:xfrm>
            <a:off x="348073" y="921925"/>
            <a:ext cx="15898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Calibri"/>
              <a:buChar char="-"/>
            </a:pPr>
            <a:r>
              <a:rPr lang="fr-FR" b="1" dirty="0">
                <a:ea typeface="Calibri" panose="020F0502020204030204"/>
                <a:cs typeface="Calibri" panose="020F0502020204030204"/>
              </a:rPr>
              <a:t>Etude par trimestres :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8C40DD-0B66-28C4-1FD7-65003B224DCE}"/>
              </a:ext>
            </a:extLst>
          </p:cNvPr>
          <p:cNvGrpSpPr/>
          <p:nvPr/>
        </p:nvGrpSpPr>
        <p:grpSpPr>
          <a:xfrm>
            <a:off x="2222030" y="292091"/>
            <a:ext cx="9347199" cy="2397967"/>
            <a:chOff x="2278474" y="404980"/>
            <a:chExt cx="9347199" cy="2397967"/>
          </a:xfrm>
        </p:grpSpPr>
        <p:pic>
          <p:nvPicPr>
            <p:cNvPr id="4" name="Image 4" descr="Une image contenant texte, Caractère coloré, capture d’écran, diagramme&#10;&#10;Description générée automatiquement">
              <a:extLst>
                <a:ext uri="{FF2B5EF4-FFF2-40B4-BE49-F238E27FC236}">
                  <a16:creationId xmlns:a16="http://schemas.microsoft.com/office/drawing/2014/main" id="{C082BCBA-3CD2-F77A-9BB8-B0384D95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78474" y="404980"/>
              <a:ext cx="9347199" cy="2397967"/>
            </a:xfrm>
            <a:prstGeom prst="rect">
              <a:avLst/>
            </a:prstGeom>
          </p:spPr>
        </p:pic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0C4F82C2-4B91-A020-122B-201785B14B12}"/>
                </a:ext>
              </a:extLst>
            </p:cNvPr>
            <p:cNvGrpSpPr/>
            <p:nvPr/>
          </p:nvGrpSpPr>
          <p:grpSpPr>
            <a:xfrm>
              <a:off x="2726902" y="924311"/>
              <a:ext cx="8788399" cy="48919"/>
              <a:chOff x="2726902" y="924311"/>
              <a:chExt cx="8788399" cy="48919"/>
            </a:xfrm>
          </p:grpSpPr>
          <p:cxnSp>
            <p:nvCxnSpPr>
              <p:cNvPr id="8" name="Connecteur droit avec flèche 7">
                <a:extLst>
                  <a:ext uri="{FF2B5EF4-FFF2-40B4-BE49-F238E27FC236}">
                    <a16:creationId xmlns:a16="http://schemas.microsoft.com/office/drawing/2014/main" id="{1EAD2E6F-160D-E712-EDB5-20FCCF825094}"/>
                  </a:ext>
                </a:extLst>
              </p:cNvPr>
              <p:cNvCxnSpPr/>
              <p:nvPr/>
            </p:nvCxnSpPr>
            <p:spPr>
              <a:xfrm>
                <a:off x="2726902" y="924311"/>
                <a:ext cx="3971806" cy="1882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necteur droit avec flèche 8">
                <a:extLst>
                  <a:ext uri="{FF2B5EF4-FFF2-40B4-BE49-F238E27FC236}">
                    <a16:creationId xmlns:a16="http://schemas.microsoft.com/office/drawing/2014/main" id="{53CC990F-C9EC-EA75-C033-13200B2171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495" y="971348"/>
                <a:ext cx="3971806" cy="1882"/>
              </a:xfrm>
              <a:prstGeom prst="straightConnector1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95C5C4B6-3907-5920-2A2B-109AE5BAF77B}"/>
              </a:ext>
            </a:extLst>
          </p:cNvPr>
          <p:cNvSpPr txBox="1"/>
          <p:nvPr/>
        </p:nvSpPr>
        <p:spPr>
          <a:xfrm>
            <a:off x="348074" y="2878665"/>
            <a:ext cx="69426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Calibri"/>
                <a:cs typeface="Calibri"/>
              </a:rPr>
              <a:t>Recommandation :</a:t>
            </a:r>
            <a:r>
              <a:rPr lang="fr-FR" dirty="0">
                <a:ea typeface="Calibri"/>
                <a:cs typeface="Calibri"/>
              </a:rPr>
              <a:t>  Je recommande d'actualiser le model tous les ans.</a:t>
            </a:r>
            <a:endParaRPr lang="fr-FR" dirty="0"/>
          </a:p>
        </p:txBody>
      </p:sp>
      <p:pic>
        <p:nvPicPr>
          <p:cNvPr id="2" name="Image 2" descr="Une image contenant texte, diagramme, Tracé, ligne&#10;&#10;Description générée automatiquement">
            <a:extLst>
              <a:ext uri="{FF2B5EF4-FFF2-40B4-BE49-F238E27FC236}">
                <a16:creationId xmlns:a16="http://schemas.microsoft.com/office/drawing/2014/main" id="{BC323DD6-9B49-F40A-09B3-BD9086726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214" y="3515446"/>
            <a:ext cx="9215496" cy="31949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2CB60D9-9CDA-9845-9A7B-316C562B3DE6}"/>
              </a:ext>
            </a:extLst>
          </p:cNvPr>
          <p:cNvSpPr txBox="1"/>
          <p:nvPr/>
        </p:nvSpPr>
        <p:spPr>
          <a:xfrm>
            <a:off x="2681111" y="3207925"/>
            <a:ext cx="65287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ea typeface="Calibri"/>
                <a:cs typeface="Calibri"/>
              </a:rPr>
              <a:t>Evolution du nombre de client dans chaque clusters (% vs T0)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4166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6697884-C86B-7CD6-C861-27AB5C7CB9BF}"/>
              </a:ext>
            </a:extLst>
          </p:cNvPr>
          <p:cNvSpPr txBox="1"/>
          <p:nvPr/>
        </p:nvSpPr>
        <p:spPr>
          <a:xfrm>
            <a:off x="317971" y="169997"/>
            <a:ext cx="58325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C29D0"/>
                </a:solidFill>
                <a:cs typeface="Calibri"/>
              </a:rPr>
              <a:t>1 : </a:t>
            </a:r>
            <a:r>
              <a:rPr lang="fr-FR" sz="2800" dirty="0">
                <a:solidFill>
                  <a:srgbClr val="0C29D0"/>
                </a:solidFill>
                <a:ea typeface="+mn-lt"/>
                <a:cs typeface="+mn-lt"/>
              </a:rPr>
              <a:t>Présentation de la problématique</a:t>
            </a:r>
            <a:endParaRPr lang="fr-FR" sz="2800">
              <a:solidFill>
                <a:srgbClr val="0C29D0"/>
              </a:solidFill>
              <a:cs typeface="Calibri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5956AAF-DBB8-8527-959F-786EA7CB3E43}"/>
              </a:ext>
            </a:extLst>
          </p:cNvPr>
          <p:cNvSpPr txBox="1"/>
          <p:nvPr/>
        </p:nvSpPr>
        <p:spPr>
          <a:xfrm>
            <a:off x="611481" y="2013185"/>
            <a:ext cx="1085614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fr-FR" sz="2000" b="1" dirty="0">
                <a:cs typeface="Calibri"/>
              </a:rPr>
              <a:t>Contexte :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>
                <a:ea typeface="+mn-lt"/>
                <a:cs typeface="+mn-lt"/>
              </a:rPr>
              <a:t>Consultant pour </a:t>
            </a:r>
            <a:r>
              <a:rPr lang="fr-FR" sz="2000" dirty="0">
                <a:ea typeface="+mn-lt"/>
                <a:cs typeface="+mn-lt"/>
                <a:hlinkClick r:id="rId2"/>
              </a:rPr>
              <a:t>Olist</a:t>
            </a:r>
            <a:r>
              <a:rPr lang="fr-FR" sz="2000" dirty="0">
                <a:ea typeface="+mn-lt"/>
                <a:cs typeface="+mn-lt"/>
              </a:rPr>
              <a:t>, une entreprise brésilienne qui propose une solution de vente sur les marketplaces en ligne.</a:t>
            </a:r>
          </a:p>
          <a:p>
            <a:pPr marL="285750" indent="-285750">
              <a:buFont typeface="Calibri"/>
              <a:buChar char="-"/>
            </a:pPr>
            <a:endParaRPr lang="fr-FR" sz="20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fr-FR" sz="2000" b="1" dirty="0">
                <a:cs typeface="Calibri"/>
              </a:rPr>
              <a:t>But :</a:t>
            </a:r>
            <a:r>
              <a:rPr lang="fr-FR" sz="2000" dirty="0">
                <a:cs typeface="Calibri"/>
              </a:rPr>
              <a:t> </a:t>
            </a:r>
            <a:r>
              <a:rPr lang="fr-FR" sz="2000" dirty="0">
                <a:ea typeface="+mn-lt"/>
                <a:cs typeface="+mn-lt"/>
              </a:rPr>
              <a:t>Fournir à ses équipes d'e-commerce une </a:t>
            </a:r>
            <a:r>
              <a:rPr lang="fr-FR" sz="2000" b="1" dirty="0">
                <a:ea typeface="+mn-lt"/>
                <a:cs typeface="+mn-lt"/>
              </a:rPr>
              <a:t>segmentation des clients</a:t>
            </a:r>
            <a:r>
              <a:rPr lang="fr-FR" sz="2000" dirty="0">
                <a:ea typeface="+mn-lt"/>
                <a:cs typeface="+mn-lt"/>
              </a:rPr>
              <a:t> qu’elles pourront utiliser au quotidien pour leurs campagnes de communication.</a:t>
            </a:r>
          </a:p>
          <a:p>
            <a:pPr marL="285750" indent="-285750">
              <a:buFont typeface="Calibri"/>
              <a:buChar char="-"/>
            </a:pPr>
            <a:endParaRPr lang="fr-FR" sz="2000" dirty="0"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fr-FR" sz="2000" b="1" dirty="0">
                <a:cs typeface="Calibri"/>
              </a:rPr>
              <a:t>Objectif :</a:t>
            </a:r>
            <a:r>
              <a:rPr lang="fr-FR" sz="2000" dirty="0">
                <a:cs typeface="Calibri"/>
              </a:rPr>
              <a:t> </a:t>
            </a:r>
            <a:r>
              <a:rPr lang="fr-FR" sz="2000" b="1" dirty="0">
                <a:ea typeface="+mn-lt"/>
                <a:cs typeface="+mn-lt"/>
              </a:rPr>
              <a:t>Comprendre les différents types d’utilisateurs</a:t>
            </a:r>
            <a:r>
              <a:rPr lang="fr-FR" sz="2000" dirty="0">
                <a:ea typeface="+mn-lt"/>
                <a:cs typeface="+mn-lt"/>
              </a:rPr>
              <a:t> grâce à leur comportement et à leurs données personnelles.</a:t>
            </a:r>
            <a:endParaRPr lang="fr-FR" sz="2000" dirty="0">
              <a:cs typeface="Calibri"/>
            </a:endParaRPr>
          </a:p>
        </p:txBody>
      </p:sp>
      <p:pic>
        <p:nvPicPr>
          <p:cNvPr id="3" name="Image 4" descr="Une image contenant texte, habits, charrette à bras, transport&#10;&#10;Description générée automatiquement">
            <a:extLst>
              <a:ext uri="{FF2B5EF4-FFF2-40B4-BE49-F238E27FC236}">
                <a16:creationId xmlns:a16="http://schemas.microsoft.com/office/drawing/2014/main" id="{0D50953F-54EE-1CB6-E2B4-C57DB1F8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622" y="4999919"/>
            <a:ext cx="274320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1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7756219-1B5B-814C-0C3A-5E9420FF41C1}"/>
              </a:ext>
            </a:extLst>
          </p:cNvPr>
          <p:cNvSpPr txBox="1"/>
          <p:nvPr/>
        </p:nvSpPr>
        <p:spPr>
          <a:xfrm>
            <a:off x="426985" y="291186"/>
            <a:ext cx="9496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C29D0"/>
                </a:solidFill>
                <a:cs typeface="Calibri"/>
              </a:rPr>
              <a:t>2 : Informations générales sur les données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0C6CD77-375A-AE49-9FA8-4B180FD670CB}"/>
              </a:ext>
            </a:extLst>
          </p:cNvPr>
          <p:cNvSpPr txBox="1"/>
          <p:nvPr/>
        </p:nvSpPr>
        <p:spPr>
          <a:xfrm>
            <a:off x="714963" y="1241777"/>
            <a:ext cx="10526888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/>
              </a:rPr>
              <a:t>Les données :</a:t>
            </a:r>
            <a:r>
              <a:rPr lang="fr-FR" sz="2000" dirty="0">
                <a:cs typeface="Calibri"/>
              </a:rPr>
              <a:t> </a:t>
            </a:r>
            <a:r>
              <a:rPr lang="fr-FR" sz="2000" dirty="0">
                <a:ea typeface="+mn-lt"/>
                <a:cs typeface="+mn-lt"/>
                <a:hlinkClick r:id="rId2"/>
              </a:rPr>
              <a:t>https://www.kaggle.com/datasets/olistbr/brazilian-ecommerce</a:t>
            </a:r>
            <a:endParaRPr lang="fr-FR" sz="2000">
              <a:ea typeface="+mn-lt"/>
              <a:cs typeface="+mn-lt"/>
            </a:endParaRPr>
          </a:p>
          <a:p>
            <a:endParaRPr lang="fr-FR" sz="2000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Données anonymisées depuis la création du site en Octobre 2016 jusqu’à Août 2018.</a:t>
            </a:r>
          </a:p>
          <a:p>
            <a:pPr marL="342900" indent="-342900">
              <a:buFont typeface="Calibri"/>
              <a:buChar char="-"/>
            </a:pPr>
            <a:endParaRPr lang="fr-FR" sz="2000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fr-FR" sz="2000" dirty="0" err="1">
                <a:cs typeface="Calibri"/>
              </a:rPr>
              <a:t>Olist</a:t>
            </a:r>
            <a:r>
              <a:rPr lang="fr-FR" sz="2000" dirty="0">
                <a:cs typeface="Calibri"/>
              </a:rPr>
              <a:t> nous fournit 8 </a:t>
            </a:r>
            <a:r>
              <a:rPr lang="fr-FR" sz="2000" dirty="0" err="1">
                <a:cs typeface="Calibri"/>
              </a:rPr>
              <a:t>DataFrames</a:t>
            </a:r>
            <a:r>
              <a:rPr lang="fr-FR" sz="2000" dirty="0">
                <a:cs typeface="Calibri"/>
              </a:rPr>
              <a:t> d'informations divers sur les clients, les vendeurs et les produits.</a:t>
            </a:r>
          </a:p>
          <a:p>
            <a:pPr marL="342900" indent="-342900">
              <a:buFont typeface="Calibri"/>
              <a:buChar char="-"/>
            </a:pPr>
            <a:endParaRPr lang="fr-FR"/>
          </a:p>
          <a:p>
            <a:pPr marL="342900" indent="-342900">
              <a:buFont typeface="Calibri"/>
              <a:buChar char="-"/>
            </a:pPr>
            <a:endParaRPr lang="fr-FR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endParaRPr lang="fr-FR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/>
              </a:rPr>
              <a:t>Il y a dans ces DF :</a:t>
            </a: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Calibri"/>
              </a:rPr>
              <a:t>99500 commandes différentes</a:t>
            </a: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Calibri"/>
              </a:rPr>
              <a:t>96000 clients uniques (2.5 à 3%)</a:t>
            </a: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Calibri"/>
              </a:rPr>
              <a:t>33000 produits vendus</a:t>
            </a: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Calibri"/>
              </a:rPr>
              <a:t>3000 vendeurs</a:t>
            </a: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Calibri"/>
              </a:rPr>
              <a:t>73 catégories de produits</a:t>
            </a:r>
          </a:p>
          <a:p>
            <a:pPr marL="800100" lvl="1" indent="-342900">
              <a:buFont typeface="Calibri"/>
              <a:buChar char="-"/>
            </a:pPr>
            <a:endParaRPr lang="fr-FR" sz="2000" dirty="0">
              <a:cs typeface="Calibri"/>
            </a:endParaRPr>
          </a:p>
          <a:p>
            <a:pPr marL="342900" indent="-342900">
              <a:buFont typeface="Calibri"/>
              <a:buChar char="-"/>
            </a:pPr>
            <a:endParaRPr lang="fr-FR" sz="2000" dirty="0">
              <a:cs typeface="Calibri"/>
            </a:endParaRPr>
          </a:p>
        </p:txBody>
      </p:sp>
      <p:pic>
        <p:nvPicPr>
          <p:cNvPr id="5" name="Image 5" descr="Une image contenant texte, diagramme, capture d’écran&#10;&#10;Description générée automatiquement">
            <a:extLst>
              <a:ext uri="{FF2B5EF4-FFF2-40B4-BE49-F238E27FC236}">
                <a16:creationId xmlns:a16="http://schemas.microsoft.com/office/drawing/2014/main" id="{1B757725-9878-B7E3-98FB-66300888F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808" y="2942278"/>
            <a:ext cx="6346237" cy="38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7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7BF5676-E1F6-8ED5-C7E6-20735A6597A3}"/>
              </a:ext>
            </a:extLst>
          </p:cNvPr>
          <p:cNvSpPr txBox="1"/>
          <p:nvPr/>
        </p:nvSpPr>
        <p:spPr>
          <a:xfrm>
            <a:off x="426985" y="291186"/>
            <a:ext cx="94966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dirty="0">
                <a:solidFill>
                  <a:srgbClr val="0C29D0"/>
                </a:solidFill>
                <a:ea typeface="Calibri"/>
                <a:cs typeface="Calibri"/>
              </a:rPr>
              <a:t>3 : Nettoyage des données et création de nouvelles variables</a:t>
            </a:r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2E389E0-D62C-7A20-DFF6-EC04F5FCB51E}"/>
              </a:ext>
            </a:extLst>
          </p:cNvPr>
          <p:cNvSpPr txBox="1"/>
          <p:nvPr/>
        </p:nvSpPr>
        <p:spPr>
          <a:xfrm>
            <a:off x="884296" y="818444"/>
            <a:ext cx="432740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A : Data Frame des commandes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E92B14A-CCE0-71EB-E6B7-7367957B15A0}"/>
              </a:ext>
            </a:extLst>
          </p:cNvPr>
          <p:cNvSpPr txBox="1"/>
          <p:nvPr/>
        </p:nvSpPr>
        <p:spPr>
          <a:xfrm>
            <a:off x="884296" y="1439332"/>
            <a:ext cx="82032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Variables importantes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 dirty="0">
              <a:cs typeface="Calibri" panose="020F0502020204030204"/>
            </a:endParaRPr>
          </a:p>
          <a:p>
            <a:pPr marL="342900" indent="-34290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 statut de la commande avec un slice sur les commandes délivrées.</a:t>
            </a:r>
            <a:endParaRPr lang="fr-FR" dirty="0">
              <a:cs typeface="Calibri" panose="020F0502020204030204"/>
            </a:endParaRPr>
          </a:p>
        </p:txBody>
      </p:sp>
      <p:pic>
        <p:nvPicPr>
          <p:cNvPr id="8" name="Image 8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C590613-BFAA-AF4A-861E-C883CE835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53" y="2146046"/>
            <a:ext cx="6270977" cy="4616720"/>
          </a:xfrm>
          <a:prstGeom prst="rect">
            <a:avLst/>
          </a:prstGeom>
        </p:spPr>
      </p:pic>
      <p:pic>
        <p:nvPicPr>
          <p:cNvPr id="10" name="Image 10">
            <a:extLst>
              <a:ext uri="{FF2B5EF4-FFF2-40B4-BE49-F238E27FC236}">
                <a16:creationId xmlns:a16="http://schemas.microsoft.com/office/drawing/2014/main" id="{95DF0BA1-ECD2-D1E9-EB24-6A76D3A20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364" y="316647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39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1">
            <a:extLst>
              <a:ext uri="{FF2B5EF4-FFF2-40B4-BE49-F238E27FC236}">
                <a16:creationId xmlns:a16="http://schemas.microsoft.com/office/drawing/2014/main" id="{DA58E72D-DDF3-2EDB-30C1-F4380D1BCC80}"/>
              </a:ext>
            </a:extLst>
          </p:cNvPr>
          <p:cNvSpPr txBox="1"/>
          <p:nvPr/>
        </p:nvSpPr>
        <p:spPr>
          <a:xfrm>
            <a:off x="312327" y="810920"/>
            <a:ext cx="11332162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Arial"/>
              </a:rPr>
              <a:t>La date de commande et les dates estimation de réception/réception.</a:t>
            </a:r>
            <a:endParaRPr lang="fr-FR" dirty="0">
              <a:cs typeface="Calibri" panose="020F0502020204030204"/>
            </a:endParaRPr>
          </a:p>
          <a:p>
            <a:pPr marL="800100" lvl="1" indent="-342900">
              <a:buFont typeface="Calibri"/>
              <a:buChar char="-"/>
            </a:pPr>
            <a:r>
              <a:rPr lang="fr-FR" sz="2000" dirty="0">
                <a:cs typeface="Arial"/>
              </a:rPr>
              <a:t>Création de diverses variables temporelles :</a:t>
            </a:r>
            <a:endParaRPr lang="fr-FR">
              <a:cs typeface="Calibri" panose="020F0502020204030204"/>
            </a:endParaRPr>
          </a:p>
          <a:p>
            <a:pPr marL="1257300" lvl="2" indent="-342900">
              <a:buFont typeface="Calibri"/>
              <a:buChar char="-"/>
            </a:pPr>
            <a:r>
              <a:rPr lang="fr-FR" sz="2000" dirty="0">
                <a:cs typeface="Arial"/>
              </a:rPr>
              <a:t>Délais entre la commande et la réception en j (délais de livraison).</a:t>
            </a:r>
          </a:p>
          <a:p>
            <a:pPr marL="1257300" lvl="2" indent="-342900">
              <a:buFont typeface="Calibri"/>
              <a:buChar char="-"/>
            </a:pPr>
            <a:r>
              <a:rPr lang="fr-FR" sz="2000" dirty="0">
                <a:cs typeface="Arial"/>
              </a:rPr>
              <a:t>Délais entre l'estimation de réception et la réception réelle (retard de commande).</a:t>
            </a:r>
          </a:p>
          <a:p>
            <a:pPr marL="1257300" lvl="2" indent="-342900">
              <a:buFont typeface="Calibri"/>
              <a:buChar char="-"/>
            </a:pPr>
            <a:r>
              <a:rPr lang="fr-FR" sz="2000" dirty="0">
                <a:cs typeface="Arial"/>
              </a:rPr>
              <a:t>Création d'une date depuis le dernier achat (vs 2019).</a:t>
            </a:r>
          </a:p>
          <a:p>
            <a:pPr marL="1257300" lvl="2" indent="-342900">
              <a:buFont typeface="Calibri"/>
              <a:buChar char="-"/>
            </a:pPr>
            <a:r>
              <a:rPr lang="fr-FR" sz="2000" dirty="0">
                <a:cs typeface="Arial"/>
              </a:rPr>
              <a:t>Divers autres variables non gardées (H, J, M, Saison de commande).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B036176-A92C-8989-06D8-54ED91BF1267}"/>
              </a:ext>
            </a:extLst>
          </p:cNvPr>
          <p:cNvSpPr txBox="1"/>
          <p:nvPr/>
        </p:nvSpPr>
        <p:spPr>
          <a:xfrm>
            <a:off x="724370" y="272814"/>
            <a:ext cx="496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A : Data Frame des commandes (suite)</a:t>
            </a:r>
            <a:endParaRPr lang="fr-FR" sz="2000" dirty="0">
              <a:solidFill>
                <a:srgbClr val="FF0000"/>
              </a:solidFill>
            </a:endParaRPr>
          </a:p>
        </p:txBody>
      </p:sp>
      <p:pic>
        <p:nvPicPr>
          <p:cNvPr id="7" name="Image 7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3B5077FA-7CC7-986C-0A8F-0948295C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8" y="3160735"/>
            <a:ext cx="4069644" cy="3330529"/>
          </a:xfrm>
          <a:prstGeom prst="rect">
            <a:avLst/>
          </a:prstGeom>
        </p:spPr>
      </p:pic>
      <p:pic>
        <p:nvPicPr>
          <p:cNvPr id="8" name="Image 8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6077F9B-54DC-99D9-D4BC-3415BE30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59" y="2917001"/>
            <a:ext cx="3476977" cy="3761554"/>
          </a:xfrm>
          <a:prstGeom prst="rect">
            <a:avLst/>
          </a:prstGeom>
        </p:spPr>
      </p:pic>
      <p:pic>
        <p:nvPicPr>
          <p:cNvPr id="9" name="Image 9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ED27FEE3-4B87-9D69-7859-DC0C9A0C3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3293" y="2143008"/>
            <a:ext cx="2301340" cy="45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95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94FA8F1-F446-B9B6-4953-F169A15039E1}"/>
              </a:ext>
            </a:extLst>
          </p:cNvPr>
          <p:cNvSpPr txBox="1"/>
          <p:nvPr/>
        </p:nvSpPr>
        <p:spPr>
          <a:xfrm>
            <a:off x="724370" y="272814"/>
            <a:ext cx="496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B : Data Frame des commentaires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3B5CBC4-B21B-580C-8375-6AB48388B4E2}"/>
              </a:ext>
            </a:extLst>
          </p:cNvPr>
          <p:cNvSpPr txBox="1"/>
          <p:nvPr/>
        </p:nvSpPr>
        <p:spPr>
          <a:xfrm>
            <a:off x="771407" y="827850"/>
            <a:ext cx="82032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 importante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/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Les scores données par le client.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769362F-7003-F2ED-99DB-E1DAFA952BF7}"/>
              </a:ext>
            </a:extLst>
          </p:cNvPr>
          <p:cNvSpPr txBox="1"/>
          <p:nvPr/>
        </p:nvSpPr>
        <p:spPr>
          <a:xfrm>
            <a:off x="724370" y="3113851"/>
            <a:ext cx="496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C : Data Frame des paiements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08CD2BD-C235-79E7-8703-6D412E0909C3}"/>
              </a:ext>
            </a:extLst>
          </p:cNvPr>
          <p:cNvSpPr txBox="1"/>
          <p:nvPr/>
        </p:nvSpPr>
        <p:spPr>
          <a:xfrm>
            <a:off x="771407" y="3744146"/>
            <a:ext cx="820325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Variables importantes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/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 type de paiement (CB, Billets, Bons d'achat)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 nombre de paiement.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La valeur de chaque paiement.</a:t>
            </a:r>
          </a:p>
        </p:txBody>
      </p:sp>
      <p:pic>
        <p:nvPicPr>
          <p:cNvPr id="11" name="Image 11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C7E10BFB-54F6-0E08-C219-999A6712A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37" y="2359788"/>
            <a:ext cx="5452533" cy="390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BA9D230D-F082-E5C3-D666-43E305597B86}"/>
              </a:ext>
            </a:extLst>
          </p:cNvPr>
          <p:cNvSpPr txBox="1"/>
          <p:nvPr/>
        </p:nvSpPr>
        <p:spPr>
          <a:xfrm>
            <a:off x="423333" y="366888"/>
            <a:ext cx="623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D : Data Frames des infos produits et production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105B85-370C-B92B-15FB-5AAD3166ECE8}"/>
              </a:ext>
            </a:extLst>
          </p:cNvPr>
          <p:cNvSpPr txBox="1"/>
          <p:nvPr/>
        </p:nvSpPr>
        <p:spPr>
          <a:xfrm>
            <a:off x="423333" y="874887"/>
            <a:ext cx="8203258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Variables importantes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/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 prix et le cout de transport de chaque produit.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La descriptions de chaque produit.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Le volume et le poids.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La catégorie du produit.</a:t>
            </a:r>
          </a:p>
        </p:txBody>
      </p:sp>
      <p:pic>
        <p:nvPicPr>
          <p:cNvPr id="8" name="Image 8" descr="Une image contenant texte, capture d’écran, diagramme, Caractère coloré&#10;&#10;Description générée automatiquement">
            <a:extLst>
              <a:ext uri="{FF2B5EF4-FFF2-40B4-BE49-F238E27FC236}">
                <a16:creationId xmlns:a16="http://schemas.microsoft.com/office/drawing/2014/main" id="{3F60CD71-6C5E-68A9-F63C-A46C4CE8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660" y="2420534"/>
            <a:ext cx="8726310" cy="430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06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2A4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E9E9223-3637-A09F-3815-7FE7B0248AD2}"/>
              </a:ext>
            </a:extLst>
          </p:cNvPr>
          <p:cNvSpPr txBox="1"/>
          <p:nvPr/>
        </p:nvSpPr>
        <p:spPr>
          <a:xfrm>
            <a:off x="423333" y="366888"/>
            <a:ext cx="62371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cs typeface="Calibri" panose="020F0502020204030204"/>
              </a:rPr>
              <a:t>E : Data Frames des vendeurs et acheteurs</a:t>
            </a:r>
            <a:endParaRPr lang="fr-FR" sz="2000" dirty="0">
              <a:solidFill>
                <a:srgbClr val="FF000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5D174A-0361-7D0D-85F3-6A9976F1B6E7}"/>
              </a:ext>
            </a:extLst>
          </p:cNvPr>
          <p:cNvSpPr txBox="1"/>
          <p:nvPr/>
        </p:nvSpPr>
        <p:spPr>
          <a:xfrm>
            <a:off x="423333" y="1364072"/>
            <a:ext cx="82032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000" b="1" dirty="0">
                <a:cs typeface="Calibri" panose="020F0502020204030204"/>
              </a:rPr>
              <a:t>Variables importantes</a:t>
            </a:r>
            <a:r>
              <a:rPr lang="fr-FR" sz="2000" dirty="0">
                <a:cs typeface="Calibri" panose="020F0502020204030204"/>
              </a:rPr>
              <a:t> :</a:t>
            </a:r>
            <a:endParaRPr lang="fr-FR"/>
          </a:p>
          <a:p>
            <a:pPr marL="742950" lvl="1" indent="-285750">
              <a:buFont typeface="Calibri"/>
              <a:buChar char="-"/>
            </a:pPr>
            <a:r>
              <a:rPr lang="fr-FR" sz="2000">
                <a:cs typeface="Calibri" panose="020F0502020204030204"/>
              </a:rPr>
              <a:t>La ville du vendeur ou de l'acheteur.</a:t>
            </a:r>
          </a:p>
          <a:p>
            <a:pPr marL="742950" lvl="1" indent="-285750">
              <a:buFont typeface="Calibri"/>
              <a:buChar char="-"/>
            </a:pPr>
            <a:r>
              <a:rPr lang="fr-FR" sz="2000" dirty="0">
                <a:cs typeface="Calibri" panose="020F0502020204030204"/>
              </a:rPr>
              <a:t>La région du vendeur ou de l'acheteur.</a:t>
            </a:r>
          </a:p>
        </p:txBody>
      </p:sp>
      <p:pic>
        <p:nvPicPr>
          <p:cNvPr id="8" name="Image 8" descr="Une image contenant carte, texte, diagramme&#10;&#10;Description générée automatiquement">
            <a:extLst>
              <a:ext uri="{FF2B5EF4-FFF2-40B4-BE49-F238E27FC236}">
                <a16:creationId xmlns:a16="http://schemas.microsoft.com/office/drawing/2014/main" id="{25870EE8-E014-2377-557C-2C2DC7A02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1" y="3429941"/>
            <a:ext cx="5471348" cy="2726266"/>
          </a:xfrm>
          <a:prstGeom prst="rect">
            <a:avLst/>
          </a:prstGeom>
        </p:spPr>
      </p:pic>
      <p:pic>
        <p:nvPicPr>
          <p:cNvPr id="9" name="Image 9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id="{E807A908-8816-F451-33F0-C36BE2276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105" y="3679391"/>
            <a:ext cx="5518385" cy="2471957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E6F7155-59E4-464E-D7B4-5FFFFE2F4F21}"/>
              </a:ext>
            </a:extLst>
          </p:cNvPr>
          <p:cNvSpPr txBox="1"/>
          <p:nvPr/>
        </p:nvSpPr>
        <p:spPr>
          <a:xfrm>
            <a:off x="1937926" y="3433704"/>
            <a:ext cx="2850444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Répartition des vendeurs :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B35D3DF-DA6B-FD83-8930-46C350022B1C}"/>
              </a:ext>
            </a:extLst>
          </p:cNvPr>
          <p:cNvSpPr txBox="1"/>
          <p:nvPr/>
        </p:nvSpPr>
        <p:spPr>
          <a:xfrm>
            <a:off x="8005703" y="3621852"/>
            <a:ext cx="2850444" cy="3762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Répartition des acheteurs :</a:t>
            </a:r>
            <a:endParaRPr lang="fr-FR" b="1" dirty="0"/>
          </a:p>
        </p:txBody>
      </p:sp>
      <p:pic>
        <p:nvPicPr>
          <p:cNvPr id="12" name="Image 12" descr="Une image contenant texte, carte, atlas&#10;&#10;Description générée automatiquement">
            <a:extLst>
              <a:ext uri="{FF2B5EF4-FFF2-40B4-BE49-F238E27FC236}">
                <a16:creationId xmlns:a16="http://schemas.microsoft.com/office/drawing/2014/main" id="{2FD8FC67-D582-8D20-314D-BCCEF58B4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362" y="218191"/>
            <a:ext cx="3373496" cy="298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9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1" baseType="lpstr"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705</cp:revision>
  <dcterms:created xsi:type="dcterms:W3CDTF">2023-07-20T10:40:36Z</dcterms:created>
  <dcterms:modified xsi:type="dcterms:W3CDTF">2023-07-20T16:20:33Z</dcterms:modified>
</cp:coreProperties>
</file>