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8" r:id="rId16"/>
    <p:sldId id="279" r:id="rId17"/>
    <p:sldId id="270" r:id="rId18"/>
    <p:sldId id="271" r:id="rId19"/>
    <p:sldId id="272" r:id="rId20"/>
    <p:sldId id="273" r:id="rId21"/>
    <p:sldId id="274" r:id="rId22"/>
    <p:sldId id="275" r:id="rId23"/>
    <p:sldId id="276"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0" autoAdjust="0"/>
    <p:restoredTop sz="94660"/>
  </p:normalViewPr>
  <p:slideViewPr>
    <p:cSldViewPr snapToGrid="0">
      <p:cViewPr varScale="1">
        <p:scale>
          <a:sx n="64" d="100"/>
          <a:sy n="64" d="100"/>
        </p:scale>
        <p:origin x="21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1513871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7736193-EDE3-4BB5-AE5F-E6E5472AB8BE}"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2821223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7736193-EDE3-4BB5-AE5F-E6E5472AB8BE}"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2301789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7736193-EDE3-4BB5-AE5F-E6E5472AB8BE}"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‹Nº›</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36669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7736193-EDE3-4BB5-AE5F-E6E5472AB8BE}"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3710837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E7736193-EDE3-4BB5-AE5F-E6E5472AB8BE}" type="datetimeFigureOut">
              <a:rPr lang="en-US" smtClean="0"/>
              <a:t>8/13/2024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1912185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E7736193-EDE3-4BB5-AE5F-E6E5472AB8BE}" type="datetimeFigureOut">
              <a:rPr lang="en-US" smtClean="0"/>
              <a:t>8/13/2024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2948108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3898927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2321733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2365515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E7736193-EDE3-4BB5-AE5F-E6E5472AB8BE}"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1234082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7736193-EDE3-4BB5-AE5F-E6E5472AB8BE}"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3078823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7736193-EDE3-4BB5-AE5F-E6E5472AB8BE}" type="datetimeFigureOut">
              <a:rPr lang="en-US" smtClean="0"/>
              <a:t>8/13/2024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4159675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7736193-EDE3-4BB5-AE5F-E6E5472AB8BE}" type="datetimeFigureOut">
              <a:rPr lang="en-US" smtClean="0"/>
              <a:t>8/13/2024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2768376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736193-EDE3-4BB5-AE5F-E6E5472AB8BE}" type="datetimeFigureOut">
              <a:rPr lang="en-US" smtClean="0"/>
              <a:t>8/13/2024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952584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7736193-EDE3-4BB5-AE5F-E6E5472AB8BE}"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1088319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7736193-EDE3-4BB5-AE5F-E6E5472AB8BE}"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‹Nº›</a:t>
            </a:fld>
            <a:endParaRPr lang="en-US"/>
          </a:p>
        </p:txBody>
      </p:sp>
    </p:spTree>
    <p:extLst>
      <p:ext uri="{BB962C8B-B14F-4D97-AF65-F5344CB8AC3E}">
        <p14:creationId xmlns:p14="http://schemas.microsoft.com/office/powerpoint/2010/main" val="2012489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E7736193-EDE3-4BB5-AE5F-E6E5472AB8BE}" type="datetimeFigureOut">
              <a:rPr lang="en-US" smtClean="0"/>
              <a:t>8/13/2024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CC2C9B9-B4B7-45CC-A7EB-16F8BADE9045}" type="slidenum">
              <a:rPr lang="en-US" smtClean="0"/>
              <a:t>‹Nº›</a:t>
            </a:fld>
            <a:endParaRPr lang="en-US"/>
          </a:p>
        </p:txBody>
      </p:sp>
    </p:spTree>
    <p:extLst>
      <p:ext uri="{BB962C8B-B14F-4D97-AF65-F5344CB8AC3E}">
        <p14:creationId xmlns:p14="http://schemas.microsoft.com/office/powerpoint/2010/main" val="3185742509"/>
      </p:ext>
    </p:extLst>
  </p:cSld>
  <p:clrMap bg1="dk1" tx1="lt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1178E7-D0C2-3071-552F-A5B14B9A074F}"/>
              </a:ext>
            </a:extLst>
          </p:cNvPr>
          <p:cNvPicPr>
            <a:picLocks noChangeAspect="1"/>
          </p:cNvPicPr>
          <p:nvPr/>
        </p:nvPicPr>
        <p:blipFill>
          <a:blip r:embed="rId3"/>
          <a:srcRect t="25000"/>
          <a:stretch/>
        </p:blipFill>
        <p:spPr>
          <a:xfrm>
            <a:off x="20" y="10"/>
            <a:ext cx="12191980" cy="6857990"/>
          </a:xfrm>
          <a:prstGeom prst="rect">
            <a:avLst/>
          </a:prstGeom>
        </p:spPr>
      </p:pic>
      <p:sp useBgFill="1">
        <p:nvSpPr>
          <p:cNvPr id="13"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2769538" y="445383"/>
            <a:ext cx="1995577" cy="7534653"/>
          </a:xfrm>
          <a:prstGeom prst="round2SameRect">
            <a:avLst>
              <a:gd name="adj1" fmla="val 9679"/>
              <a:gd name="adj2" fmla="val 400"/>
            </a:avLst>
          </a:pr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ítulo 1">
            <a:extLst>
              <a:ext uri="{FF2B5EF4-FFF2-40B4-BE49-F238E27FC236}">
                <a16:creationId xmlns:a16="http://schemas.microsoft.com/office/drawing/2014/main" id="{A47F647D-DB50-508A-9546-4F7864085994}"/>
              </a:ext>
            </a:extLst>
          </p:cNvPr>
          <p:cNvSpPr>
            <a:spLocks noGrp="1"/>
          </p:cNvSpPr>
          <p:nvPr>
            <p:ph type="ctrTitle"/>
          </p:nvPr>
        </p:nvSpPr>
        <p:spPr>
          <a:xfrm>
            <a:off x="804335" y="3496574"/>
            <a:ext cx="6436104" cy="1138686"/>
          </a:xfrm>
        </p:spPr>
        <p:txBody>
          <a:bodyPr>
            <a:normAutofit/>
          </a:bodyPr>
          <a:lstStyle/>
          <a:p>
            <a:pPr algn="l">
              <a:lnSpc>
                <a:spcPct val="90000"/>
              </a:lnSpc>
            </a:pPr>
            <a:r>
              <a:rPr lang="es-MX" sz="3700" dirty="0"/>
              <a:t>Documento con especificación de requisitos</a:t>
            </a:r>
            <a:endParaRPr lang="es-CO" sz="3700" dirty="0"/>
          </a:p>
        </p:txBody>
      </p:sp>
      <p:sp>
        <p:nvSpPr>
          <p:cNvPr id="3" name="Subtítulo 2">
            <a:extLst>
              <a:ext uri="{FF2B5EF4-FFF2-40B4-BE49-F238E27FC236}">
                <a16:creationId xmlns:a16="http://schemas.microsoft.com/office/drawing/2014/main" id="{7A8F902C-DD4E-4208-EDCF-C5D5F77546FD}"/>
              </a:ext>
            </a:extLst>
          </p:cNvPr>
          <p:cNvSpPr>
            <a:spLocks noGrp="1"/>
          </p:cNvSpPr>
          <p:nvPr>
            <p:ph type="subTitle" idx="1"/>
          </p:nvPr>
        </p:nvSpPr>
        <p:spPr>
          <a:xfrm>
            <a:off x="804335" y="4548996"/>
            <a:ext cx="6436104" cy="534838"/>
          </a:xfrm>
        </p:spPr>
        <p:txBody>
          <a:bodyPr>
            <a:normAutofit/>
          </a:bodyPr>
          <a:lstStyle/>
          <a:p>
            <a:pPr algn="l"/>
            <a:r>
              <a:rPr lang="es-MX" sz="1800">
                <a:solidFill>
                  <a:srgbClr val="5B93CF"/>
                </a:solidFill>
              </a:rPr>
              <a:t>Johan Sebastian Gongora</a:t>
            </a:r>
            <a:endParaRPr lang="es-CO" sz="1800">
              <a:solidFill>
                <a:srgbClr val="5B93CF"/>
              </a:solidFill>
            </a:endParaRPr>
          </a:p>
        </p:txBody>
      </p:sp>
    </p:spTree>
    <p:extLst>
      <p:ext uri="{BB962C8B-B14F-4D97-AF65-F5344CB8AC3E}">
        <p14:creationId xmlns:p14="http://schemas.microsoft.com/office/powerpoint/2010/main" val="24209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0CCE41-4DAC-2109-5F64-5A8EC35835CD}"/>
              </a:ext>
            </a:extLst>
          </p:cNvPr>
          <p:cNvSpPr>
            <a:spLocks noGrp="1"/>
          </p:cNvSpPr>
          <p:nvPr>
            <p:ph type="title"/>
          </p:nvPr>
        </p:nvSpPr>
        <p:spPr/>
        <p:txBody>
          <a:bodyPr/>
          <a:lstStyle/>
          <a:p>
            <a:r>
              <a:rPr lang="es-MX" dirty="0"/>
              <a:t>Caso de uso </a:t>
            </a:r>
            <a:endParaRPr lang="es-CO" dirty="0"/>
          </a:p>
        </p:txBody>
      </p:sp>
      <p:sp>
        <p:nvSpPr>
          <p:cNvPr id="3" name="Marcador de contenido 2">
            <a:extLst>
              <a:ext uri="{FF2B5EF4-FFF2-40B4-BE49-F238E27FC236}">
                <a16:creationId xmlns:a16="http://schemas.microsoft.com/office/drawing/2014/main" id="{8DF13437-7DB4-A960-A0CA-F51B19AC2AEC}"/>
              </a:ext>
            </a:extLst>
          </p:cNvPr>
          <p:cNvSpPr>
            <a:spLocks noGrp="1"/>
          </p:cNvSpPr>
          <p:nvPr>
            <p:ph idx="1"/>
          </p:nvPr>
        </p:nvSpPr>
        <p:spPr/>
        <p:txBody>
          <a:bodyPr>
            <a:normAutofit/>
          </a:bodyPr>
          <a:lstStyle/>
          <a:p>
            <a:r>
              <a:rPr lang="es-MX" sz="2800" dirty="0"/>
              <a:t>1: El usuario navega por la página web en busca del producto de su agrado y se dirige al carrito de compra para proceder al pago </a:t>
            </a:r>
          </a:p>
          <a:p>
            <a:r>
              <a:rPr lang="es-MX" sz="2800" dirty="0"/>
              <a:t>2: El usuario ingresa los datos del método de pago </a:t>
            </a:r>
          </a:p>
          <a:p>
            <a:r>
              <a:rPr lang="es-MX" sz="2800" dirty="0"/>
              <a:t>3: El sistema verifica que el método de pago tenga saldo.</a:t>
            </a:r>
          </a:p>
          <a:p>
            <a:r>
              <a:rPr lang="es-MX" sz="2800" dirty="0"/>
              <a:t>4: El sistema procede a realizar el cobro del monto y arroja una factura</a:t>
            </a:r>
            <a:endParaRPr lang="es-CO" sz="2800" dirty="0"/>
          </a:p>
        </p:txBody>
      </p:sp>
    </p:spTree>
    <p:extLst>
      <p:ext uri="{BB962C8B-B14F-4D97-AF65-F5344CB8AC3E}">
        <p14:creationId xmlns:p14="http://schemas.microsoft.com/office/powerpoint/2010/main" val="3438107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50EA3F-2F50-1AF2-C730-453D5854B9FD}"/>
              </a:ext>
            </a:extLst>
          </p:cNvPr>
          <p:cNvSpPr>
            <a:spLocks noGrp="1"/>
          </p:cNvSpPr>
          <p:nvPr>
            <p:ph type="title"/>
          </p:nvPr>
        </p:nvSpPr>
        <p:spPr/>
        <p:txBody>
          <a:bodyPr/>
          <a:lstStyle/>
          <a:p>
            <a:r>
              <a:rPr lang="es-MX" dirty="0"/>
              <a:t>Caso de uso 3: Rastreo de producto </a:t>
            </a:r>
            <a:endParaRPr lang="es-CO" dirty="0"/>
          </a:p>
        </p:txBody>
      </p:sp>
      <p:graphicFrame>
        <p:nvGraphicFramePr>
          <p:cNvPr id="4" name="Marcador de contenido 3">
            <a:extLst>
              <a:ext uri="{FF2B5EF4-FFF2-40B4-BE49-F238E27FC236}">
                <a16:creationId xmlns:a16="http://schemas.microsoft.com/office/drawing/2014/main" id="{49EB7D2C-F572-508B-D1D4-D65A3EF19240}"/>
              </a:ext>
            </a:extLst>
          </p:cNvPr>
          <p:cNvGraphicFramePr>
            <a:graphicFrameLocks noGrp="1"/>
          </p:cNvGraphicFramePr>
          <p:nvPr>
            <p:ph idx="1"/>
            <p:extLst>
              <p:ext uri="{D42A27DB-BD31-4B8C-83A1-F6EECF244321}">
                <p14:modId xmlns:p14="http://schemas.microsoft.com/office/powerpoint/2010/main" val="3198753979"/>
              </p:ext>
            </p:extLst>
          </p:nvPr>
        </p:nvGraphicFramePr>
        <p:xfrm>
          <a:off x="914400" y="1731963"/>
          <a:ext cx="10353675" cy="1559560"/>
        </p:xfrm>
        <a:graphic>
          <a:graphicData uri="http://schemas.openxmlformats.org/drawingml/2006/table">
            <a:tbl>
              <a:tblPr firstRow="1" bandRow="1">
                <a:tableStyleId>{073A0DAA-6AF3-43AB-8588-CEC1D06C72B9}</a:tableStyleId>
              </a:tblPr>
              <a:tblGrid>
                <a:gridCol w="2070735">
                  <a:extLst>
                    <a:ext uri="{9D8B030D-6E8A-4147-A177-3AD203B41FA5}">
                      <a16:colId xmlns:a16="http://schemas.microsoft.com/office/drawing/2014/main" val="2185934952"/>
                    </a:ext>
                  </a:extLst>
                </a:gridCol>
                <a:gridCol w="2070735">
                  <a:extLst>
                    <a:ext uri="{9D8B030D-6E8A-4147-A177-3AD203B41FA5}">
                      <a16:colId xmlns:a16="http://schemas.microsoft.com/office/drawing/2014/main" val="901351075"/>
                    </a:ext>
                  </a:extLst>
                </a:gridCol>
                <a:gridCol w="2070735">
                  <a:extLst>
                    <a:ext uri="{9D8B030D-6E8A-4147-A177-3AD203B41FA5}">
                      <a16:colId xmlns:a16="http://schemas.microsoft.com/office/drawing/2014/main" val="1193141128"/>
                    </a:ext>
                  </a:extLst>
                </a:gridCol>
                <a:gridCol w="2070735">
                  <a:extLst>
                    <a:ext uri="{9D8B030D-6E8A-4147-A177-3AD203B41FA5}">
                      <a16:colId xmlns:a16="http://schemas.microsoft.com/office/drawing/2014/main" val="2835208858"/>
                    </a:ext>
                  </a:extLst>
                </a:gridCol>
                <a:gridCol w="2070735">
                  <a:extLst>
                    <a:ext uri="{9D8B030D-6E8A-4147-A177-3AD203B41FA5}">
                      <a16:colId xmlns:a16="http://schemas.microsoft.com/office/drawing/2014/main" val="2068040853"/>
                    </a:ext>
                  </a:extLst>
                </a:gridCol>
              </a:tblGrid>
              <a:tr h="370840">
                <a:tc>
                  <a:txBody>
                    <a:bodyPr/>
                    <a:lstStyle/>
                    <a:p>
                      <a:pPr algn="ctr"/>
                      <a:r>
                        <a:rPr lang="es-MX" dirty="0"/>
                        <a:t>ID</a:t>
                      </a:r>
                      <a:endParaRPr lang="es-CO" dirty="0"/>
                    </a:p>
                  </a:txBody>
                  <a:tcPr/>
                </a:tc>
                <a:tc>
                  <a:txBody>
                    <a:bodyPr/>
                    <a:lstStyle/>
                    <a:p>
                      <a:pPr algn="ctr"/>
                      <a:r>
                        <a:rPr lang="es-MX" dirty="0"/>
                        <a:t>Nombre</a:t>
                      </a:r>
                      <a:endParaRPr lang="es-CO" dirty="0"/>
                    </a:p>
                  </a:txBody>
                  <a:tcPr/>
                </a:tc>
                <a:tc>
                  <a:txBody>
                    <a:bodyPr/>
                    <a:lstStyle/>
                    <a:p>
                      <a:pPr algn="ctr"/>
                      <a:r>
                        <a:rPr lang="es-MX" dirty="0"/>
                        <a:t>Actor principal </a:t>
                      </a:r>
                      <a:endParaRPr lang="es-CO" dirty="0"/>
                    </a:p>
                  </a:txBody>
                  <a:tcPr/>
                </a:tc>
                <a:tc>
                  <a:txBody>
                    <a:bodyPr/>
                    <a:lstStyle/>
                    <a:p>
                      <a:pPr algn="ctr"/>
                      <a:r>
                        <a:rPr lang="es-MX" dirty="0"/>
                        <a:t>Precondiciones</a:t>
                      </a:r>
                      <a:endParaRPr lang="es-CO" dirty="0"/>
                    </a:p>
                  </a:txBody>
                  <a:tcPr/>
                </a:tc>
                <a:tc>
                  <a:txBody>
                    <a:bodyPr/>
                    <a:lstStyle/>
                    <a:p>
                      <a:pPr algn="ctr"/>
                      <a:r>
                        <a:rPr lang="es-MX" dirty="0"/>
                        <a:t>Postcondiciones</a:t>
                      </a:r>
                      <a:endParaRPr lang="es-CO" dirty="0"/>
                    </a:p>
                  </a:txBody>
                  <a:tcPr/>
                </a:tc>
                <a:extLst>
                  <a:ext uri="{0D108BD9-81ED-4DB2-BD59-A6C34878D82A}">
                    <a16:rowId xmlns:a16="http://schemas.microsoft.com/office/drawing/2014/main" val="1980253192"/>
                  </a:ext>
                </a:extLst>
              </a:tr>
              <a:tr h="370840">
                <a:tc>
                  <a:txBody>
                    <a:bodyPr/>
                    <a:lstStyle/>
                    <a:p>
                      <a:pPr algn="ctr"/>
                      <a:r>
                        <a:rPr lang="es-MX" dirty="0"/>
                        <a:t>000003</a:t>
                      </a:r>
                      <a:endParaRPr lang="es-CO" dirty="0"/>
                    </a:p>
                  </a:txBody>
                  <a:tcPr/>
                </a:tc>
                <a:tc>
                  <a:txBody>
                    <a:bodyPr/>
                    <a:lstStyle/>
                    <a:p>
                      <a:pPr algn="ctr"/>
                      <a:r>
                        <a:rPr lang="es-MX" dirty="0"/>
                        <a:t>Rastreo de producto </a:t>
                      </a:r>
                      <a:endParaRPr lang="es-CO" dirty="0"/>
                    </a:p>
                  </a:txBody>
                  <a:tcPr/>
                </a:tc>
                <a:tc>
                  <a:txBody>
                    <a:bodyPr/>
                    <a:lstStyle/>
                    <a:p>
                      <a:pPr algn="ctr"/>
                      <a:r>
                        <a:rPr lang="es-MX" dirty="0"/>
                        <a:t>Cliente</a:t>
                      </a:r>
                      <a:endParaRPr lang="es-CO" dirty="0"/>
                    </a:p>
                  </a:txBody>
                  <a:tcPr/>
                </a:tc>
                <a:tc>
                  <a:txBody>
                    <a:bodyPr/>
                    <a:lstStyle/>
                    <a:p>
                      <a:pPr algn="ctr"/>
                      <a:r>
                        <a:rPr lang="es-MX" dirty="0"/>
                        <a:t>El usuario previamente debe tener algún artículo comprado </a:t>
                      </a:r>
                      <a:endParaRPr lang="es-CO" dirty="0"/>
                    </a:p>
                  </a:txBody>
                  <a:tcPr/>
                </a:tc>
                <a:tc>
                  <a:txBody>
                    <a:bodyPr/>
                    <a:lstStyle/>
                    <a:p>
                      <a:pPr algn="ctr"/>
                      <a:r>
                        <a:rPr lang="es-MX" dirty="0"/>
                        <a:t>El usuario visualiza la ubicación de su producto</a:t>
                      </a:r>
                      <a:endParaRPr lang="es-CO" dirty="0"/>
                    </a:p>
                  </a:txBody>
                  <a:tcPr/>
                </a:tc>
                <a:extLst>
                  <a:ext uri="{0D108BD9-81ED-4DB2-BD59-A6C34878D82A}">
                    <a16:rowId xmlns:a16="http://schemas.microsoft.com/office/drawing/2014/main" val="1604168864"/>
                  </a:ext>
                </a:extLst>
              </a:tr>
            </a:tbl>
          </a:graphicData>
        </a:graphic>
      </p:graphicFrame>
    </p:spTree>
    <p:extLst>
      <p:ext uri="{BB962C8B-B14F-4D97-AF65-F5344CB8AC3E}">
        <p14:creationId xmlns:p14="http://schemas.microsoft.com/office/powerpoint/2010/main" val="735034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419CBE-95CA-1DD7-7D68-EC2338BBC002}"/>
              </a:ext>
            </a:extLst>
          </p:cNvPr>
          <p:cNvSpPr>
            <a:spLocks noGrp="1"/>
          </p:cNvSpPr>
          <p:nvPr>
            <p:ph type="title"/>
          </p:nvPr>
        </p:nvSpPr>
        <p:spPr/>
        <p:txBody>
          <a:bodyPr/>
          <a:lstStyle/>
          <a:p>
            <a:r>
              <a:rPr lang="es-MX" dirty="0"/>
              <a:t>Caso de uso</a:t>
            </a:r>
            <a:endParaRPr lang="es-CO" dirty="0"/>
          </a:p>
        </p:txBody>
      </p:sp>
      <p:sp>
        <p:nvSpPr>
          <p:cNvPr id="3" name="Marcador de contenido 2">
            <a:extLst>
              <a:ext uri="{FF2B5EF4-FFF2-40B4-BE49-F238E27FC236}">
                <a16:creationId xmlns:a16="http://schemas.microsoft.com/office/drawing/2014/main" id="{76FA03C5-B1A8-D274-B679-6C48172AAD25}"/>
              </a:ext>
            </a:extLst>
          </p:cNvPr>
          <p:cNvSpPr>
            <a:spLocks noGrp="1"/>
          </p:cNvSpPr>
          <p:nvPr>
            <p:ph idx="1"/>
          </p:nvPr>
        </p:nvSpPr>
        <p:spPr>
          <a:xfrm>
            <a:off x="913795" y="1759881"/>
            <a:ext cx="10353762" cy="4058751"/>
          </a:xfrm>
        </p:spPr>
        <p:txBody>
          <a:bodyPr>
            <a:normAutofit/>
          </a:bodyPr>
          <a:lstStyle/>
          <a:p>
            <a:r>
              <a:rPr lang="es-MX" sz="2800" dirty="0"/>
              <a:t>1: El usuario entra al apartado de rastreo de producto. </a:t>
            </a:r>
          </a:p>
          <a:p>
            <a:r>
              <a:rPr lang="es-MX" sz="2800" dirty="0"/>
              <a:t>2: Ingresa el número de guía del paquete.</a:t>
            </a:r>
          </a:p>
          <a:p>
            <a:r>
              <a:rPr lang="es-MX" sz="2800" dirty="0"/>
              <a:t>3: El sistema verifica que el número de guía sea el correcto.</a:t>
            </a:r>
          </a:p>
          <a:p>
            <a:r>
              <a:rPr lang="es-MX" sz="2800" dirty="0"/>
              <a:t>4: El sistema arroja la ubicación del producto.</a:t>
            </a:r>
            <a:endParaRPr lang="es-CO" sz="2800" dirty="0"/>
          </a:p>
        </p:txBody>
      </p:sp>
    </p:spTree>
    <p:extLst>
      <p:ext uri="{BB962C8B-B14F-4D97-AF65-F5344CB8AC3E}">
        <p14:creationId xmlns:p14="http://schemas.microsoft.com/office/powerpoint/2010/main" val="3580240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5795E8-5A1C-9730-BCB0-469522450790}"/>
              </a:ext>
            </a:extLst>
          </p:cNvPr>
          <p:cNvSpPr>
            <a:spLocks noGrp="1"/>
          </p:cNvSpPr>
          <p:nvPr>
            <p:ph type="title"/>
          </p:nvPr>
        </p:nvSpPr>
        <p:spPr/>
        <p:txBody>
          <a:bodyPr/>
          <a:lstStyle/>
          <a:p>
            <a:r>
              <a:rPr lang="es-MX" dirty="0"/>
              <a:t>Caso de uso 4: Venta de productos</a:t>
            </a:r>
            <a:endParaRPr lang="es-CO" dirty="0"/>
          </a:p>
        </p:txBody>
      </p:sp>
      <p:graphicFrame>
        <p:nvGraphicFramePr>
          <p:cNvPr id="4" name="Marcador de contenido 3">
            <a:extLst>
              <a:ext uri="{FF2B5EF4-FFF2-40B4-BE49-F238E27FC236}">
                <a16:creationId xmlns:a16="http://schemas.microsoft.com/office/drawing/2014/main" id="{E6D663BC-BE2B-B063-2430-8D71D99850C2}"/>
              </a:ext>
            </a:extLst>
          </p:cNvPr>
          <p:cNvGraphicFramePr>
            <a:graphicFrameLocks noGrp="1"/>
          </p:cNvGraphicFramePr>
          <p:nvPr>
            <p:ph idx="1"/>
            <p:extLst>
              <p:ext uri="{D42A27DB-BD31-4B8C-83A1-F6EECF244321}">
                <p14:modId xmlns:p14="http://schemas.microsoft.com/office/powerpoint/2010/main" val="4193412781"/>
              </p:ext>
            </p:extLst>
          </p:nvPr>
        </p:nvGraphicFramePr>
        <p:xfrm>
          <a:off x="919162" y="1741107"/>
          <a:ext cx="10353675" cy="1285240"/>
        </p:xfrm>
        <a:graphic>
          <a:graphicData uri="http://schemas.openxmlformats.org/drawingml/2006/table">
            <a:tbl>
              <a:tblPr firstRow="1" bandRow="1">
                <a:tableStyleId>{073A0DAA-6AF3-43AB-8588-CEC1D06C72B9}</a:tableStyleId>
              </a:tblPr>
              <a:tblGrid>
                <a:gridCol w="2070735">
                  <a:extLst>
                    <a:ext uri="{9D8B030D-6E8A-4147-A177-3AD203B41FA5}">
                      <a16:colId xmlns:a16="http://schemas.microsoft.com/office/drawing/2014/main" val="3751964435"/>
                    </a:ext>
                  </a:extLst>
                </a:gridCol>
                <a:gridCol w="2070735">
                  <a:extLst>
                    <a:ext uri="{9D8B030D-6E8A-4147-A177-3AD203B41FA5}">
                      <a16:colId xmlns:a16="http://schemas.microsoft.com/office/drawing/2014/main" val="2585299002"/>
                    </a:ext>
                  </a:extLst>
                </a:gridCol>
                <a:gridCol w="2070735">
                  <a:extLst>
                    <a:ext uri="{9D8B030D-6E8A-4147-A177-3AD203B41FA5}">
                      <a16:colId xmlns:a16="http://schemas.microsoft.com/office/drawing/2014/main" val="1384949086"/>
                    </a:ext>
                  </a:extLst>
                </a:gridCol>
                <a:gridCol w="2070735">
                  <a:extLst>
                    <a:ext uri="{9D8B030D-6E8A-4147-A177-3AD203B41FA5}">
                      <a16:colId xmlns:a16="http://schemas.microsoft.com/office/drawing/2014/main" val="650534205"/>
                    </a:ext>
                  </a:extLst>
                </a:gridCol>
                <a:gridCol w="2070735">
                  <a:extLst>
                    <a:ext uri="{9D8B030D-6E8A-4147-A177-3AD203B41FA5}">
                      <a16:colId xmlns:a16="http://schemas.microsoft.com/office/drawing/2014/main" val="1732024278"/>
                    </a:ext>
                  </a:extLst>
                </a:gridCol>
              </a:tblGrid>
              <a:tr h="370840">
                <a:tc>
                  <a:txBody>
                    <a:bodyPr/>
                    <a:lstStyle/>
                    <a:p>
                      <a:pPr algn="ctr"/>
                      <a:r>
                        <a:rPr lang="es-MX" dirty="0"/>
                        <a:t>ID</a:t>
                      </a:r>
                      <a:endParaRPr lang="es-CO" dirty="0"/>
                    </a:p>
                  </a:txBody>
                  <a:tcPr/>
                </a:tc>
                <a:tc>
                  <a:txBody>
                    <a:bodyPr/>
                    <a:lstStyle/>
                    <a:p>
                      <a:pPr algn="ctr"/>
                      <a:r>
                        <a:rPr lang="es-MX" dirty="0"/>
                        <a:t>Nombre</a:t>
                      </a:r>
                      <a:endParaRPr lang="es-CO" dirty="0"/>
                    </a:p>
                  </a:txBody>
                  <a:tcPr/>
                </a:tc>
                <a:tc>
                  <a:txBody>
                    <a:bodyPr/>
                    <a:lstStyle/>
                    <a:p>
                      <a:pPr algn="ctr"/>
                      <a:r>
                        <a:rPr lang="es-MX" dirty="0"/>
                        <a:t>Actor principal</a:t>
                      </a:r>
                      <a:endParaRPr lang="es-CO" dirty="0"/>
                    </a:p>
                  </a:txBody>
                  <a:tcPr/>
                </a:tc>
                <a:tc>
                  <a:txBody>
                    <a:bodyPr/>
                    <a:lstStyle/>
                    <a:p>
                      <a:pPr algn="ctr"/>
                      <a:r>
                        <a:rPr lang="es-MX" dirty="0"/>
                        <a:t>Precondiciones</a:t>
                      </a:r>
                      <a:endParaRPr lang="es-CO" dirty="0"/>
                    </a:p>
                  </a:txBody>
                  <a:tcPr/>
                </a:tc>
                <a:tc>
                  <a:txBody>
                    <a:bodyPr/>
                    <a:lstStyle/>
                    <a:p>
                      <a:pPr algn="ctr"/>
                      <a:r>
                        <a:rPr lang="es-MX" dirty="0"/>
                        <a:t>Postcondiciones</a:t>
                      </a:r>
                      <a:endParaRPr lang="es-CO" dirty="0"/>
                    </a:p>
                  </a:txBody>
                  <a:tcPr/>
                </a:tc>
                <a:extLst>
                  <a:ext uri="{0D108BD9-81ED-4DB2-BD59-A6C34878D82A}">
                    <a16:rowId xmlns:a16="http://schemas.microsoft.com/office/drawing/2014/main" val="3690404237"/>
                  </a:ext>
                </a:extLst>
              </a:tr>
              <a:tr h="370840">
                <a:tc>
                  <a:txBody>
                    <a:bodyPr/>
                    <a:lstStyle/>
                    <a:p>
                      <a:pPr algn="ctr"/>
                      <a:r>
                        <a:rPr lang="es-MX" dirty="0"/>
                        <a:t>000004</a:t>
                      </a:r>
                      <a:endParaRPr lang="es-CO" dirty="0"/>
                    </a:p>
                  </a:txBody>
                  <a:tcPr/>
                </a:tc>
                <a:tc>
                  <a:txBody>
                    <a:bodyPr/>
                    <a:lstStyle/>
                    <a:p>
                      <a:pPr algn="ctr"/>
                      <a:r>
                        <a:rPr lang="es-MX" dirty="0"/>
                        <a:t>Venta de productos</a:t>
                      </a:r>
                      <a:endParaRPr lang="es-CO" dirty="0"/>
                    </a:p>
                  </a:txBody>
                  <a:tcPr/>
                </a:tc>
                <a:tc>
                  <a:txBody>
                    <a:bodyPr/>
                    <a:lstStyle/>
                    <a:p>
                      <a:pPr algn="ctr"/>
                      <a:r>
                        <a:rPr lang="es-MX" dirty="0"/>
                        <a:t>Vendedor</a:t>
                      </a:r>
                      <a:endParaRPr lang="es-CO" dirty="0"/>
                    </a:p>
                  </a:txBody>
                  <a:tcPr/>
                </a:tc>
                <a:tc>
                  <a:txBody>
                    <a:bodyPr/>
                    <a:lstStyle/>
                    <a:p>
                      <a:pPr algn="ctr"/>
                      <a:r>
                        <a:rPr lang="es-MX" dirty="0"/>
                        <a:t>El vendedor debe de estar registrado previamente.</a:t>
                      </a:r>
                      <a:endParaRPr lang="es-CO" dirty="0"/>
                    </a:p>
                  </a:txBody>
                  <a:tcPr/>
                </a:tc>
                <a:tc>
                  <a:txBody>
                    <a:bodyPr/>
                    <a:lstStyle/>
                    <a:p>
                      <a:pPr algn="ctr"/>
                      <a:r>
                        <a:rPr lang="es-MX" dirty="0"/>
                        <a:t>El producto es puesto en venta correctamente</a:t>
                      </a:r>
                      <a:endParaRPr lang="es-CO" dirty="0"/>
                    </a:p>
                  </a:txBody>
                  <a:tcPr/>
                </a:tc>
                <a:extLst>
                  <a:ext uri="{0D108BD9-81ED-4DB2-BD59-A6C34878D82A}">
                    <a16:rowId xmlns:a16="http://schemas.microsoft.com/office/drawing/2014/main" val="2716113336"/>
                  </a:ext>
                </a:extLst>
              </a:tr>
            </a:tbl>
          </a:graphicData>
        </a:graphic>
      </p:graphicFrame>
    </p:spTree>
    <p:extLst>
      <p:ext uri="{BB962C8B-B14F-4D97-AF65-F5344CB8AC3E}">
        <p14:creationId xmlns:p14="http://schemas.microsoft.com/office/powerpoint/2010/main" val="694958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422449-A9C7-48D6-45A2-7C09C6424B0D}"/>
              </a:ext>
            </a:extLst>
          </p:cNvPr>
          <p:cNvSpPr>
            <a:spLocks noGrp="1"/>
          </p:cNvSpPr>
          <p:nvPr>
            <p:ph type="title"/>
          </p:nvPr>
        </p:nvSpPr>
        <p:spPr/>
        <p:txBody>
          <a:bodyPr/>
          <a:lstStyle/>
          <a:p>
            <a:r>
              <a:rPr lang="es-MX" dirty="0"/>
              <a:t>Caso de uso</a:t>
            </a:r>
            <a:endParaRPr lang="es-CO" dirty="0"/>
          </a:p>
        </p:txBody>
      </p:sp>
      <p:sp>
        <p:nvSpPr>
          <p:cNvPr id="3" name="Marcador de contenido 2">
            <a:extLst>
              <a:ext uri="{FF2B5EF4-FFF2-40B4-BE49-F238E27FC236}">
                <a16:creationId xmlns:a16="http://schemas.microsoft.com/office/drawing/2014/main" id="{AA678363-5992-9A28-211A-8796F0EA7F4F}"/>
              </a:ext>
            </a:extLst>
          </p:cNvPr>
          <p:cNvSpPr>
            <a:spLocks noGrp="1"/>
          </p:cNvSpPr>
          <p:nvPr>
            <p:ph idx="1"/>
          </p:nvPr>
        </p:nvSpPr>
        <p:spPr/>
        <p:txBody>
          <a:bodyPr>
            <a:normAutofit/>
          </a:bodyPr>
          <a:lstStyle/>
          <a:p>
            <a:r>
              <a:rPr lang="es-MX" sz="3200" dirty="0"/>
              <a:t>1: El vendedor ingresa a la página web.</a:t>
            </a:r>
          </a:p>
          <a:p>
            <a:r>
              <a:rPr lang="es-MX" sz="3200" dirty="0"/>
              <a:t>2: El sistema pide las credenciales del vendedor. </a:t>
            </a:r>
          </a:p>
          <a:p>
            <a:r>
              <a:rPr lang="es-MX" sz="3200" dirty="0"/>
              <a:t>3: El vendedor procede a publicar los productos a vender.</a:t>
            </a:r>
          </a:p>
          <a:p>
            <a:r>
              <a:rPr lang="es-MX" sz="3200" dirty="0"/>
              <a:t>4: El sistema publica correctamente los productos a vender.</a:t>
            </a:r>
            <a:endParaRPr lang="es-CO" sz="3200" dirty="0"/>
          </a:p>
        </p:txBody>
      </p:sp>
    </p:spTree>
    <p:extLst>
      <p:ext uri="{BB962C8B-B14F-4D97-AF65-F5344CB8AC3E}">
        <p14:creationId xmlns:p14="http://schemas.microsoft.com/office/powerpoint/2010/main" val="987593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E82BAD-F860-BAAE-F6D3-9625FD2FBBBC}"/>
              </a:ext>
            </a:extLst>
          </p:cNvPr>
          <p:cNvSpPr>
            <a:spLocks noGrp="1"/>
          </p:cNvSpPr>
          <p:nvPr>
            <p:ph type="title"/>
          </p:nvPr>
        </p:nvSpPr>
        <p:spPr/>
        <p:txBody>
          <a:bodyPr/>
          <a:lstStyle/>
          <a:p>
            <a:r>
              <a:rPr lang="es-MX" dirty="0"/>
              <a:t>Requerimientos no funcionales</a:t>
            </a:r>
            <a:endParaRPr lang="es-CO" dirty="0"/>
          </a:p>
        </p:txBody>
      </p:sp>
      <p:sp>
        <p:nvSpPr>
          <p:cNvPr id="3" name="Marcador de contenido 2">
            <a:extLst>
              <a:ext uri="{FF2B5EF4-FFF2-40B4-BE49-F238E27FC236}">
                <a16:creationId xmlns:a16="http://schemas.microsoft.com/office/drawing/2014/main" id="{3D9F623F-428E-DFC5-3572-F806BC4C6698}"/>
              </a:ext>
            </a:extLst>
          </p:cNvPr>
          <p:cNvSpPr>
            <a:spLocks noGrp="1"/>
          </p:cNvSpPr>
          <p:nvPr>
            <p:ph idx="1"/>
          </p:nvPr>
        </p:nvSpPr>
        <p:spPr/>
        <p:txBody>
          <a:bodyPr>
            <a:normAutofit fontScale="92500" lnSpcReduction="20000"/>
          </a:bodyPr>
          <a:lstStyle/>
          <a:p>
            <a:pPr marL="0" indent="0">
              <a:buNone/>
            </a:pPr>
            <a:r>
              <a:rPr lang="es-MX" sz="2000" b="1" dirty="0"/>
              <a:t>1.  Usabilidad:</a:t>
            </a:r>
            <a:endParaRPr lang="es-MX" sz="2000" dirty="0"/>
          </a:p>
          <a:p>
            <a:pPr>
              <a:buFont typeface="Arial" panose="020B0604020202020204" pitchFamily="34" charset="0"/>
              <a:buChar char="•"/>
            </a:pPr>
            <a:r>
              <a:rPr lang="es-MX" sz="1400" dirty="0"/>
              <a:t>La página web debe ser fácil de usar y navegar, incluso para usuarios sin experiencia en compras online.</a:t>
            </a:r>
          </a:p>
          <a:p>
            <a:pPr>
              <a:buFont typeface="Arial" panose="020B0604020202020204" pitchFamily="34" charset="0"/>
              <a:buChar char="•"/>
            </a:pPr>
            <a:r>
              <a:rPr lang="es-MX" sz="1400" dirty="0"/>
              <a:t>La interfaz de usuario debe ser intuitiva y consistente en todas las páginas.</a:t>
            </a:r>
          </a:p>
          <a:p>
            <a:pPr>
              <a:buFont typeface="Arial" panose="020B0604020202020204" pitchFamily="34" charset="0"/>
              <a:buChar char="•"/>
            </a:pPr>
            <a:r>
              <a:rPr lang="es-MX" sz="1400" dirty="0"/>
              <a:t>El proceso de compra debe ser sencillo y rápido, con pasos claros y concisos.</a:t>
            </a:r>
          </a:p>
          <a:p>
            <a:pPr>
              <a:buFont typeface="Arial" panose="020B0604020202020204" pitchFamily="34" charset="0"/>
              <a:buChar char="•"/>
            </a:pPr>
            <a:r>
              <a:rPr lang="es-MX" sz="1400" dirty="0"/>
              <a:t>La página web debe ser responsive y adaptarse a diferentes dispositivos, como ordenadores, tabletas y smartphones.</a:t>
            </a:r>
            <a:endParaRPr lang="es-MX" sz="1200" dirty="0"/>
          </a:p>
          <a:p>
            <a:pPr rtl="0"/>
            <a:r>
              <a:rPr lang="es-MX" sz="1600" b="1" dirty="0">
                <a:effectLst/>
              </a:rPr>
              <a:t>2. Rendimiento:</a:t>
            </a:r>
            <a:endParaRPr lang="es-MX" sz="1600" dirty="0">
              <a:effectLst/>
            </a:endParaRPr>
          </a:p>
          <a:p>
            <a:pPr rtl="0">
              <a:buFont typeface="Arial" panose="020B0604020202020204" pitchFamily="34" charset="0"/>
              <a:buChar char="•"/>
            </a:pPr>
            <a:r>
              <a:rPr lang="es-MX" sz="1600" dirty="0">
                <a:effectLst/>
              </a:rPr>
              <a:t>La página web debe cargarse rápidamente y sin errores.</a:t>
            </a:r>
          </a:p>
          <a:p>
            <a:pPr rtl="0">
              <a:buFont typeface="Arial" panose="020B0604020202020204" pitchFamily="34" charset="0"/>
              <a:buChar char="•"/>
            </a:pPr>
            <a:r>
              <a:rPr lang="es-MX" sz="1600" dirty="0">
                <a:effectLst/>
              </a:rPr>
              <a:t>El sistema debe ser capaz de manejar un alto volumen de tráfico sin degradar el rendimiento.</a:t>
            </a:r>
          </a:p>
          <a:p>
            <a:pPr rtl="0">
              <a:buFont typeface="Arial" panose="020B0604020202020204" pitchFamily="34" charset="0"/>
              <a:buChar char="•"/>
            </a:pPr>
            <a:r>
              <a:rPr lang="es-MX" sz="1600" dirty="0">
                <a:effectLst/>
              </a:rPr>
              <a:t>Las imágenes y vídeos deben optimizarse para que no afecten al tiempo de carga.</a:t>
            </a:r>
          </a:p>
          <a:p>
            <a:pPr marL="285750" indent="-285750"/>
            <a:r>
              <a:rPr lang="es-MX" sz="1500" b="1" dirty="0"/>
              <a:t>3. Seguridad:</a:t>
            </a:r>
            <a:endParaRPr lang="es-MX" sz="1500" dirty="0"/>
          </a:p>
          <a:p>
            <a:pPr>
              <a:buFont typeface="Arial" panose="020B0604020202020204" pitchFamily="34" charset="0"/>
              <a:buChar char="•"/>
            </a:pPr>
            <a:r>
              <a:rPr lang="es-MX" sz="1300" dirty="0"/>
              <a:t>La página web debe ser segura y proteger los datos personales de los usuarios.</a:t>
            </a:r>
          </a:p>
          <a:p>
            <a:pPr>
              <a:buFont typeface="Arial" panose="020B0604020202020204" pitchFamily="34" charset="0"/>
              <a:buChar char="•"/>
            </a:pPr>
            <a:r>
              <a:rPr lang="es-MX" sz="1300" dirty="0"/>
              <a:t>Debe utilizar un protocolo de seguridad HTTPS para cifrar las comunicaciones.</a:t>
            </a:r>
          </a:p>
          <a:p>
            <a:pPr>
              <a:buFont typeface="Arial" panose="020B0604020202020204" pitchFamily="34" charset="0"/>
              <a:buChar char="•"/>
            </a:pPr>
            <a:r>
              <a:rPr lang="es-MX" sz="1300" dirty="0"/>
              <a:t>Implementar medidas de seguridad para evitar ataques cibernéticos, como firewalls y protección contra malware.</a:t>
            </a:r>
          </a:p>
          <a:p>
            <a:pPr>
              <a:buFont typeface="Arial" panose="020B0604020202020204" pitchFamily="34" charset="0"/>
              <a:buChar char="•"/>
            </a:pPr>
            <a:r>
              <a:rPr lang="es-MX" sz="1300" dirty="0"/>
              <a:t>Almacenar los datos de los usuarios de forma segura y en cumplimiento de las normas de protección de datos.</a:t>
            </a:r>
          </a:p>
          <a:p>
            <a:endParaRPr lang="es-CO" dirty="0"/>
          </a:p>
        </p:txBody>
      </p:sp>
    </p:spTree>
    <p:extLst>
      <p:ext uri="{BB962C8B-B14F-4D97-AF65-F5344CB8AC3E}">
        <p14:creationId xmlns:p14="http://schemas.microsoft.com/office/powerpoint/2010/main" val="1074561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8284E2F-1761-3782-27F1-FC60A02C9114}"/>
              </a:ext>
            </a:extLst>
          </p:cNvPr>
          <p:cNvSpPr>
            <a:spLocks noGrp="1"/>
          </p:cNvSpPr>
          <p:nvPr>
            <p:ph idx="1"/>
          </p:nvPr>
        </p:nvSpPr>
        <p:spPr>
          <a:xfrm>
            <a:off x="840643" y="470577"/>
            <a:ext cx="10353762" cy="4842087"/>
          </a:xfrm>
        </p:spPr>
        <p:txBody>
          <a:bodyPr>
            <a:normAutofit fontScale="85000" lnSpcReduction="10000"/>
          </a:bodyPr>
          <a:lstStyle/>
          <a:p>
            <a:r>
              <a:rPr lang="es-MX" b="1" dirty="0"/>
              <a:t>4. Confiabilidad:</a:t>
            </a:r>
            <a:endParaRPr lang="es-MX" dirty="0"/>
          </a:p>
          <a:p>
            <a:pPr>
              <a:buFont typeface="Arial" panose="020B0604020202020204" pitchFamily="34" charset="0"/>
              <a:buChar char="•"/>
            </a:pPr>
            <a:r>
              <a:rPr lang="es-MX" dirty="0"/>
              <a:t>La página web debe estar disponible las 24 horas del día, los 7 días de la semana.</a:t>
            </a:r>
          </a:p>
          <a:p>
            <a:pPr>
              <a:buFont typeface="Arial" panose="020B0604020202020204" pitchFamily="34" charset="0"/>
              <a:buChar char="•"/>
            </a:pPr>
            <a:r>
              <a:rPr lang="es-MX" dirty="0"/>
              <a:t>El sistema debe ser robusto y resistente a fallos.</a:t>
            </a:r>
          </a:p>
          <a:p>
            <a:pPr>
              <a:buFont typeface="Arial" panose="020B0604020202020204" pitchFamily="34" charset="0"/>
              <a:buChar char="•"/>
            </a:pPr>
            <a:r>
              <a:rPr lang="es-MX" dirty="0"/>
              <a:t>Implementar un plan de mantenimiento y actualización regular para garantizar el buen funcionamiento de la página web.</a:t>
            </a:r>
          </a:p>
          <a:p>
            <a:pPr marL="0" indent="0">
              <a:buNone/>
            </a:pPr>
            <a:r>
              <a:rPr lang="es-MX" b="1" dirty="0"/>
              <a:t>5 Escalabilidad:</a:t>
            </a:r>
            <a:endParaRPr lang="es-MX" dirty="0"/>
          </a:p>
          <a:p>
            <a:pPr>
              <a:buFont typeface="Arial" panose="020B0604020202020204" pitchFamily="34" charset="0"/>
              <a:buChar char="•"/>
            </a:pPr>
            <a:r>
              <a:rPr lang="es-MX" dirty="0"/>
              <a:t>La página web debe ser escalable para poder adaptarse a un aumento en el número de usuarios y productos.</a:t>
            </a:r>
          </a:p>
          <a:p>
            <a:pPr>
              <a:buFont typeface="Arial" panose="020B0604020202020204" pitchFamily="34" charset="0"/>
              <a:buChar char="•"/>
            </a:pPr>
            <a:r>
              <a:rPr lang="es-MX" dirty="0"/>
              <a:t>La infraestructura debe ser flexible y capaz de soportar un mayor volumen de tráfico y datos.</a:t>
            </a:r>
          </a:p>
          <a:p>
            <a:pPr>
              <a:buFont typeface="Arial" panose="020B0604020202020204" pitchFamily="34" charset="0"/>
              <a:buChar char="•"/>
            </a:pPr>
            <a:r>
              <a:rPr lang="es-MX" dirty="0"/>
              <a:t>La plataforma debe permitir la incorporación de nuevas funcionalidades en el futuro.</a:t>
            </a:r>
          </a:p>
          <a:p>
            <a:pPr marL="0" indent="0">
              <a:buNone/>
            </a:pPr>
            <a:r>
              <a:rPr lang="es-MX" b="1" dirty="0"/>
              <a:t>6. Mantenimiento:</a:t>
            </a:r>
            <a:endParaRPr lang="es-MX" dirty="0"/>
          </a:p>
          <a:p>
            <a:pPr>
              <a:buFont typeface="Arial" panose="020B0604020202020204" pitchFamily="34" charset="0"/>
              <a:buChar char="•"/>
            </a:pPr>
            <a:r>
              <a:rPr lang="es-MX" dirty="0"/>
              <a:t>La página web debe ser fácil de mantener y actualizar.</a:t>
            </a:r>
          </a:p>
          <a:p>
            <a:pPr>
              <a:buFont typeface="Arial" panose="020B0604020202020204" pitchFamily="34" charset="0"/>
              <a:buChar char="•"/>
            </a:pPr>
            <a:r>
              <a:rPr lang="es-MX" dirty="0"/>
              <a:t>El código debe estar bien documentado y organizado.</a:t>
            </a:r>
          </a:p>
          <a:p>
            <a:pPr>
              <a:buFont typeface="Arial" panose="020B0604020202020204" pitchFamily="34" charset="0"/>
              <a:buChar char="•"/>
            </a:pPr>
            <a:r>
              <a:rPr lang="es-MX" dirty="0"/>
              <a:t>Implementar un proceso de control de versiones para facilitar el seguimiento de los cambios.</a:t>
            </a:r>
          </a:p>
          <a:p>
            <a:endParaRPr lang="es-CO" dirty="0"/>
          </a:p>
        </p:txBody>
      </p:sp>
    </p:spTree>
    <p:extLst>
      <p:ext uri="{BB962C8B-B14F-4D97-AF65-F5344CB8AC3E}">
        <p14:creationId xmlns:p14="http://schemas.microsoft.com/office/powerpoint/2010/main" val="3485226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3133E4-472A-465C-8CC5-377D3FC4AFA5}"/>
              </a:ext>
            </a:extLst>
          </p:cNvPr>
          <p:cNvSpPr>
            <a:spLocks noGrp="1"/>
          </p:cNvSpPr>
          <p:nvPr>
            <p:ph type="title"/>
          </p:nvPr>
        </p:nvSpPr>
        <p:spPr/>
        <p:txBody>
          <a:bodyPr/>
          <a:lstStyle/>
          <a:p>
            <a:r>
              <a:rPr lang="es-MX" dirty="0"/>
              <a:t>Historia de usuario1: Registro de usuario  </a:t>
            </a:r>
            <a:endParaRPr lang="es-CO" dirty="0"/>
          </a:p>
        </p:txBody>
      </p:sp>
      <p:graphicFrame>
        <p:nvGraphicFramePr>
          <p:cNvPr id="5" name="Marcador de contenido 4">
            <a:extLst>
              <a:ext uri="{FF2B5EF4-FFF2-40B4-BE49-F238E27FC236}">
                <a16:creationId xmlns:a16="http://schemas.microsoft.com/office/drawing/2014/main" id="{110D5255-1C14-391E-60DB-5289E8796312}"/>
              </a:ext>
            </a:extLst>
          </p:cNvPr>
          <p:cNvGraphicFramePr>
            <a:graphicFrameLocks noGrp="1"/>
          </p:cNvGraphicFramePr>
          <p:nvPr>
            <p:ph sz="half" idx="2"/>
            <p:extLst>
              <p:ext uri="{D42A27DB-BD31-4B8C-83A1-F6EECF244321}">
                <p14:modId xmlns:p14="http://schemas.microsoft.com/office/powerpoint/2010/main" val="3123413901"/>
              </p:ext>
            </p:extLst>
          </p:nvPr>
        </p:nvGraphicFramePr>
        <p:xfrm>
          <a:off x="1021822" y="1986470"/>
          <a:ext cx="4875212" cy="1984842"/>
        </p:xfrm>
        <a:graphic>
          <a:graphicData uri="http://schemas.openxmlformats.org/drawingml/2006/table">
            <a:tbl>
              <a:tblPr firstRow="1" bandRow="1">
                <a:tableStyleId>{073A0DAA-6AF3-43AB-8588-CEC1D06C72B9}</a:tableStyleId>
              </a:tblPr>
              <a:tblGrid>
                <a:gridCol w="1218803">
                  <a:extLst>
                    <a:ext uri="{9D8B030D-6E8A-4147-A177-3AD203B41FA5}">
                      <a16:colId xmlns:a16="http://schemas.microsoft.com/office/drawing/2014/main" val="3439578857"/>
                    </a:ext>
                  </a:extLst>
                </a:gridCol>
                <a:gridCol w="1218803">
                  <a:extLst>
                    <a:ext uri="{9D8B030D-6E8A-4147-A177-3AD203B41FA5}">
                      <a16:colId xmlns:a16="http://schemas.microsoft.com/office/drawing/2014/main" val="1812150021"/>
                    </a:ext>
                  </a:extLst>
                </a:gridCol>
                <a:gridCol w="1218803">
                  <a:extLst>
                    <a:ext uri="{9D8B030D-6E8A-4147-A177-3AD203B41FA5}">
                      <a16:colId xmlns:a16="http://schemas.microsoft.com/office/drawing/2014/main" val="3675327567"/>
                    </a:ext>
                  </a:extLst>
                </a:gridCol>
                <a:gridCol w="1218803">
                  <a:extLst>
                    <a:ext uri="{9D8B030D-6E8A-4147-A177-3AD203B41FA5}">
                      <a16:colId xmlns:a16="http://schemas.microsoft.com/office/drawing/2014/main" val="3415863010"/>
                    </a:ext>
                  </a:extLst>
                </a:gridCol>
              </a:tblGrid>
              <a:tr h="1186498">
                <a:tc>
                  <a:txBody>
                    <a:bodyPr/>
                    <a:lstStyle/>
                    <a:p>
                      <a:pPr algn="ctr"/>
                      <a:r>
                        <a:rPr lang="es-MX" dirty="0"/>
                        <a:t>ID</a:t>
                      </a:r>
                      <a:endParaRPr lang="es-CO" dirty="0"/>
                    </a:p>
                  </a:txBody>
                  <a:tcPr/>
                </a:tc>
                <a:tc>
                  <a:txBody>
                    <a:bodyPr/>
                    <a:lstStyle/>
                    <a:p>
                      <a:pPr algn="ctr"/>
                      <a:r>
                        <a:rPr lang="es-MX" dirty="0"/>
                        <a:t>Nombre</a:t>
                      </a:r>
                      <a:endParaRPr lang="es-CO" dirty="0"/>
                    </a:p>
                  </a:txBody>
                  <a:tcPr/>
                </a:tc>
                <a:tc>
                  <a:txBody>
                    <a:bodyPr/>
                    <a:lstStyle/>
                    <a:p>
                      <a:pPr algn="ctr"/>
                      <a:r>
                        <a:rPr lang="es-MX" dirty="0"/>
                        <a:t>Usuario</a:t>
                      </a:r>
                      <a:endParaRPr lang="es-CO" dirty="0"/>
                    </a:p>
                  </a:txBody>
                  <a:tcPr/>
                </a:tc>
                <a:tc>
                  <a:txBody>
                    <a:bodyPr/>
                    <a:lstStyle/>
                    <a:p>
                      <a:pPr algn="ctr"/>
                      <a:r>
                        <a:rPr lang="es-MX" dirty="0"/>
                        <a:t>Puntos estimados de esfuerzo</a:t>
                      </a:r>
                      <a:endParaRPr lang="es-CO" dirty="0"/>
                    </a:p>
                  </a:txBody>
                  <a:tcPr/>
                </a:tc>
                <a:extLst>
                  <a:ext uri="{0D108BD9-81ED-4DB2-BD59-A6C34878D82A}">
                    <a16:rowId xmlns:a16="http://schemas.microsoft.com/office/drawing/2014/main" val="3909882954"/>
                  </a:ext>
                </a:extLst>
              </a:tr>
              <a:tr h="796122">
                <a:tc>
                  <a:txBody>
                    <a:bodyPr/>
                    <a:lstStyle/>
                    <a:p>
                      <a:pPr algn="ctr"/>
                      <a:r>
                        <a:rPr lang="es-MX" dirty="0"/>
                        <a:t>01</a:t>
                      </a:r>
                      <a:endParaRPr lang="es-CO" dirty="0"/>
                    </a:p>
                  </a:txBody>
                  <a:tcPr/>
                </a:tc>
                <a:tc>
                  <a:txBody>
                    <a:bodyPr/>
                    <a:lstStyle/>
                    <a:p>
                      <a:pPr algn="ctr"/>
                      <a:r>
                        <a:rPr lang="es-MX" dirty="0"/>
                        <a:t>Registro de usuario</a:t>
                      </a:r>
                      <a:endParaRPr lang="es-CO" dirty="0"/>
                    </a:p>
                  </a:txBody>
                  <a:tcPr/>
                </a:tc>
                <a:tc>
                  <a:txBody>
                    <a:bodyPr/>
                    <a:lstStyle/>
                    <a:p>
                      <a:pPr algn="ctr"/>
                      <a:r>
                        <a:rPr lang="es-MX" dirty="0"/>
                        <a:t>Cliente</a:t>
                      </a:r>
                      <a:endParaRPr lang="es-CO" dirty="0"/>
                    </a:p>
                  </a:txBody>
                  <a:tcPr/>
                </a:tc>
                <a:tc>
                  <a:txBody>
                    <a:bodyPr/>
                    <a:lstStyle/>
                    <a:p>
                      <a:pPr algn="ctr"/>
                      <a:r>
                        <a:rPr lang="es-MX" dirty="0"/>
                        <a:t>4</a:t>
                      </a:r>
                      <a:endParaRPr lang="es-CO" dirty="0"/>
                    </a:p>
                  </a:txBody>
                  <a:tcPr/>
                </a:tc>
                <a:extLst>
                  <a:ext uri="{0D108BD9-81ED-4DB2-BD59-A6C34878D82A}">
                    <a16:rowId xmlns:a16="http://schemas.microsoft.com/office/drawing/2014/main" val="3111010978"/>
                  </a:ext>
                </a:extLst>
              </a:tr>
            </a:tbl>
          </a:graphicData>
        </a:graphic>
      </p:graphicFrame>
      <p:sp>
        <p:nvSpPr>
          <p:cNvPr id="8" name="Marcador de contenido 7">
            <a:extLst>
              <a:ext uri="{FF2B5EF4-FFF2-40B4-BE49-F238E27FC236}">
                <a16:creationId xmlns:a16="http://schemas.microsoft.com/office/drawing/2014/main" id="{04D42C2D-67AA-FD25-8BA7-1D13F8F1FA60}"/>
              </a:ext>
            </a:extLst>
          </p:cNvPr>
          <p:cNvSpPr>
            <a:spLocks noGrp="1"/>
          </p:cNvSpPr>
          <p:nvPr>
            <p:ph sz="quarter" idx="4"/>
          </p:nvPr>
        </p:nvSpPr>
        <p:spPr>
          <a:xfrm>
            <a:off x="6203527" y="1858930"/>
            <a:ext cx="4895330" cy="970450"/>
          </a:xfrm>
        </p:spPr>
        <p:txBody>
          <a:bodyPr/>
          <a:lstStyle/>
          <a:p>
            <a:r>
              <a:rPr lang="es-MX" dirty="0"/>
              <a:t>Como usuario quiero poder tener una cuenta para gestionar mis compras en la web, el registro debe ser intuitivo.</a:t>
            </a:r>
            <a:endParaRPr lang="es-CO" dirty="0"/>
          </a:p>
        </p:txBody>
      </p:sp>
    </p:spTree>
    <p:extLst>
      <p:ext uri="{BB962C8B-B14F-4D97-AF65-F5344CB8AC3E}">
        <p14:creationId xmlns:p14="http://schemas.microsoft.com/office/powerpoint/2010/main" val="705889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2D5E50-509D-8548-702E-B49A11188D04}"/>
              </a:ext>
            </a:extLst>
          </p:cNvPr>
          <p:cNvSpPr>
            <a:spLocks noGrp="1"/>
          </p:cNvSpPr>
          <p:nvPr>
            <p:ph type="title"/>
          </p:nvPr>
        </p:nvSpPr>
        <p:spPr/>
        <p:txBody>
          <a:bodyPr/>
          <a:lstStyle/>
          <a:p>
            <a:r>
              <a:rPr lang="es-MX" dirty="0"/>
              <a:t>Criterios de</a:t>
            </a:r>
            <a:endParaRPr lang="es-CO" dirty="0"/>
          </a:p>
        </p:txBody>
      </p:sp>
      <p:sp>
        <p:nvSpPr>
          <p:cNvPr id="8" name="Marcador de contenido 7">
            <a:extLst>
              <a:ext uri="{FF2B5EF4-FFF2-40B4-BE49-F238E27FC236}">
                <a16:creationId xmlns:a16="http://schemas.microsoft.com/office/drawing/2014/main" id="{B874ED61-13FA-F7FD-6B87-20C38E35A6C3}"/>
              </a:ext>
            </a:extLst>
          </p:cNvPr>
          <p:cNvSpPr>
            <a:spLocks noGrp="1"/>
          </p:cNvSpPr>
          <p:nvPr>
            <p:ph idx="1"/>
          </p:nvPr>
        </p:nvSpPr>
        <p:spPr/>
        <p:txBody>
          <a:bodyPr/>
          <a:lstStyle/>
          <a:p>
            <a:r>
              <a:rPr lang="es-MX" sz="3600" dirty="0"/>
              <a:t>Criterio 1: El usuario puede registrar varios métodos de pago</a:t>
            </a:r>
          </a:p>
          <a:p>
            <a:r>
              <a:rPr lang="es-MX" sz="3600" dirty="0"/>
              <a:t>Criterio 2: El sistema le solicita información para almacenar en el sistema </a:t>
            </a:r>
          </a:p>
          <a:p>
            <a:r>
              <a:rPr lang="es-MX" sz="3600" dirty="0"/>
              <a:t>Criterio 3: El usuario recibe la notificación de su registro </a:t>
            </a:r>
          </a:p>
          <a:p>
            <a:endParaRPr lang="es-CO" dirty="0"/>
          </a:p>
        </p:txBody>
      </p:sp>
    </p:spTree>
    <p:extLst>
      <p:ext uri="{BB962C8B-B14F-4D97-AF65-F5344CB8AC3E}">
        <p14:creationId xmlns:p14="http://schemas.microsoft.com/office/powerpoint/2010/main" val="3264412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A78F9E-4322-1A63-2E69-C2AA04178CA2}"/>
              </a:ext>
            </a:extLst>
          </p:cNvPr>
          <p:cNvSpPr>
            <a:spLocks noGrp="1"/>
          </p:cNvSpPr>
          <p:nvPr>
            <p:ph type="title"/>
          </p:nvPr>
        </p:nvSpPr>
        <p:spPr/>
        <p:txBody>
          <a:bodyPr/>
          <a:lstStyle/>
          <a:p>
            <a:r>
              <a:rPr lang="es-MX" dirty="0"/>
              <a:t>Historia de usuario 2: Realización de pagos </a:t>
            </a:r>
            <a:endParaRPr lang="es-CO" dirty="0"/>
          </a:p>
        </p:txBody>
      </p:sp>
      <p:graphicFrame>
        <p:nvGraphicFramePr>
          <p:cNvPr id="8" name="Marcador de contenido 7">
            <a:extLst>
              <a:ext uri="{FF2B5EF4-FFF2-40B4-BE49-F238E27FC236}">
                <a16:creationId xmlns:a16="http://schemas.microsoft.com/office/drawing/2014/main" id="{CBBAB8E7-3C80-F792-FF8C-A0EEF97BFAA2}"/>
              </a:ext>
            </a:extLst>
          </p:cNvPr>
          <p:cNvGraphicFramePr>
            <a:graphicFrameLocks noGrp="1"/>
          </p:cNvGraphicFramePr>
          <p:nvPr>
            <p:ph sz="half" idx="2"/>
            <p:extLst>
              <p:ext uri="{D42A27DB-BD31-4B8C-83A1-F6EECF244321}">
                <p14:modId xmlns:p14="http://schemas.microsoft.com/office/powerpoint/2010/main" val="3461328266"/>
              </p:ext>
            </p:extLst>
          </p:nvPr>
        </p:nvGraphicFramePr>
        <p:xfrm>
          <a:off x="1006475" y="2379663"/>
          <a:ext cx="4937125" cy="1828800"/>
        </p:xfrm>
        <a:graphic>
          <a:graphicData uri="http://schemas.openxmlformats.org/drawingml/2006/table">
            <a:tbl>
              <a:tblPr firstRow="1" bandRow="1">
                <a:tableStyleId>{073A0DAA-6AF3-43AB-8588-CEC1D06C72B9}</a:tableStyleId>
              </a:tblPr>
              <a:tblGrid>
                <a:gridCol w="1218803">
                  <a:extLst>
                    <a:ext uri="{9D8B030D-6E8A-4147-A177-3AD203B41FA5}">
                      <a16:colId xmlns:a16="http://schemas.microsoft.com/office/drawing/2014/main" val="3564427845"/>
                    </a:ext>
                  </a:extLst>
                </a:gridCol>
                <a:gridCol w="1514618">
                  <a:extLst>
                    <a:ext uri="{9D8B030D-6E8A-4147-A177-3AD203B41FA5}">
                      <a16:colId xmlns:a16="http://schemas.microsoft.com/office/drawing/2014/main" val="1360419383"/>
                    </a:ext>
                  </a:extLst>
                </a:gridCol>
                <a:gridCol w="922988">
                  <a:extLst>
                    <a:ext uri="{9D8B030D-6E8A-4147-A177-3AD203B41FA5}">
                      <a16:colId xmlns:a16="http://schemas.microsoft.com/office/drawing/2014/main" val="2771615487"/>
                    </a:ext>
                  </a:extLst>
                </a:gridCol>
                <a:gridCol w="1280716">
                  <a:extLst>
                    <a:ext uri="{9D8B030D-6E8A-4147-A177-3AD203B41FA5}">
                      <a16:colId xmlns:a16="http://schemas.microsoft.com/office/drawing/2014/main" val="107742958"/>
                    </a:ext>
                  </a:extLst>
                </a:gridCol>
              </a:tblGrid>
              <a:tr h="370840">
                <a:tc>
                  <a:txBody>
                    <a:bodyPr/>
                    <a:lstStyle/>
                    <a:p>
                      <a:pPr algn="ctr"/>
                      <a:r>
                        <a:rPr lang="es-MX" dirty="0"/>
                        <a:t>ID</a:t>
                      </a:r>
                      <a:endParaRPr lang="es-CO" dirty="0"/>
                    </a:p>
                  </a:txBody>
                  <a:tcPr/>
                </a:tc>
                <a:tc>
                  <a:txBody>
                    <a:bodyPr/>
                    <a:lstStyle/>
                    <a:p>
                      <a:pPr algn="ctr"/>
                      <a:r>
                        <a:rPr lang="es-MX" dirty="0"/>
                        <a:t>Nombre</a:t>
                      </a:r>
                      <a:endParaRPr lang="es-CO" dirty="0"/>
                    </a:p>
                  </a:txBody>
                  <a:tcPr/>
                </a:tc>
                <a:tc>
                  <a:txBody>
                    <a:bodyPr/>
                    <a:lstStyle/>
                    <a:p>
                      <a:pPr algn="ctr"/>
                      <a:r>
                        <a:rPr lang="es-MX" dirty="0"/>
                        <a:t>Usuario</a:t>
                      </a:r>
                      <a:endParaRPr lang="es-CO" dirty="0"/>
                    </a:p>
                  </a:txBody>
                  <a:tcPr/>
                </a:tc>
                <a:tc>
                  <a:txBody>
                    <a:bodyPr/>
                    <a:lstStyle/>
                    <a:p>
                      <a:pPr algn="ctr"/>
                      <a:r>
                        <a:rPr lang="es-MX" dirty="0"/>
                        <a:t>Puntos estimados de esfuerzo</a:t>
                      </a:r>
                      <a:endParaRPr lang="es-CO" dirty="0"/>
                    </a:p>
                  </a:txBody>
                  <a:tcPr/>
                </a:tc>
                <a:extLst>
                  <a:ext uri="{0D108BD9-81ED-4DB2-BD59-A6C34878D82A}">
                    <a16:rowId xmlns:a16="http://schemas.microsoft.com/office/drawing/2014/main" val="1505479948"/>
                  </a:ext>
                </a:extLst>
              </a:tr>
              <a:tr h="370840">
                <a:tc>
                  <a:txBody>
                    <a:bodyPr/>
                    <a:lstStyle/>
                    <a:p>
                      <a:pPr algn="ctr"/>
                      <a:r>
                        <a:rPr lang="es-MX" dirty="0"/>
                        <a:t>02</a:t>
                      </a:r>
                      <a:endParaRPr lang="es-CO" dirty="0"/>
                    </a:p>
                  </a:txBody>
                  <a:tcPr/>
                </a:tc>
                <a:tc>
                  <a:txBody>
                    <a:bodyPr/>
                    <a:lstStyle/>
                    <a:p>
                      <a:pPr algn="ctr"/>
                      <a:r>
                        <a:rPr lang="es-MX" dirty="0"/>
                        <a:t>Realización de pagos</a:t>
                      </a:r>
                      <a:endParaRPr lang="es-CO" dirty="0"/>
                    </a:p>
                  </a:txBody>
                  <a:tcPr/>
                </a:tc>
                <a:tc>
                  <a:txBody>
                    <a:bodyPr/>
                    <a:lstStyle/>
                    <a:p>
                      <a:r>
                        <a:rPr lang="es-MX" dirty="0"/>
                        <a:t>Cliente</a:t>
                      </a:r>
                      <a:endParaRPr lang="es-CO" dirty="0"/>
                    </a:p>
                  </a:txBody>
                  <a:tcPr/>
                </a:tc>
                <a:tc>
                  <a:txBody>
                    <a:bodyPr/>
                    <a:lstStyle/>
                    <a:p>
                      <a:pPr algn="ctr"/>
                      <a:r>
                        <a:rPr lang="es-MX" dirty="0"/>
                        <a:t>3</a:t>
                      </a:r>
                      <a:endParaRPr lang="es-CO" dirty="0"/>
                    </a:p>
                  </a:txBody>
                  <a:tcPr/>
                </a:tc>
                <a:extLst>
                  <a:ext uri="{0D108BD9-81ED-4DB2-BD59-A6C34878D82A}">
                    <a16:rowId xmlns:a16="http://schemas.microsoft.com/office/drawing/2014/main" val="1988365549"/>
                  </a:ext>
                </a:extLst>
              </a:tr>
            </a:tbl>
          </a:graphicData>
        </a:graphic>
      </p:graphicFrame>
      <p:sp>
        <p:nvSpPr>
          <p:cNvPr id="7" name="Marcador de contenido 6">
            <a:extLst>
              <a:ext uri="{FF2B5EF4-FFF2-40B4-BE49-F238E27FC236}">
                <a16:creationId xmlns:a16="http://schemas.microsoft.com/office/drawing/2014/main" id="{608119FF-553C-1D07-7BA8-4BFAE134AE11}"/>
              </a:ext>
            </a:extLst>
          </p:cNvPr>
          <p:cNvSpPr>
            <a:spLocks noGrp="1"/>
          </p:cNvSpPr>
          <p:nvPr>
            <p:ph sz="quarter" idx="4"/>
          </p:nvPr>
        </p:nvSpPr>
        <p:spPr>
          <a:xfrm>
            <a:off x="6248402" y="1794921"/>
            <a:ext cx="4895330" cy="3411063"/>
          </a:xfrm>
        </p:spPr>
        <p:txBody>
          <a:bodyPr/>
          <a:lstStyle/>
          <a:p>
            <a:r>
              <a:rPr lang="es-MX" dirty="0"/>
              <a:t>Como usuario quiero realizar mis pagos con diferentes métodos de pagos y que mis datos queden seguros. </a:t>
            </a:r>
            <a:endParaRPr lang="es-CO" dirty="0"/>
          </a:p>
        </p:txBody>
      </p:sp>
    </p:spTree>
    <p:extLst>
      <p:ext uri="{BB962C8B-B14F-4D97-AF65-F5344CB8AC3E}">
        <p14:creationId xmlns:p14="http://schemas.microsoft.com/office/powerpoint/2010/main" val="83103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ECE693-1B3D-5B3D-AED2-AFC1AF8ADBCA}"/>
              </a:ext>
            </a:extLst>
          </p:cNvPr>
          <p:cNvSpPr>
            <a:spLocks noGrp="1"/>
          </p:cNvSpPr>
          <p:nvPr>
            <p:ph type="title"/>
          </p:nvPr>
        </p:nvSpPr>
        <p:spPr/>
        <p:txBody>
          <a:bodyPr/>
          <a:lstStyle/>
          <a:p>
            <a:r>
              <a:rPr lang="es-MX" dirty="0"/>
              <a:t>Introducción </a:t>
            </a:r>
            <a:endParaRPr lang="es-CO" dirty="0"/>
          </a:p>
        </p:txBody>
      </p:sp>
      <p:sp>
        <p:nvSpPr>
          <p:cNvPr id="3" name="Marcador de contenido 2">
            <a:extLst>
              <a:ext uri="{FF2B5EF4-FFF2-40B4-BE49-F238E27FC236}">
                <a16:creationId xmlns:a16="http://schemas.microsoft.com/office/drawing/2014/main" id="{865B32DD-61CE-CB3D-4B15-45F6F07161F1}"/>
              </a:ext>
            </a:extLst>
          </p:cNvPr>
          <p:cNvSpPr>
            <a:spLocks noGrp="1"/>
          </p:cNvSpPr>
          <p:nvPr>
            <p:ph idx="1"/>
          </p:nvPr>
        </p:nvSpPr>
        <p:spPr/>
        <p:txBody>
          <a:bodyPr>
            <a:normAutofit/>
          </a:bodyPr>
          <a:lstStyle/>
          <a:p>
            <a:r>
              <a:rPr lang="es-MX" sz="3200" dirty="0"/>
              <a:t>En la era digital actual, tener una página web de venta de productos no es solo una ventaja, es una necesidad. La presencia en línea se ha convertido en un componente esencial para cualquier negocio que desee crecer y mantenerse competitivo en el mercado.</a:t>
            </a:r>
            <a:endParaRPr lang="es-CO" sz="3200" dirty="0"/>
          </a:p>
        </p:txBody>
      </p:sp>
    </p:spTree>
    <p:extLst>
      <p:ext uri="{BB962C8B-B14F-4D97-AF65-F5344CB8AC3E}">
        <p14:creationId xmlns:p14="http://schemas.microsoft.com/office/powerpoint/2010/main" val="2157241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C094EB3D-69F9-D448-5EB8-D2A08744CADB}"/>
              </a:ext>
            </a:extLst>
          </p:cNvPr>
          <p:cNvSpPr>
            <a:spLocks noGrp="1"/>
          </p:cNvSpPr>
          <p:nvPr>
            <p:ph type="title"/>
          </p:nvPr>
        </p:nvSpPr>
        <p:spPr/>
        <p:txBody>
          <a:bodyPr/>
          <a:lstStyle/>
          <a:p>
            <a:r>
              <a:rPr lang="es-MX" dirty="0"/>
              <a:t>Criterios de</a:t>
            </a:r>
            <a:endParaRPr lang="es-CO" dirty="0"/>
          </a:p>
        </p:txBody>
      </p:sp>
      <p:sp>
        <p:nvSpPr>
          <p:cNvPr id="8" name="Marcador de contenido 7">
            <a:extLst>
              <a:ext uri="{FF2B5EF4-FFF2-40B4-BE49-F238E27FC236}">
                <a16:creationId xmlns:a16="http://schemas.microsoft.com/office/drawing/2014/main" id="{652C5133-419C-4489-F8C3-85AA3C8991E2}"/>
              </a:ext>
            </a:extLst>
          </p:cNvPr>
          <p:cNvSpPr>
            <a:spLocks noGrp="1"/>
          </p:cNvSpPr>
          <p:nvPr>
            <p:ph idx="1"/>
          </p:nvPr>
        </p:nvSpPr>
        <p:spPr/>
        <p:txBody>
          <a:bodyPr/>
          <a:lstStyle/>
          <a:p>
            <a:r>
              <a:rPr lang="es-MX" dirty="0"/>
              <a:t>Criterio 1: El usuario puede registrar varios métodos de pago. </a:t>
            </a:r>
          </a:p>
          <a:p>
            <a:r>
              <a:rPr lang="es-MX" dirty="0"/>
              <a:t>Criterio 2: El sistema valida la información y el saldo del método de pago.</a:t>
            </a:r>
          </a:p>
          <a:p>
            <a:r>
              <a:rPr lang="es-MX" dirty="0"/>
              <a:t>Criterio 3: El usuario recibe la factura de los productos comprados</a:t>
            </a:r>
            <a:endParaRPr lang="es-CO" dirty="0"/>
          </a:p>
        </p:txBody>
      </p:sp>
    </p:spTree>
    <p:extLst>
      <p:ext uri="{BB962C8B-B14F-4D97-AF65-F5344CB8AC3E}">
        <p14:creationId xmlns:p14="http://schemas.microsoft.com/office/powerpoint/2010/main" val="2553017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834C09-0DAA-598B-598A-81C162A3B8F1}"/>
              </a:ext>
            </a:extLst>
          </p:cNvPr>
          <p:cNvSpPr>
            <a:spLocks noGrp="1"/>
          </p:cNvSpPr>
          <p:nvPr>
            <p:ph type="title"/>
          </p:nvPr>
        </p:nvSpPr>
        <p:spPr/>
        <p:txBody>
          <a:bodyPr/>
          <a:lstStyle/>
          <a:p>
            <a:r>
              <a:rPr lang="es-MX" dirty="0"/>
              <a:t>Historia de usuario 3: Rastreo de producto</a:t>
            </a:r>
            <a:endParaRPr lang="es-CO" dirty="0"/>
          </a:p>
        </p:txBody>
      </p:sp>
      <p:graphicFrame>
        <p:nvGraphicFramePr>
          <p:cNvPr id="8" name="Marcador de contenido 7">
            <a:extLst>
              <a:ext uri="{FF2B5EF4-FFF2-40B4-BE49-F238E27FC236}">
                <a16:creationId xmlns:a16="http://schemas.microsoft.com/office/drawing/2014/main" id="{BD2BC49F-9DAF-E838-0D44-619B1C7E428B}"/>
              </a:ext>
            </a:extLst>
          </p:cNvPr>
          <p:cNvGraphicFramePr>
            <a:graphicFrameLocks noGrp="1"/>
          </p:cNvGraphicFramePr>
          <p:nvPr>
            <p:ph sz="half" idx="2"/>
            <p:extLst>
              <p:ext uri="{D42A27DB-BD31-4B8C-83A1-F6EECF244321}">
                <p14:modId xmlns:p14="http://schemas.microsoft.com/office/powerpoint/2010/main" val="714766005"/>
              </p:ext>
            </p:extLst>
          </p:nvPr>
        </p:nvGraphicFramePr>
        <p:xfrm>
          <a:off x="1006475" y="2379663"/>
          <a:ext cx="4875212" cy="1280160"/>
        </p:xfrm>
        <a:graphic>
          <a:graphicData uri="http://schemas.openxmlformats.org/drawingml/2006/table">
            <a:tbl>
              <a:tblPr firstRow="1" bandRow="1">
                <a:tableStyleId>{073A0DAA-6AF3-43AB-8588-CEC1D06C72B9}</a:tableStyleId>
              </a:tblPr>
              <a:tblGrid>
                <a:gridCol w="1218803">
                  <a:extLst>
                    <a:ext uri="{9D8B030D-6E8A-4147-A177-3AD203B41FA5}">
                      <a16:colId xmlns:a16="http://schemas.microsoft.com/office/drawing/2014/main" val="1906876494"/>
                    </a:ext>
                  </a:extLst>
                </a:gridCol>
                <a:gridCol w="1218803">
                  <a:extLst>
                    <a:ext uri="{9D8B030D-6E8A-4147-A177-3AD203B41FA5}">
                      <a16:colId xmlns:a16="http://schemas.microsoft.com/office/drawing/2014/main" val="93058885"/>
                    </a:ext>
                  </a:extLst>
                </a:gridCol>
                <a:gridCol w="1218803">
                  <a:extLst>
                    <a:ext uri="{9D8B030D-6E8A-4147-A177-3AD203B41FA5}">
                      <a16:colId xmlns:a16="http://schemas.microsoft.com/office/drawing/2014/main" val="3652234636"/>
                    </a:ext>
                  </a:extLst>
                </a:gridCol>
                <a:gridCol w="1218803">
                  <a:extLst>
                    <a:ext uri="{9D8B030D-6E8A-4147-A177-3AD203B41FA5}">
                      <a16:colId xmlns:a16="http://schemas.microsoft.com/office/drawing/2014/main" val="3416903633"/>
                    </a:ext>
                  </a:extLst>
                </a:gridCol>
              </a:tblGrid>
              <a:tr h="370840">
                <a:tc>
                  <a:txBody>
                    <a:bodyPr/>
                    <a:lstStyle/>
                    <a:p>
                      <a:pPr algn="ctr"/>
                      <a:r>
                        <a:rPr lang="es-MX" dirty="0"/>
                        <a:t>ID</a:t>
                      </a:r>
                      <a:endParaRPr lang="es-CO" dirty="0"/>
                    </a:p>
                  </a:txBody>
                  <a:tcPr/>
                </a:tc>
                <a:tc>
                  <a:txBody>
                    <a:bodyPr/>
                    <a:lstStyle/>
                    <a:p>
                      <a:pPr algn="ctr"/>
                      <a:r>
                        <a:rPr lang="es-MX" dirty="0"/>
                        <a:t>Nombre</a:t>
                      </a:r>
                      <a:endParaRPr lang="es-CO" dirty="0"/>
                    </a:p>
                  </a:txBody>
                  <a:tcPr/>
                </a:tc>
                <a:tc>
                  <a:txBody>
                    <a:bodyPr/>
                    <a:lstStyle/>
                    <a:p>
                      <a:pPr algn="ctr"/>
                      <a:r>
                        <a:rPr lang="es-MX" dirty="0"/>
                        <a:t>Usuario</a:t>
                      </a:r>
                      <a:endParaRPr lang="es-CO" dirty="0"/>
                    </a:p>
                  </a:txBody>
                  <a:tcPr/>
                </a:tc>
                <a:tc>
                  <a:txBody>
                    <a:bodyPr/>
                    <a:lstStyle/>
                    <a:p>
                      <a:pPr algn="ctr"/>
                      <a:r>
                        <a:rPr lang="es-MX" dirty="0"/>
                        <a:t>Puntos de esfuerzo </a:t>
                      </a:r>
                      <a:endParaRPr lang="es-CO" dirty="0"/>
                    </a:p>
                  </a:txBody>
                  <a:tcPr/>
                </a:tc>
                <a:extLst>
                  <a:ext uri="{0D108BD9-81ED-4DB2-BD59-A6C34878D82A}">
                    <a16:rowId xmlns:a16="http://schemas.microsoft.com/office/drawing/2014/main" val="1878869156"/>
                  </a:ext>
                </a:extLst>
              </a:tr>
              <a:tr h="370840">
                <a:tc>
                  <a:txBody>
                    <a:bodyPr/>
                    <a:lstStyle/>
                    <a:p>
                      <a:pPr algn="ctr"/>
                      <a:r>
                        <a:rPr lang="es-MX" dirty="0"/>
                        <a:t>03</a:t>
                      </a:r>
                      <a:endParaRPr lang="es-CO" dirty="0"/>
                    </a:p>
                  </a:txBody>
                  <a:tcPr/>
                </a:tc>
                <a:tc>
                  <a:txBody>
                    <a:bodyPr/>
                    <a:lstStyle/>
                    <a:p>
                      <a:pPr algn="ctr"/>
                      <a:r>
                        <a:rPr lang="es-MX" dirty="0"/>
                        <a:t>Rastreo de producto</a:t>
                      </a:r>
                      <a:endParaRPr lang="es-CO" dirty="0"/>
                    </a:p>
                  </a:txBody>
                  <a:tcPr/>
                </a:tc>
                <a:tc>
                  <a:txBody>
                    <a:bodyPr/>
                    <a:lstStyle/>
                    <a:p>
                      <a:pPr algn="ctr"/>
                      <a:r>
                        <a:rPr lang="es-MX" dirty="0"/>
                        <a:t>Cliente</a:t>
                      </a:r>
                      <a:endParaRPr lang="es-CO" dirty="0"/>
                    </a:p>
                  </a:txBody>
                  <a:tcPr/>
                </a:tc>
                <a:tc>
                  <a:txBody>
                    <a:bodyPr/>
                    <a:lstStyle/>
                    <a:p>
                      <a:pPr algn="ctr"/>
                      <a:r>
                        <a:rPr lang="es-MX" dirty="0"/>
                        <a:t>2</a:t>
                      </a:r>
                      <a:endParaRPr lang="es-CO" dirty="0"/>
                    </a:p>
                  </a:txBody>
                  <a:tcPr/>
                </a:tc>
                <a:extLst>
                  <a:ext uri="{0D108BD9-81ED-4DB2-BD59-A6C34878D82A}">
                    <a16:rowId xmlns:a16="http://schemas.microsoft.com/office/drawing/2014/main" val="1303650686"/>
                  </a:ext>
                </a:extLst>
              </a:tr>
            </a:tbl>
          </a:graphicData>
        </a:graphic>
      </p:graphicFrame>
      <p:sp>
        <p:nvSpPr>
          <p:cNvPr id="7" name="Marcador de contenido 6">
            <a:extLst>
              <a:ext uri="{FF2B5EF4-FFF2-40B4-BE49-F238E27FC236}">
                <a16:creationId xmlns:a16="http://schemas.microsoft.com/office/drawing/2014/main" id="{ED808403-7046-C8B9-C764-DE0D0E78FB6A}"/>
              </a:ext>
            </a:extLst>
          </p:cNvPr>
          <p:cNvSpPr>
            <a:spLocks noGrp="1"/>
          </p:cNvSpPr>
          <p:nvPr>
            <p:ph sz="quarter" idx="4"/>
          </p:nvPr>
        </p:nvSpPr>
        <p:spPr>
          <a:xfrm>
            <a:off x="6294967" y="1820300"/>
            <a:ext cx="4895330" cy="3411063"/>
          </a:xfrm>
        </p:spPr>
        <p:txBody>
          <a:bodyPr/>
          <a:lstStyle/>
          <a:p>
            <a:r>
              <a:rPr lang="es-MX" dirty="0"/>
              <a:t>Como usuario quisiera saber la ubicación de los productos comprados para tener control y que no se pierdan</a:t>
            </a:r>
            <a:endParaRPr lang="es-CO" dirty="0"/>
          </a:p>
        </p:txBody>
      </p:sp>
    </p:spTree>
    <p:extLst>
      <p:ext uri="{BB962C8B-B14F-4D97-AF65-F5344CB8AC3E}">
        <p14:creationId xmlns:p14="http://schemas.microsoft.com/office/powerpoint/2010/main" val="22093942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EC5E8F-B392-51DB-43CF-CA1B0ACEE58E}"/>
              </a:ext>
            </a:extLst>
          </p:cNvPr>
          <p:cNvSpPr>
            <a:spLocks noGrp="1"/>
          </p:cNvSpPr>
          <p:nvPr>
            <p:ph type="title"/>
          </p:nvPr>
        </p:nvSpPr>
        <p:spPr/>
        <p:txBody>
          <a:bodyPr/>
          <a:lstStyle/>
          <a:p>
            <a:r>
              <a:rPr lang="es-MX" dirty="0"/>
              <a:t>Criterios de </a:t>
            </a:r>
            <a:endParaRPr lang="es-CO" dirty="0"/>
          </a:p>
        </p:txBody>
      </p:sp>
      <p:sp>
        <p:nvSpPr>
          <p:cNvPr id="7" name="Marcador de contenido 6">
            <a:extLst>
              <a:ext uri="{FF2B5EF4-FFF2-40B4-BE49-F238E27FC236}">
                <a16:creationId xmlns:a16="http://schemas.microsoft.com/office/drawing/2014/main" id="{E2B464E8-6C1B-E2BC-A64A-9DE5947CE52E}"/>
              </a:ext>
            </a:extLst>
          </p:cNvPr>
          <p:cNvSpPr>
            <a:spLocks noGrp="1"/>
          </p:cNvSpPr>
          <p:nvPr>
            <p:ph idx="1"/>
          </p:nvPr>
        </p:nvSpPr>
        <p:spPr/>
        <p:txBody>
          <a:bodyPr>
            <a:normAutofit/>
          </a:bodyPr>
          <a:lstStyle/>
          <a:p>
            <a:r>
              <a:rPr lang="es-MX" sz="3600" dirty="0"/>
              <a:t>Criterio 1: El usuario puede consultar cuando quiera el destino de sus productos.</a:t>
            </a:r>
          </a:p>
          <a:p>
            <a:r>
              <a:rPr lang="es-MX" sz="3600" dirty="0"/>
              <a:t>Criterio 2: El sistema brinda la información al cliente de manera clara.</a:t>
            </a:r>
            <a:endParaRPr lang="es-CO" sz="3600" dirty="0"/>
          </a:p>
        </p:txBody>
      </p:sp>
    </p:spTree>
    <p:extLst>
      <p:ext uri="{BB962C8B-B14F-4D97-AF65-F5344CB8AC3E}">
        <p14:creationId xmlns:p14="http://schemas.microsoft.com/office/powerpoint/2010/main" val="3261747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6CA931-C69E-DD25-C05D-194F65CABB29}"/>
              </a:ext>
            </a:extLst>
          </p:cNvPr>
          <p:cNvSpPr>
            <a:spLocks noGrp="1"/>
          </p:cNvSpPr>
          <p:nvPr>
            <p:ph type="title"/>
          </p:nvPr>
        </p:nvSpPr>
        <p:spPr/>
        <p:txBody>
          <a:bodyPr/>
          <a:lstStyle/>
          <a:p>
            <a:r>
              <a:rPr lang="es-MX" dirty="0"/>
              <a:t>Historia de usuario 4: Venta de productos </a:t>
            </a:r>
            <a:endParaRPr lang="es-CO" dirty="0"/>
          </a:p>
        </p:txBody>
      </p:sp>
      <p:graphicFrame>
        <p:nvGraphicFramePr>
          <p:cNvPr id="8" name="Marcador de contenido 7">
            <a:extLst>
              <a:ext uri="{FF2B5EF4-FFF2-40B4-BE49-F238E27FC236}">
                <a16:creationId xmlns:a16="http://schemas.microsoft.com/office/drawing/2014/main" id="{EBCF6E88-C960-197D-A263-265983B23F37}"/>
              </a:ext>
            </a:extLst>
          </p:cNvPr>
          <p:cNvGraphicFramePr>
            <a:graphicFrameLocks noGrp="1"/>
          </p:cNvGraphicFramePr>
          <p:nvPr>
            <p:ph sz="half" idx="2"/>
            <p:extLst>
              <p:ext uri="{D42A27DB-BD31-4B8C-83A1-F6EECF244321}">
                <p14:modId xmlns:p14="http://schemas.microsoft.com/office/powerpoint/2010/main" val="161642422"/>
              </p:ext>
            </p:extLst>
          </p:nvPr>
        </p:nvGraphicFramePr>
        <p:xfrm>
          <a:off x="1006475" y="2379663"/>
          <a:ext cx="4875212" cy="1280160"/>
        </p:xfrm>
        <a:graphic>
          <a:graphicData uri="http://schemas.openxmlformats.org/drawingml/2006/table">
            <a:tbl>
              <a:tblPr firstRow="1" bandRow="1">
                <a:tableStyleId>{073A0DAA-6AF3-43AB-8588-CEC1D06C72B9}</a:tableStyleId>
              </a:tblPr>
              <a:tblGrid>
                <a:gridCol w="1218803">
                  <a:extLst>
                    <a:ext uri="{9D8B030D-6E8A-4147-A177-3AD203B41FA5}">
                      <a16:colId xmlns:a16="http://schemas.microsoft.com/office/drawing/2014/main" val="2113371439"/>
                    </a:ext>
                  </a:extLst>
                </a:gridCol>
                <a:gridCol w="1218803">
                  <a:extLst>
                    <a:ext uri="{9D8B030D-6E8A-4147-A177-3AD203B41FA5}">
                      <a16:colId xmlns:a16="http://schemas.microsoft.com/office/drawing/2014/main" val="714839392"/>
                    </a:ext>
                  </a:extLst>
                </a:gridCol>
                <a:gridCol w="1218803">
                  <a:extLst>
                    <a:ext uri="{9D8B030D-6E8A-4147-A177-3AD203B41FA5}">
                      <a16:colId xmlns:a16="http://schemas.microsoft.com/office/drawing/2014/main" val="408086313"/>
                    </a:ext>
                  </a:extLst>
                </a:gridCol>
                <a:gridCol w="1218803">
                  <a:extLst>
                    <a:ext uri="{9D8B030D-6E8A-4147-A177-3AD203B41FA5}">
                      <a16:colId xmlns:a16="http://schemas.microsoft.com/office/drawing/2014/main" val="953957134"/>
                    </a:ext>
                  </a:extLst>
                </a:gridCol>
              </a:tblGrid>
              <a:tr h="370840">
                <a:tc>
                  <a:txBody>
                    <a:bodyPr/>
                    <a:lstStyle/>
                    <a:p>
                      <a:pPr algn="ctr"/>
                      <a:r>
                        <a:rPr lang="es-MX" dirty="0"/>
                        <a:t>ID </a:t>
                      </a:r>
                      <a:endParaRPr lang="es-CO" dirty="0"/>
                    </a:p>
                  </a:txBody>
                  <a:tcPr/>
                </a:tc>
                <a:tc>
                  <a:txBody>
                    <a:bodyPr/>
                    <a:lstStyle/>
                    <a:p>
                      <a:pPr algn="ctr"/>
                      <a:r>
                        <a:rPr lang="es-MX" dirty="0"/>
                        <a:t>Nombre</a:t>
                      </a:r>
                      <a:endParaRPr lang="es-CO" dirty="0"/>
                    </a:p>
                  </a:txBody>
                  <a:tcPr/>
                </a:tc>
                <a:tc>
                  <a:txBody>
                    <a:bodyPr/>
                    <a:lstStyle/>
                    <a:p>
                      <a:pPr algn="ctr"/>
                      <a:r>
                        <a:rPr lang="es-MX" dirty="0"/>
                        <a:t>Usuario</a:t>
                      </a:r>
                      <a:endParaRPr lang="es-CO" dirty="0"/>
                    </a:p>
                  </a:txBody>
                  <a:tcPr/>
                </a:tc>
                <a:tc>
                  <a:txBody>
                    <a:bodyPr/>
                    <a:lstStyle/>
                    <a:p>
                      <a:pPr algn="ctr"/>
                      <a:r>
                        <a:rPr lang="es-MX" dirty="0"/>
                        <a:t>Puntos de esfuerzo</a:t>
                      </a:r>
                      <a:endParaRPr lang="es-CO" dirty="0"/>
                    </a:p>
                  </a:txBody>
                  <a:tcPr/>
                </a:tc>
                <a:extLst>
                  <a:ext uri="{0D108BD9-81ED-4DB2-BD59-A6C34878D82A}">
                    <a16:rowId xmlns:a16="http://schemas.microsoft.com/office/drawing/2014/main" val="3651294570"/>
                  </a:ext>
                </a:extLst>
              </a:tr>
              <a:tr h="370840">
                <a:tc>
                  <a:txBody>
                    <a:bodyPr/>
                    <a:lstStyle/>
                    <a:p>
                      <a:pPr algn="ctr"/>
                      <a:r>
                        <a:rPr lang="es-MX" dirty="0"/>
                        <a:t>04</a:t>
                      </a:r>
                      <a:endParaRPr lang="es-CO" dirty="0"/>
                    </a:p>
                  </a:txBody>
                  <a:tcPr/>
                </a:tc>
                <a:tc>
                  <a:txBody>
                    <a:bodyPr/>
                    <a:lstStyle/>
                    <a:p>
                      <a:pPr algn="ctr"/>
                      <a:r>
                        <a:rPr lang="es-MX" dirty="0"/>
                        <a:t>Venta de productos</a:t>
                      </a:r>
                      <a:endParaRPr lang="es-CO" dirty="0"/>
                    </a:p>
                  </a:txBody>
                  <a:tcPr/>
                </a:tc>
                <a:tc>
                  <a:txBody>
                    <a:bodyPr/>
                    <a:lstStyle/>
                    <a:p>
                      <a:pPr algn="ctr"/>
                      <a:r>
                        <a:rPr lang="es-MX" dirty="0"/>
                        <a:t>Vendedor</a:t>
                      </a:r>
                      <a:endParaRPr lang="es-CO" dirty="0"/>
                    </a:p>
                  </a:txBody>
                  <a:tcPr/>
                </a:tc>
                <a:tc>
                  <a:txBody>
                    <a:bodyPr/>
                    <a:lstStyle/>
                    <a:p>
                      <a:pPr algn="ctr"/>
                      <a:r>
                        <a:rPr lang="es-MX" dirty="0"/>
                        <a:t>5</a:t>
                      </a:r>
                      <a:endParaRPr lang="es-CO" dirty="0"/>
                    </a:p>
                  </a:txBody>
                  <a:tcPr/>
                </a:tc>
                <a:extLst>
                  <a:ext uri="{0D108BD9-81ED-4DB2-BD59-A6C34878D82A}">
                    <a16:rowId xmlns:a16="http://schemas.microsoft.com/office/drawing/2014/main" val="2726949142"/>
                  </a:ext>
                </a:extLst>
              </a:tr>
            </a:tbl>
          </a:graphicData>
        </a:graphic>
      </p:graphicFrame>
      <p:sp>
        <p:nvSpPr>
          <p:cNvPr id="7" name="Marcador de contenido 6">
            <a:extLst>
              <a:ext uri="{FF2B5EF4-FFF2-40B4-BE49-F238E27FC236}">
                <a16:creationId xmlns:a16="http://schemas.microsoft.com/office/drawing/2014/main" id="{EF2856A1-2A9C-F3E7-3D96-0AA1A94CEC61}"/>
              </a:ext>
            </a:extLst>
          </p:cNvPr>
          <p:cNvSpPr>
            <a:spLocks noGrp="1"/>
          </p:cNvSpPr>
          <p:nvPr>
            <p:ph sz="quarter" idx="4"/>
          </p:nvPr>
        </p:nvSpPr>
        <p:spPr/>
        <p:txBody>
          <a:bodyPr/>
          <a:lstStyle/>
          <a:p>
            <a:r>
              <a:rPr lang="es-MX" dirty="0"/>
              <a:t>Como usuario quiero poder realizar ventas de mis productos en la página web para aumentar mis ingresos.</a:t>
            </a:r>
            <a:endParaRPr lang="es-CO" dirty="0"/>
          </a:p>
        </p:txBody>
      </p:sp>
    </p:spTree>
    <p:extLst>
      <p:ext uri="{BB962C8B-B14F-4D97-AF65-F5344CB8AC3E}">
        <p14:creationId xmlns:p14="http://schemas.microsoft.com/office/powerpoint/2010/main" val="477570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F784731E-075B-19A8-D752-1B545D07689F}"/>
              </a:ext>
            </a:extLst>
          </p:cNvPr>
          <p:cNvSpPr>
            <a:spLocks noGrp="1"/>
          </p:cNvSpPr>
          <p:nvPr>
            <p:ph type="title"/>
          </p:nvPr>
        </p:nvSpPr>
        <p:spPr/>
        <p:txBody>
          <a:bodyPr/>
          <a:lstStyle/>
          <a:p>
            <a:r>
              <a:rPr lang="es-MX" dirty="0"/>
              <a:t>Criterios de</a:t>
            </a:r>
            <a:endParaRPr lang="es-CO" dirty="0"/>
          </a:p>
        </p:txBody>
      </p:sp>
      <p:sp>
        <p:nvSpPr>
          <p:cNvPr id="8" name="Marcador de contenido 7">
            <a:extLst>
              <a:ext uri="{FF2B5EF4-FFF2-40B4-BE49-F238E27FC236}">
                <a16:creationId xmlns:a16="http://schemas.microsoft.com/office/drawing/2014/main" id="{88A0F5FE-C461-E24C-71EF-3B4DACCF7209}"/>
              </a:ext>
            </a:extLst>
          </p:cNvPr>
          <p:cNvSpPr>
            <a:spLocks noGrp="1"/>
          </p:cNvSpPr>
          <p:nvPr>
            <p:ph idx="1"/>
          </p:nvPr>
        </p:nvSpPr>
        <p:spPr/>
        <p:txBody>
          <a:bodyPr>
            <a:normAutofit/>
          </a:bodyPr>
          <a:lstStyle/>
          <a:p>
            <a:r>
              <a:rPr lang="es-MX" sz="3200" dirty="0"/>
              <a:t>Criterio 1: El usuario puede vender la cantidad que desee de sus productos.</a:t>
            </a:r>
          </a:p>
          <a:p>
            <a:r>
              <a:rPr lang="es-MX" sz="3200" dirty="0"/>
              <a:t>Criterio 2: El usuario recibe la notificación si alguno de sus productos es vendido.</a:t>
            </a:r>
            <a:endParaRPr lang="es-CO" sz="3200" dirty="0"/>
          </a:p>
        </p:txBody>
      </p:sp>
    </p:spTree>
    <p:extLst>
      <p:ext uri="{BB962C8B-B14F-4D97-AF65-F5344CB8AC3E}">
        <p14:creationId xmlns:p14="http://schemas.microsoft.com/office/powerpoint/2010/main" val="4011657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B4354E-C350-79F1-9F62-1810B600BEF7}"/>
              </a:ext>
            </a:extLst>
          </p:cNvPr>
          <p:cNvSpPr>
            <a:spLocks noGrp="1"/>
          </p:cNvSpPr>
          <p:nvPr>
            <p:ph type="title"/>
          </p:nvPr>
        </p:nvSpPr>
        <p:spPr/>
        <p:txBody>
          <a:bodyPr/>
          <a:lstStyle/>
          <a:p>
            <a:r>
              <a:rPr lang="es-MX" dirty="0"/>
              <a:t>Objetivo</a:t>
            </a:r>
            <a:endParaRPr lang="es-CO" dirty="0"/>
          </a:p>
        </p:txBody>
      </p:sp>
      <p:sp>
        <p:nvSpPr>
          <p:cNvPr id="3" name="Marcador de contenido 2">
            <a:extLst>
              <a:ext uri="{FF2B5EF4-FFF2-40B4-BE49-F238E27FC236}">
                <a16:creationId xmlns:a16="http://schemas.microsoft.com/office/drawing/2014/main" id="{26CA412B-0607-80E1-868A-D485BD70097A}"/>
              </a:ext>
            </a:extLst>
          </p:cNvPr>
          <p:cNvSpPr>
            <a:spLocks noGrp="1"/>
          </p:cNvSpPr>
          <p:nvPr>
            <p:ph idx="1"/>
          </p:nvPr>
        </p:nvSpPr>
        <p:spPr/>
        <p:txBody>
          <a:bodyPr>
            <a:normAutofit/>
          </a:bodyPr>
          <a:lstStyle/>
          <a:p>
            <a:r>
              <a:rPr lang="es-MX" sz="3600" dirty="0"/>
              <a:t>En este documento se mostrará de manera más detallada los requerimientos funcionales y no funcionales para el mejoramiento de la página web de venta de productos.</a:t>
            </a:r>
            <a:endParaRPr lang="es-CO" sz="3600" dirty="0"/>
          </a:p>
        </p:txBody>
      </p:sp>
    </p:spTree>
    <p:extLst>
      <p:ext uri="{BB962C8B-B14F-4D97-AF65-F5344CB8AC3E}">
        <p14:creationId xmlns:p14="http://schemas.microsoft.com/office/powerpoint/2010/main" val="2703115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7AC3B2-2018-261D-A2A5-C9CCC945FD71}"/>
              </a:ext>
            </a:extLst>
          </p:cNvPr>
          <p:cNvSpPr>
            <a:spLocks noGrp="1"/>
          </p:cNvSpPr>
          <p:nvPr>
            <p:ph type="title"/>
          </p:nvPr>
        </p:nvSpPr>
        <p:spPr/>
        <p:txBody>
          <a:bodyPr/>
          <a:lstStyle/>
          <a:p>
            <a:r>
              <a:rPr lang="es-MX" dirty="0"/>
              <a:t>Funciones del producto </a:t>
            </a:r>
            <a:endParaRPr lang="es-CO" dirty="0"/>
          </a:p>
        </p:txBody>
      </p:sp>
      <p:sp>
        <p:nvSpPr>
          <p:cNvPr id="3" name="Marcador de contenido 2">
            <a:extLst>
              <a:ext uri="{FF2B5EF4-FFF2-40B4-BE49-F238E27FC236}">
                <a16:creationId xmlns:a16="http://schemas.microsoft.com/office/drawing/2014/main" id="{BCECC250-F849-FF82-D4C5-4AB36CB53D83}"/>
              </a:ext>
            </a:extLst>
          </p:cNvPr>
          <p:cNvSpPr>
            <a:spLocks noGrp="1"/>
          </p:cNvSpPr>
          <p:nvPr>
            <p:ph idx="1"/>
          </p:nvPr>
        </p:nvSpPr>
        <p:spPr/>
        <p:txBody>
          <a:bodyPr>
            <a:normAutofit fontScale="70000" lnSpcReduction="20000"/>
          </a:bodyPr>
          <a:lstStyle/>
          <a:p>
            <a:pPr marL="494100" indent="-457200">
              <a:buFont typeface="+mj-lt"/>
              <a:buAutoNum type="arabicPeriod"/>
            </a:pPr>
            <a:r>
              <a:rPr lang="es-MX" sz="3400" dirty="0"/>
              <a:t>Registro de usuarios nuevos :  El sistema debe permitir a los usuarios que ingresan crear y gestionar sus cuentas.</a:t>
            </a:r>
          </a:p>
          <a:p>
            <a:pPr marL="494100" indent="-457200">
              <a:buFont typeface="+mj-lt"/>
              <a:buAutoNum type="arabicPeriod"/>
            </a:pPr>
            <a:r>
              <a:rPr lang="es-MX" sz="3400" dirty="0"/>
              <a:t>Rastreo de productos: Facilita a los usuarios saber dónde se encuentran sus productos.</a:t>
            </a:r>
          </a:p>
          <a:p>
            <a:pPr marL="494100" indent="-457200">
              <a:buFont typeface="+mj-lt"/>
              <a:buAutoNum type="arabicPeriod"/>
            </a:pPr>
            <a:r>
              <a:rPr lang="es-MX" sz="3400" dirty="0"/>
              <a:t>Realización de pagos: Facilita la compra a los usuarios mediante diferentes tipos de pago.</a:t>
            </a:r>
          </a:p>
          <a:p>
            <a:pPr marL="494100" indent="-457200">
              <a:buFont typeface="+mj-lt"/>
              <a:buAutoNum type="arabicPeriod"/>
            </a:pPr>
            <a:r>
              <a:rPr lang="es-MX" sz="3400" dirty="0"/>
              <a:t>Venta de productos: Los usuarios pueden ser distribuidores de sus propios productos.</a:t>
            </a:r>
          </a:p>
          <a:p>
            <a:pPr marL="36900" indent="0">
              <a:buNone/>
            </a:pPr>
            <a:endParaRPr lang="es-MX" dirty="0"/>
          </a:p>
          <a:p>
            <a:pPr marL="494100" indent="-457200">
              <a:buFont typeface="+mj-lt"/>
              <a:buAutoNum type="arabicPeriod"/>
            </a:pPr>
            <a:endParaRPr lang="es-MX" dirty="0"/>
          </a:p>
          <a:p>
            <a:pPr marL="494100" indent="-457200">
              <a:buFont typeface="+mj-lt"/>
              <a:buAutoNum type="arabicPeriod"/>
            </a:pPr>
            <a:endParaRPr lang="es-MX" dirty="0"/>
          </a:p>
          <a:p>
            <a:pPr marL="36900" indent="0">
              <a:buNone/>
            </a:pPr>
            <a:r>
              <a:rPr lang="es-MX" dirty="0"/>
              <a:t>    </a:t>
            </a:r>
            <a:endParaRPr lang="es-CO" dirty="0"/>
          </a:p>
        </p:txBody>
      </p:sp>
    </p:spTree>
    <p:extLst>
      <p:ext uri="{BB962C8B-B14F-4D97-AF65-F5344CB8AC3E}">
        <p14:creationId xmlns:p14="http://schemas.microsoft.com/office/powerpoint/2010/main" val="1701243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5EB4D0-2ACE-D5B4-B81B-C57F758EC37C}"/>
              </a:ext>
            </a:extLst>
          </p:cNvPr>
          <p:cNvSpPr>
            <a:spLocks noGrp="1"/>
          </p:cNvSpPr>
          <p:nvPr>
            <p:ph type="title"/>
          </p:nvPr>
        </p:nvSpPr>
        <p:spPr/>
        <p:txBody>
          <a:bodyPr/>
          <a:lstStyle/>
          <a:p>
            <a:r>
              <a:rPr lang="es-MX" dirty="0"/>
              <a:t>Características de los usuarios </a:t>
            </a:r>
            <a:endParaRPr lang="es-CO" dirty="0"/>
          </a:p>
        </p:txBody>
      </p:sp>
      <p:sp>
        <p:nvSpPr>
          <p:cNvPr id="4" name="Marcador de texto 3">
            <a:extLst>
              <a:ext uri="{FF2B5EF4-FFF2-40B4-BE49-F238E27FC236}">
                <a16:creationId xmlns:a16="http://schemas.microsoft.com/office/drawing/2014/main" id="{7B5767A0-3A86-CBF4-0601-C7716F4839C5}"/>
              </a:ext>
            </a:extLst>
          </p:cNvPr>
          <p:cNvSpPr>
            <a:spLocks noGrp="1"/>
          </p:cNvSpPr>
          <p:nvPr>
            <p:ph type="body" idx="1"/>
          </p:nvPr>
        </p:nvSpPr>
        <p:spPr/>
        <p:txBody>
          <a:bodyPr/>
          <a:lstStyle/>
          <a:p>
            <a:r>
              <a:rPr lang="es-MX" dirty="0"/>
              <a:t>Clientes</a:t>
            </a:r>
            <a:endParaRPr lang="es-CO" dirty="0"/>
          </a:p>
        </p:txBody>
      </p:sp>
      <p:sp>
        <p:nvSpPr>
          <p:cNvPr id="3" name="Marcador de contenido 2">
            <a:extLst>
              <a:ext uri="{FF2B5EF4-FFF2-40B4-BE49-F238E27FC236}">
                <a16:creationId xmlns:a16="http://schemas.microsoft.com/office/drawing/2014/main" id="{B8E403D9-D5FF-955A-F133-611B502405C3}"/>
              </a:ext>
            </a:extLst>
          </p:cNvPr>
          <p:cNvSpPr>
            <a:spLocks noGrp="1"/>
          </p:cNvSpPr>
          <p:nvPr>
            <p:ph sz="half" idx="2"/>
          </p:nvPr>
        </p:nvSpPr>
        <p:spPr/>
        <p:txBody>
          <a:bodyPr>
            <a:normAutofit/>
          </a:bodyPr>
          <a:lstStyle/>
          <a:p>
            <a:r>
              <a:rPr lang="es-MX" sz="2400" dirty="0"/>
              <a:t>Clientes: Son los usuarios que usan la página web frecuentemente para sus compras.</a:t>
            </a:r>
          </a:p>
        </p:txBody>
      </p:sp>
      <p:sp>
        <p:nvSpPr>
          <p:cNvPr id="5" name="Marcador de texto 4">
            <a:extLst>
              <a:ext uri="{FF2B5EF4-FFF2-40B4-BE49-F238E27FC236}">
                <a16:creationId xmlns:a16="http://schemas.microsoft.com/office/drawing/2014/main" id="{9C3CF069-26AC-9A90-CCB0-01532A6F86C1}"/>
              </a:ext>
            </a:extLst>
          </p:cNvPr>
          <p:cNvSpPr>
            <a:spLocks noGrp="1"/>
          </p:cNvSpPr>
          <p:nvPr>
            <p:ph type="body" sz="quarter" idx="3"/>
          </p:nvPr>
        </p:nvSpPr>
        <p:spPr/>
        <p:txBody>
          <a:bodyPr/>
          <a:lstStyle/>
          <a:p>
            <a:r>
              <a:rPr lang="es-MX" dirty="0"/>
              <a:t>Administrador de la pagina</a:t>
            </a:r>
            <a:endParaRPr lang="es-CO" dirty="0"/>
          </a:p>
        </p:txBody>
      </p:sp>
      <p:sp>
        <p:nvSpPr>
          <p:cNvPr id="6" name="Marcador de contenido 5">
            <a:extLst>
              <a:ext uri="{FF2B5EF4-FFF2-40B4-BE49-F238E27FC236}">
                <a16:creationId xmlns:a16="http://schemas.microsoft.com/office/drawing/2014/main" id="{DB59F552-C063-9FD7-BA83-8AD231F2DBF0}"/>
              </a:ext>
            </a:extLst>
          </p:cNvPr>
          <p:cNvSpPr>
            <a:spLocks noGrp="1"/>
          </p:cNvSpPr>
          <p:nvPr>
            <p:ph sz="quarter" idx="4"/>
          </p:nvPr>
        </p:nvSpPr>
        <p:spPr/>
        <p:txBody>
          <a:bodyPr/>
          <a:lstStyle/>
          <a:p>
            <a:r>
              <a:rPr lang="es-MX" sz="2400" dirty="0"/>
              <a:t>Administrador de la página web: Es el personal encargado de mantener y gestionar la página web.</a:t>
            </a:r>
            <a:endParaRPr lang="es-CO" sz="2400" dirty="0"/>
          </a:p>
          <a:p>
            <a:pPr marL="36900" indent="0">
              <a:buNone/>
            </a:pPr>
            <a:endParaRPr lang="es-CO" dirty="0"/>
          </a:p>
        </p:txBody>
      </p:sp>
    </p:spTree>
    <p:extLst>
      <p:ext uri="{BB962C8B-B14F-4D97-AF65-F5344CB8AC3E}">
        <p14:creationId xmlns:p14="http://schemas.microsoft.com/office/powerpoint/2010/main" val="858946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1B5C6C-58F4-772F-D2A8-DACAD48DBAA0}"/>
              </a:ext>
            </a:extLst>
          </p:cNvPr>
          <p:cNvSpPr>
            <a:spLocks noGrp="1"/>
          </p:cNvSpPr>
          <p:nvPr>
            <p:ph type="title"/>
          </p:nvPr>
        </p:nvSpPr>
        <p:spPr/>
        <p:txBody>
          <a:bodyPr/>
          <a:lstStyle/>
          <a:p>
            <a:r>
              <a:rPr lang="es-MX" dirty="0"/>
              <a:t>Restricciones </a:t>
            </a:r>
            <a:endParaRPr lang="es-CO" dirty="0"/>
          </a:p>
        </p:txBody>
      </p:sp>
      <p:sp>
        <p:nvSpPr>
          <p:cNvPr id="3" name="Marcador de contenido 2">
            <a:extLst>
              <a:ext uri="{FF2B5EF4-FFF2-40B4-BE49-F238E27FC236}">
                <a16:creationId xmlns:a16="http://schemas.microsoft.com/office/drawing/2014/main" id="{911E2845-D32C-FEEA-11E1-F7091D57F9DA}"/>
              </a:ext>
            </a:extLst>
          </p:cNvPr>
          <p:cNvSpPr>
            <a:spLocks noGrp="1"/>
          </p:cNvSpPr>
          <p:nvPr>
            <p:ph idx="1"/>
          </p:nvPr>
        </p:nvSpPr>
        <p:spPr/>
        <p:txBody>
          <a:bodyPr>
            <a:normAutofit lnSpcReduction="10000"/>
          </a:bodyPr>
          <a:lstStyle/>
          <a:p>
            <a:pPr marL="494100" indent="-457200">
              <a:buFont typeface="+mj-lt"/>
              <a:buAutoNum type="arabicPeriod"/>
            </a:pPr>
            <a:r>
              <a:rPr lang="es-MX" b="1" dirty="0"/>
              <a:t>Cumplimiento Normativo</a:t>
            </a:r>
            <a:r>
              <a:rPr lang="es-MX" dirty="0"/>
              <a:t>: El sistema debe cumplir con las leyes locales y nacionales relacionadas con el comercio electrónico, protección al consumidor, y privacidad de datos.</a:t>
            </a:r>
          </a:p>
          <a:p>
            <a:pPr marL="494100" indent="-457200">
              <a:buFont typeface="+mj-lt"/>
              <a:buAutoNum type="arabicPeriod"/>
            </a:pPr>
            <a:r>
              <a:rPr lang="es-MX" b="1" dirty="0"/>
              <a:t>Política de Privacidad</a:t>
            </a:r>
            <a:r>
              <a:rPr lang="es-MX" dirty="0"/>
              <a:t>: El sistema debe tener una política de privacidad clara que explique cómo se recopilan, usan, y protegen los datos de los usuarios.</a:t>
            </a:r>
          </a:p>
          <a:p>
            <a:pPr marL="494100" indent="-457200">
              <a:buFont typeface="+mj-lt"/>
              <a:buAutoNum type="arabicPeriod"/>
            </a:pPr>
            <a:r>
              <a:rPr lang="es-MX" b="1" dirty="0"/>
              <a:t>Términos y Condiciones</a:t>
            </a:r>
            <a:r>
              <a:rPr lang="es-MX" dirty="0"/>
              <a:t>: Establecer términos y condiciones que detallen las políticas de venta, devoluciones, envíos, y cualquier otra información relevante para los usuarios.</a:t>
            </a:r>
          </a:p>
          <a:p>
            <a:pPr marL="494100" indent="-457200">
              <a:buFont typeface="+mj-lt"/>
              <a:buAutoNum type="arabicPeriod"/>
            </a:pPr>
            <a:r>
              <a:rPr lang="es-MX" b="1" dirty="0"/>
              <a:t>Diseño adaptativo</a:t>
            </a:r>
            <a:r>
              <a:rPr lang="es-MX" dirty="0"/>
              <a:t>: la página web debe ser accesible y funcional en dispositivos móviles y diferentes tamaños de pantalla.</a:t>
            </a:r>
          </a:p>
          <a:p>
            <a:pPr marL="494100" indent="-457200">
              <a:buFont typeface="+mj-lt"/>
              <a:buAutoNum type="arabicPeriod"/>
            </a:pPr>
            <a:r>
              <a:rPr lang="es-MX" b="1" dirty="0"/>
              <a:t>Seguridad</a:t>
            </a:r>
            <a:r>
              <a:rPr lang="es-MX" dirty="0"/>
              <a:t>: Implementa protocolos de seguridad como HTTPS para proteger la información del usuario.</a:t>
            </a:r>
          </a:p>
          <a:p>
            <a:pPr marL="494100" indent="-457200">
              <a:buFont typeface="+mj-lt"/>
              <a:buAutoNum type="arabicPeriod"/>
            </a:pPr>
            <a:endParaRPr lang="es-CO" dirty="0"/>
          </a:p>
        </p:txBody>
      </p:sp>
    </p:spTree>
    <p:extLst>
      <p:ext uri="{BB962C8B-B14F-4D97-AF65-F5344CB8AC3E}">
        <p14:creationId xmlns:p14="http://schemas.microsoft.com/office/powerpoint/2010/main" val="3878825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1918EC-93C8-88FF-F205-C68E39D3936F}"/>
              </a:ext>
            </a:extLst>
          </p:cNvPr>
          <p:cNvSpPr>
            <a:spLocks noGrp="1"/>
          </p:cNvSpPr>
          <p:nvPr>
            <p:ph type="title"/>
          </p:nvPr>
        </p:nvSpPr>
        <p:spPr/>
        <p:txBody>
          <a:bodyPr>
            <a:normAutofit fontScale="90000"/>
          </a:bodyPr>
          <a:lstStyle/>
          <a:p>
            <a:r>
              <a:rPr lang="es-MX" dirty="0"/>
              <a:t>Requisitos funcionales </a:t>
            </a:r>
            <a:br>
              <a:rPr lang="es-MX" dirty="0"/>
            </a:br>
            <a:r>
              <a:rPr lang="es-MX" dirty="0"/>
              <a:t>Registro de usuario</a:t>
            </a:r>
            <a:endParaRPr lang="es-CO" dirty="0"/>
          </a:p>
        </p:txBody>
      </p:sp>
      <p:graphicFrame>
        <p:nvGraphicFramePr>
          <p:cNvPr id="12" name="Marcador de contenido 11">
            <a:extLst>
              <a:ext uri="{FF2B5EF4-FFF2-40B4-BE49-F238E27FC236}">
                <a16:creationId xmlns:a16="http://schemas.microsoft.com/office/drawing/2014/main" id="{6930D028-8CDE-4559-6A7E-75B5FDD4863F}"/>
              </a:ext>
            </a:extLst>
          </p:cNvPr>
          <p:cNvGraphicFramePr>
            <a:graphicFrameLocks noGrp="1"/>
          </p:cNvGraphicFramePr>
          <p:nvPr>
            <p:ph idx="1"/>
            <p:extLst>
              <p:ext uri="{D42A27DB-BD31-4B8C-83A1-F6EECF244321}">
                <p14:modId xmlns:p14="http://schemas.microsoft.com/office/powerpoint/2010/main" val="3542121065"/>
              </p:ext>
            </p:extLst>
          </p:nvPr>
        </p:nvGraphicFramePr>
        <p:xfrm>
          <a:off x="913795" y="2091726"/>
          <a:ext cx="10353675" cy="1559560"/>
        </p:xfrm>
        <a:graphic>
          <a:graphicData uri="http://schemas.openxmlformats.org/drawingml/2006/table">
            <a:tbl>
              <a:tblPr firstRow="1" bandRow="1">
                <a:tableStyleId>{073A0DAA-6AF3-43AB-8588-CEC1D06C72B9}</a:tableStyleId>
              </a:tblPr>
              <a:tblGrid>
                <a:gridCol w="2070735">
                  <a:extLst>
                    <a:ext uri="{9D8B030D-6E8A-4147-A177-3AD203B41FA5}">
                      <a16:colId xmlns:a16="http://schemas.microsoft.com/office/drawing/2014/main" val="581420940"/>
                    </a:ext>
                  </a:extLst>
                </a:gridCol>
                <a:gridCol w="2070735">
                  <a:extLst>
                    <a:ext uri="{9D8B030D-6E8A-4147-A177-3AD203B41FA5}">
                      <a16:colId xmlns:a16="http://schemas.microsoft.com/office/drawing/2014/main" val="1474821527"/>
                    </a:ext>
                  </a:extLst>
                </a:gridCol>
                <a:gridCol w="2070735">
                  <a:extLst>
                    <a:ext uri="{9D8B030D-6E8A-4147-A177-3AD203B41FA5}">
                      <a16:colId xmlns:a16="http://schemas.microsoft.com/office/drawing/2014/main" val="2733522898"/>
                    </a:ext>
                  </a:extLst>
                </a:gridCol>
                <a:gridCol w="2070735">
                  <a:extLst>
                    <a:ext uri="{9D8B030D-6E8A-4147-A177-3AD203B41FA5}">
                      <a16:colId xmlns:a16="http://schemas.microsoft.com/office/drawing/2014/main" val="934378187"/>
                    </a:ext>
                  </a:extLst>
                </a:gridCol>
                <a:gridCol w="2070735">
                  <a:extLst>
                    <a:ext uri="{9D8B030D-6E8A-4147-A177-3AD203B41FA5}">
                      <a16:colId xmlns:a16="http://schemas.microsoft.com/office/drawing/2014/main" val="822135355"/>
                    </a:ext>
                  </a:extLst>
                </a:gridCol>
              </a:tblGrid>
              <a:tr h="370840">
                <a:tc>
                  <a:txBody>
                    <a:bodyPr/>
                    <a:lstStyle/>
                    <a:p>
                      <a:pPr algn="ctr"/>
                      <a:r>
                        <a:rPr lang="es-MX" dirty="0"/>
                        <a:t>ID</a:t>
                      </a:r>
                      <a:endParaRPr lang="es-CO" dirty="0"/>
                    </a:p>
                  </a:txBody>
                  <a:tcPr/>
                </a:tc>
                <a:tc>
                  <a:txBody>
                    <a:bodyPr/>
                    <a:lstStyle/>
                    <a:p>
                      <a:pPr algn="ctr"/>
                      <a:r>
                        <a:rPr lang="es-MX" dirty="0"/>
                        <a:t>Nombre</a:t>
                      </a:r>
                      <a:endParaRPr lang="es-CO" dirty="0"/>
                    </a:p>
                  </a:txBody>
                  <a:tcPr/>
                </a:tc>
                <a:tc>
                  <a:txBody>
                    <a:bodyPr/>
                    <a:lstStyle/>
                    <a:p>
                      <a:pPr algn="ctr"/>
                      <a:r>
                        <a:rPr lang="es-MX" dirty="0"/>
                        <a:t>Actor principal</a:t>
                      </a:r>
                      <a:endParaRPr lang="es-CO" dirty="0"/>
                    </a:p>
                  </a:txBody>
                  <a:tcPr/>
                </a:tc>
                <a:tc>
                  <a:txBody>
                    <a:bodyPr/>
                    <a:lstStyle/>
                    <a:p>
                      <a:pPr algn="ctr"/>
                      <a:r>
                        <a:rPr lang="es-MX" dirty="0"/>
                        <a:t>Precondiciones</a:t>
                      </a:r>
                      <a:endParaRPr lang="es-CO" dirty="0"/>
                    </a:p>
                  </a:txBody>
                  <a:tcPr/>
                </a:tc>
                <a:tc>
                  <a:txBody>
                    <a:bodyPr/>
                    <a:lstStyle/>
                    <a:p>
                      <a:pPr algn="ctr"/>
                      <a:r>
                        <a:rPr lang="es-MX" dirty="0"/>
                        <a:t>Postcondiciones</a:t>
                      </a:r>
                      <a:endParaRPr lang="es-CO" dirty="0"/>
                    </a:p>
                  </a:txBody>
                  <a:tcPr/>
                </a:tc>
                <a:extLst>
                  <a:ext uri="{0D108BD9-81ED-4DB2-BD59-A6C34878D82A}">
                    <a16:rowId xmlns:a16="http://schemas.microsoft.com/office/drawing/2014/main" val="3473812955"/>
                  </a:ext>
                </a:extLst>
              </a:tr>
              <a:tr h="370840">
                <a:tc>
                  <a:txBody>
                    <a:bodyPr/>
                    <a:lstStyle/>
                    <a:p>
                      <a:r>
                        <a:rPr lang="es-MX" dirty="0"/>
                        <a:t>00001</a:t>
                      </a:r>
                      <a:endParaRPr lang="es-CO" dirty="0"/>
                    </a:p>
                  </a:txBody>
                  <a:tcPr/>
                </a:tc>
                <a:tc>
                  <a:txBody>
                    <a:bodyPr/>
                    <a:lstStyle/>
                    <a:p>
                      <a:pPr algn="ctr"/>
                      <a:r>
                        <a:rPr lang="es-MX" dirty="0"/>
                        <a:t>Registro de usuario</a:t>
                      </a:r>
                      <a:endParaRPr lang="es-CO" dirty="0"/>
                    </a:p>
                  </a:txBody>
                  <a:tcPr/>
                </a:tc>
                <a:tc>
                  <a:txBody>
                    <a:bodyPr/>
                    <a:lstStyle/>
                    <a:p>
                      <a:pPr algn="ctr"/>
                      <a:r>
                        <a:rPr lang="es-MX" dirty="0"/>
                        <a:t>Cliente </a:t>
                      </a:r>
                      <a:endParaRPr lang="es-CO" dirty="0"/>
                    </a:p>
                  </a:txBody>
                  <a:tcPr/>
                </a:tc>
                <a:tc>
                  <a:txBody>
                    <a:bodyPr/>
                    <a:lstStyle/>
                    <a:p>
                      <a:pPr algn="ctr"/>
                      <a:r>
                        <a:rPr lang="es-MX" dirty="0"/>
                        <a:t>El usuario debe ser mayor de edad y contar con correo electrónico. </a:t>
                      </a:r>
                      <a:endParaRPr lang="es-CO" dirty="0"/>
                    </a:p>
                  </a:txBody>
                  <a:tcPr/>
                </a:tc>
                <a:tc>
                  <a:txBody>
                    <a:bodyPr/>
                    <a:lstStyle/>
                    <a:p>
                      <a:pPr algn="ctr"/>
                      <a:r>
                        <a:rPr lang="es-MX" dirty="0"/>
                        <a:t>El usuario queda registrado en la página web</a:t>
                      </a:r>
                      <a:endParaRPr lang="es-CO" dirty="0"/>
                    </a:p>
                  </a:txBody>
                  <a:tcPr/>
                </a:tc>
                <a:extLst>
                  <a:ext uri="{0D108BD9-81ED-4DB2-BD59-A6C34878D82A}">
                    <a16:rowId xmlns:a16="http://schemas.microsoft.com/office/drawing/2014/main" val="627617510"/>
                  </a:ext>
                </a:extLst>
              </a:tr>
            </a:tbl>
          </a:graphicData>
        </a:graphic>
      </p:graphicFrame>
    </p:spTree>
    <p:extLst>
      <p:ext uri="{BB962C8B-B14F-4D97-AF65-F5344CB8AC3E}">
        <p14:creationId xmlns:p14="http://schemas.microsoft.com/office/powerpoint/2010/main" val="2956631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6AB433-DA0C-99F9-EB51-4D3D58EFC0E6}"/>
              </a:ext>
            </a:extLst>
          </p:cNvPr>
          <p:cNvSpPr>
            <a:spLocks noGrp="1"/>
          </p:cNvSpPr>
          <p:nvPr>
            <p:ph type="title"/>
          </p:nvPr>
        </p:nvSpPr>
        <p:spPr/>
        <p:txBody>
          <a:bodyPr>
            <a:normAutofit fontScale="90000"/>
          </a:bodyPr>
          <a:lstStyle/>
          <a:p>
            <a:r>
              <a:rPr lang="es-MX" dirty="0"/>
              <a:t>Caso de uso </a:t>
            </a:r>
            <a:br>
              <a:rPr lang="es-MX" dirty="0"/>
            </a:br>
            <a:r>
              <a:rPr lang="es-MX" dirty="0"/>
              <a:t>Registro de usuario </a:t>
            </a:r>
            <a:endParaRPr lang="es-CO" dirty="0"/>
          </a:p>
        </p:txBody>
      </p:sp>
      <p:sp>
        <p:nvSpPr>
          <p:cNvPr id="3" name="Marcador de contenido 2">
            <a:extLst>
              <a:ext uri="{FF2B5EF4-FFF2-40B4-BE49-F238E27FC236}">
                <a16:creationId xmlns:a16="http://schemas.microsoft.com/office/drawing/2014/main" id="{75AEA842-6474-B08B-8796-F7BEF9748FD8}"/>
              </a:ext>
            </a:extLst>
          </p:cNvPr>
          <p:cNvSpPr>
            <a:spLocks noGrp="1"/>
          </p:cNvSpPr>
          <p:nvPr>
            <p:ph idx="1"/>
          </p:nvPr>
        </p:nvSpPr>
        <p:spPr/>
        <p:txBody>
          <a:bodyPr>
            <a:normAutofit/>
          </a:bodyPr>
          <a:lstStyle/>
          <a:p>
            <a:r>
              <a:rPr lang="es-MX" sz="2800" dirty="0"/>
              <a:t>1: El usuario ingres a la página web.  </a:t>
            </a:r>
          </a:p>
          <a:p>
            <a:r>
              <a:rPr lang="es-MX" sz="2800" dirty="0"/>
              <a:t>2: La página web le pide la información personal al usuario (Nombres, correo electrónico, dirección etc.)</a:t>
            </a:r>
          </a:p>
          <a:p>
            <a:r>
              <a:rPr lang="es-MX" sz="2800" dirty="0"/>
              <a:t>3: El usuario llena esos datos. </a:t>
            </a:r>
          </a:p>
          <a:p>
            <a:r>
              <a:rPr lang="es-MX" sz="2800" dirty="0"/>
              <a:t>4: La página web registra al usuario.</a:t>
            </a:r>
            <a:endParaRPr lang="es-CO" sz="2800" dirty="0"/>
          </a:p>
        </p:txBody>
      </p:sp>
    </p:spTree>
    <p:extLst>
      <p:ext uri="{BB962C8B-B14F-4D97-AF65-F5344CB8AC3E}">
        <p14:creationId xmlns:p14="http://schemas.microsoft.com/office/powerpoint/2010/main" val="809227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11267E-EBF5-3E8E-6A55-D318AFFA4F8B}"/>
              </a:ext>
            </a:extLst>
          </p:cNvPr>
          <p:cNvSpPr>
            <a:spLocks noGrp="1"/>
          </p:cNvSpPr>
          <p:nvPr>
            <p:ph type="title"/>
          </p:nvPr>
        </p:nvSpPr>
        <p:spPr/>
        <p:txBody>
          <a:bodyPr/>
          <a:lstStyle/>
          <a:p>
            <a:r>
              <a:rPr lang="es-MX" dirty="0"/>
              <a:t>Caso de uso 2: Realización de pagos </a:t>
            </a:r>
            <a:endParaRPr lang="es-CO" dirty="0"/>
          </a:p>
        </p:txBody>
      </p:sp>
      <p:graphicFrame>
        <p:nvGraphicFramePr>
          <p:cNvPr id="4" name="Marcador de contenido 3">
            <a:extLst>
              <a:ext uri="{FF2B5EF4-FFF2-40B4-BE49-F238E27FC236}">
                <a16:creationId xmlns:a16="http://schemas.microsoft.com/office/drawing/2014/main" id="{A328F039-40E0-CB05-2974-46B0710B6FFF}"/>
              </a:ext>
            </a:extLst>
          </p:cNvPr>
          <p:cNvGraphicFramePr>
            <a:graphicFrameLocks noGrp="1"/>
          </p:cNvGraphicFramePr>
          <p:nvPr>
            <p:ph idx="1"/>
            <p:extLst>
              <p:ext uri="{D42A27DB-BD31-4B8C-83A1-F6EECF244321}">
                <p14:modId xmlns:p14="http://schemas.microsoft.com/office/powerpoint/2010/main" val="1089863319"/>
              </p:ext>
            </p:extLst>
          </p:nvPr>
        </p:nvGraphicFramePr>
        <p:xfrm>
          <a:off x="914400" y="1731963"/>
          <a:ext cx="10353675" cy="1833880"/>
        </p:xfrm>
        <a:graphic>
          <a:graphicData uri="http://schemas.openxmlformats.org/drawingml/2006/table">
            <a:tbl>
              <a:tblPr firstRow="1" bandRow="1">
                <a:tableStyleId>{073A0DAA-6AF3-43AB-8588-CEC1D06C72B9}</a:tableStyleId>
              </a:tblPr>
              <a:tblGrid>
                <a:gridCol w="2070735">
                  <a:extLst>
                    <a:ext uri="{9D8B030D-6E8A-4147-A177-3AD203B41FA5}">
                      <a16:colId xmlns:a16="http://schemas.microsoft.com/office/drawing/2014/main" val="446312744"/>
                    </a:ext>
                  </a:extLst>
                </a:gridCol>
                <a:gridCol w="2070735">
                  <a:extLst>
                    <a:ext uri="{9D8B030D-6E8A-4147-A177-3AD203B41FA5}">
                      <a16:colId xmlns:a16="http://schemas.microsoft.com/office/drawing/2014/main" val="1583514148"/>
                    </a:ext>
                  </a:extLst>
                </a:gridCol>
                <a:gridCol w="2070735">
                  <a:extLst>
                    <a:ext uri="{9D8B030D-6E8A-4147-A177-3AD203B41FA5}">
                      <a16:colId xmlns:a16="http://schemas.microsoft.com/office/drawing/2014/main" val="1513896065"/>
                    </a:ext>
                  </a:extLst>
                </a:gridCol>
                <a:gridCol w="2070735">
                  <a:extLst>
                    <a:ext uri="{9D8B030D-6E8A-4147-A177-3AD203B41FA5}">
                      <a16:colId xmlns:a16="http://schemas.microsoft.com/office/drawing/2014/main" val="2428325353"/>
                    </a:ext>
                  </a:extLst>
                </a:gridCol>
                <a:gridCol w="2070735">
                  <a:extLst>
                    <a:ext uri="{9D8B030D-6E8A-4147-A177-3AD203B41FA5}">
                      <a16:colId xmlns:a16="http://schemas.microsoft.com/office/drawing/2014/main" val="4175682612"/>
                    </a:ext>
                  </a:extLst>
                </a:gridCol>
              </a:tblGrid>
              <a:tr h="370840">
                <a:tc>
                  <a:txBody>
                    <a:bodyPr/>
                    <a:lstStyle/>
                    <a:p>
                      <a:pPr algn="ctr"/>
                      <a:r>
                        <a:rPr lang="es-MX" dirty="0"/>
                        <a:t>ID</a:t>
                      </a:r>
                      <a:endParaRPr lang="es-CO" dirty="0"/>
                    </a:p>
                  </a:txBody>
                  <a:tcPr/>
                </a:tc>
                <a:tc>
                  <a:txBody>
                    <a:bodyPr/>
                    <a:lstStyle/>
                    <a:p>
                      <a:pPr algn="ctr"/>
                      <a:r>
                        <a:rPr lang="es-MX" dirty="0"/>
                        <a:t>Nombre</a:t>
                      </a:r>
                      <a:endParaRPr lang="es-CO" dirty="0"/>
                    </a:p>
                  </a:txBody>
                  <a:tcPr/>
                </a:tc>
                <a:tc>
                  <a:txBody>
                    <a:bodyPr/>
                    <a:lstStyle/>
                    <a:p>
                      <a:pPr algn="ctr"/>
                      <a:r>
                        <a:rPr lang="es-MX" dirty="0"/>
                        <a:t>Actor principal</a:t>
                      </a:r>
                      <a:endParaRPr lang="es-CO" dirty="0"/>
                    </a:p>
                  </a:txBody>
                  <a:tcPr/>
                </a:tc>
                <a:tc>
                  <a:txBody>
                    <a:bodyPr/>
                    <a:lstStyle/>
                    <a:p>
                      <a:pPr algn="ctr"/>
                      <a:r>
                        <a:rPr lang="es-MX" dirty="0"/>
                        <a:t>Precondiciones </a:t>
                      </a:r>
                      <a:endParaRPr lang="es-CO" dirty="0"/>
                    </a:p>
                  </a:txBody>
                  <a:tcPr/>
                </a:tc>
                <a:tc>
                  <a:txBody>
                    <a:bodyPr/>
                    <a:lstStyle/>
                    <a:p>
                      <a:pPr algn="ctr"/>
                      <a:r>
                        <a:rPr lang="es-MX" dirty="0"/>
                        <a:t>Postcondiciones</a:t>
                      </a:r>
                      <a:endParaRPr lang="es-CO" dirty="0"/>
                    </a:p>
                  </a:txBody>
                  <a:tcPr/>
                </a:tc>
                <a:extLst>
                  <a:ext uri="{0D108BD9-81ED-4DB2-BD59-A6C34878D82A}">
                    <a16:rowId xmlns:a16="http://schemas.microsoft.com/office/drawing/2014/main" val="2386665557"/>
                  </a:ext>
                </a:extLst>
              </a:tr>
              <a:tr h="370840">
                <a:tc>
                  <a:txBody>
                    <a:bodyPr/>
                    <a:lstStyle/>
                    <a:p>
                      <a:pPr algn="ctr"/>
                      <a:r>
                        <a:rPr lang="es-MX" dirty="0"/>
                        <a:t>000002</a:t>
                      </a:r>
                      <a:endParaRPr lang="es-CO" dirty="0"/>
                    </a:p>
                  </a:txBody>
                  <a:tcPr/>
                </a:tc>
                <a:tc>
                  <a:txBody>
                    <a:bodyPr/>
                    <a:lstStyle/>
                    <a:p>
                      <a:pPr algn="ctr"/>
                      <a:r>
                        <a:rPr lang="es-MX" dirty="0"/>
                        <a:t>Realización de pagos</a:t>
                      </a:r>
                      <a:endParaRPr lang="es-CO" dirty="0"/>
                    </a:p>
                  </a:txBody>
                  <a:tcPr/>
                </a:tc>
                <a:tc>
                  <a:txBody>
                    <a:bodyPr/>
                    <a:lstStyle/>
                    <a:p>
                      <a:pPr algn="ctr"/>
                      <a:r>
                        <a:rPr lang="es-MX" dirty="0"/>
                        <a:t>Cliente</a:t>
                      </a:r>
                      <a:endParaRPr lang="es-CO" dirty="0"/>
                    </a:p>
                  </a:txBody>
                  <a:tcPr/>
                </a:tc>
                <a:tc>
                  <a:txBody>
                    <a:bodyPr/>
                    <a:lstStyle/>
                    <a:p>
                      <a:pPr algn="ctr"/>
                      <a:r>
                        <a:rPr lang="es-MX" dirty="0"/>
                        <a:t>El usuario debe de estar registrado en la página web y tener algún método de pago con saldo</a:t>
                      </a:r>
                      <a:endParaRPr lang="es-CO" dirty="0"/>
                    </a:p>
                  </a:txBody>
                  <a:tcPr/>
                </a:tc>
                <a:tc>
                  <a:txBody>
                    <a:bodyPr/>
                    <a:lstStyle/>
                    <a:p>
                      <a:pPr algn="ctr"/>
                      <a:r>
                        <a:rPr lang="es-MX" dirty="0"/>
                        <a:t>El pago es realizado con éxito  y se procede a realizar la factura </a:t>
                      </a:r>
                      <a:endParaRPr lang="es-CO" dirty="0"/>
                    </a:p>
                  </a:txBody>
                  <a:tcPr/>
                </a:tc>
                <a:extLst>
                  <a:ext uri="{0D108BD9-81ED-4DB2-BD59-A6C34878D82A}">
                    <a16:rowId xmlns:a16="http://schemas.microsoft.com/office/drawing/2014/main" val="4080614982"/>
                  </a:ext>
                </a:extLst>
              </a:tr>
            </a:tbl>
          </a:graphicData>
        </a:graphic>
      </p:graphicFrame>
    </p:spTree>
    <p:extLst>
      <p:ext uri="{BB962C8B-B14F-4D97-AF65-F5344CB8AC3E}">
        <p14:creationId xmlns:p14="http://schemas.microsoft.com/office/powerpoint/2010/main" val="25487562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TM04033929[[fn=Pizarra]]</Template>
  <TotalTime>273</TotalTime>
  <Words>1324</Words>
  <Application>Microsoft Office PowerPoint</Application>
  <PresentationFormat>Panorámica</PresentationFormat>
  <Paragraphs>171</Paragraphs>
  <Slides>24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Arial</vt:lpstr>
      <vt:lpstr>Calisto MT</vt:lpstr>
      <vt:lpstr>Wingdings 2</vt:lpstr>
      <vt:lpstr>Pizarra</vt:lpstr>
      <vt:lpstr>Documento con especificación de requisitos</vt:lpstr>
      <vt:lpstr>Introducción </vt:lpstr>
      <vt:lpstr>Objetivo</vt:lpstr>
      <vt:lpstr>Funciones del producto </vt:lpstr>
      <vt:lpstr>Características de los usuarios </vt:lpstr>
      <vt:lpstr>Restricciones </vt:lpstr>
      <vt:lpstr>Requisitos funcionales  Registro de usuario</vt:lpstr>
      <vt:lpstr>Caso de uso  Registro de usuario </vt:lpstr>
      <vt:lpstr>Caso de uso 2: Realización de pagos </vt:lpstr>
      <vt:lpstr>Caso de uso </vt:lpstr>
      <vt:lpstr>Caso de uso 3: Rastreo de producto </vt:lpstr>
      <vt:lpstr>Caso de uso</vt:lpstr>
      <vt:lpstr>Caso de uso 4: Venta de productos</vt:lpstr>
      <vt:lpstr>Caso de uso</vt:lpstr>
      <vt:lpstr>Requerimientos no funcionales</vt:lpstr>
      <vt:lpstr>Presentación de PowerPoint</vt:lpstr>
      <vt:lpstr>Historia de usuario1: Registro de usuario  </vt:lpstr>
      <vt:lpstr>Criterios de</vt:lpstr>
      <vt:lpstr>Historia de usuario 2: Realización de pagos </vt:lpstr>
      <vt:lpstr>Criterios de</vt:lpstr>
      <vt:lpstr>Historia de usuario 3: Rastreo de producto</vt:lpstr>
      <vt:lpstr>Criterios de </vt:lpstr>
      <vt:lpstr>Historia de usuario 4: Venta de productos </vt:lpstr>
      <vt:lpstr>Criterios 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Johan Sebastian Gongora Garcia</dc:creator>
  <cp:lastModifiedBy>Johan Sebastian Gongora Garcia</cp:lastModifiedBy>
  <cp:revision>4</cp:revision>
  <dcterms:created xsi:type="dcterms:W3CDTF">2024-07-26T20:36:14Z</dcterms:created>
  <dcterms:modified xsi:type="dcterms:W3CDTF">2024-08-13T18:44:32Z</dcterms:modified>
</cp:coreProperties>
</file>