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  <p:sldId id="282" r:id="rId6"/>
    <p:sldId id="274" r:id="rId7"/>
    <p:sldId id="283" r:id="rId8"/>
    <p:sldId id="276" r:id="rId9"/>
    <p:sldId id="284" r:id="rId10"/>
    <p:sldId id="278" r:id="rId11"/>
    <p:sldId id="285" r:id="rId12"/>
    <p:sldId id="261" r:id="rId13"/>
    <p:sldId id="264" r:id="rId14"/>
    <p:sldId id="265" r:id="rId15"/>
    <p:sldId id="267" r:id="rId16"/>
    <p:sldId id="268" r:id="rId17"/>
    <p:sldId id="281" r:id="rId18"/>
    <p:sldId id="263" r:id="rId1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DD8A9-F912-436E-B9D6-A7D295644238}" v="5" dt="2025-03-09T18:49:31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62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0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3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2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57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00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9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13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516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E4D8211-B5FC-157A-AE2D-04BACD040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Autofit/>
          </a:bodyPr>
          <a:lstStyle/>
          <a:p>
            <a:r>
              <a:rPr lang="es-CO" sz="3200" dirty="0"/>
              <a:t>Elaboración de diagramas y plantillas para casos de uso del proyecto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CB61C6-7AEA-F1F7-5810-B32DE6082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 lnSpcReduction="10000"/>
          </a:bodyPr>
          <a:lstStyle/>
          <a:p>
            <a:r>
              <a:rPr lang="es-CO" dirty="0"/>
              <a:t>Johan Gongora</a:t>
            </a:r>
          </a:p>
          <a:p>
            <a:r>
              <a:rPr lang="es-CO" dirty="0"/>
              <a:t>Sena </a:t>
            </a:r>
          </a:p>
          <a:p>
            <a:r>
              <a:rPr lang="es-CO" dirty="0"/>
              <a:t>9/03/2024</a:t>
            </a:r>
          </a:p>
          <a:p>
            <a:r>
              <a:rPr lang="es-CO" dirty="0"/>
              <a:t>John niño</a:t>
            </a:r>
          </a:p>
        </p:txBody>
      </p:sp>
      <p:pic>
        <p:nvPicPr>
          <p:cNvPr id="4" name="Picture 3" descr="Vista en un caramelo">
            <a:extLst>
              <a:ext uri="{FF2B5EF4-FFF2-40B4-BE49-F238E27FC236}">
                <a16:creationId xmlns:a16="http://schemas.microsoft.com/office/drawing/2014/main" id="{7D06D5AF-6A54-0282-020E-F0769893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85" r="2154" b="-1"/>
          <a:stretch/>
        </p:blipFill>
        <p:spPr>
          <a:xfrm>
            <a:off x="3093268" y="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27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6CFAD-FEC5-56EE-9313-41E079E4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53835"/>
            <a:ext cx="9905999" cy="1360898"/>
          </a:xfrm>
        </p:spPr>
        <p:txBody>
          <a:bodyPr/>
          <a:lstStyle/>
          <a:p>
            <a:pPr algn="ctr"/>
            <a:r>
              <a:rPr lang="es-MX" dirty="0"/>
              <a:t>Diagrama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1078C0B-551A-6950-7766-F55636E26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688" y="1814733"/>
            <a:ext cx="9943914" cy="4118548"/>
          </a:xfrm>
        </p:spPr>
      </p:pic>
    </p:spTree>
    <p:extLst>
      <p:ext uri="{BB962C8B-B14F-4D97-AF65-F5344CB8AC3E}">
        <p14:creationId xmlns:p14="http://schemas.microsoft.com/office/powerpoint/2010/main" val="2336199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7DEFC-0403-A887-58E3-7FDCD5AB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23788"/>
            <a:ext cx="10168128" cy="1179576"/>
          </a:xfrm>
        </p:spPr>
        <p:txBody>
          <a:bodyPr/>
          <a:lstStyle/>
          <a:p>
            <a:pPr algn="ctr"/>
            <a:r>
              <a:rPr lang="es-MX" dirty="0"/>
              <a:t>Plantilla para caso de uso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EE66F-EB2F-1C64-7B6F-090ABE276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662"/>
            <a:ext cx="10168128" cy="4133538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Título del caso de uso: Registro de usuarios.</a:t>
            </a:r>
          </a:p>
          <a:p>
            <a:r>
              <a:rPr lang="es-MX" sz="2400" dirty="0"/>
              <a:t>ID: 0001** versión: 1.0 ** Autor: (Nombre del autor) ** Fecha: (Titulo)</a:t>
            </a:r>
          </a:p>
          <a:p>
            <a:r>
              <a:rPr lang="es-MX" sz="2400" dirty="0"/>
              <a:t>Descripción: El caso de uso describe como un usuario puede registrarse en la página web.</a:t>
            </a:r>
          </a:p>
          <a:p>
            <a:r>
              <a:rPr lang="es-MX" sz="2400" dirty="0"/>
              <a:t>Actores: usuario, Sistema de registro.</a:t>
            </a:r>
          </a:p>
          <a:p>
            <a:r>
              <a:rPr lang="es-MX" sz="2400" dirty="0"/>
              <a:t>Precondiciones: El usuario debe ser mayor de edad y contar con correo electrónico.</a:t>
            </a:r>
          </a:p>
          <a:p>
            <a:r>
              <a:rPr lang="es-MX" sz="2400" dirty="0"/>
              <a:t>Postcondiciones: El usuario queda registrado en la página web.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277024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94264-D42E-9654-1339-870FEB490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Flujo principal de eventos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E9736-D145-2AE2-C57D-7F23E95E5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103270"/>
            <a:ext cx="10168128" cy="3694176"/>
          </a:xfrm>
        </p:spPr>
        <p:txBody>
          <a:bodyPr>
            <a:normAutofit/>
          </a:bodyPr>
          <a:lstStyle/>
          <a:p>
            <a:r>
              <a:rPr lang="es-MX" dirty="0"/>
              <a:t>El usuario ingresa a la página web</a:t>
            </a:r>
          </a:p>
          <a:p>
            <a:r>
              <a:rPr lang="es-MX" dirty="0"/>
              <a:t>El usuario ingresa a la sección de registrar usuario </a:t>
            </a:r>
          </a:p>
          <a:p>
            <a:r>
              <a:rPr lang="es-MX" dirty="0"/>
              <a:t>La página web le pide información personal al usuario para su registro </a:t>
            </a:r>
          </a:p>
          <a:p>
            <a:r>
              <a:rPr lang="es-MX" dirty="0"/>
              <a:t>El usuario ingresa los datos </a:t>
            </a:r>
          </a:p>
          <a:p>
            <a:r>
              <a:rPr lang="es-MX" dirty="0"/>
              <a:t>El sistema verifica los datos</a:t>
            </a:r>
          </a:p>
          <a:p>
            <a:r>
              <a:rPr lang="es-MX" dirty="0"/>
              <a:t>La página web registra al usuario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60138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D2B985-C384-740C-E199-242FD2C83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088279"/>
            <a:ext cx="10168128" cy="3694176"/>
          </a:xfrm>
        </p:spPr>
        <p:txBody>
          <a:bodyPr>
            <a:normAutofit fontScale="77500" lnSpcReduction="20000"/>
          </a:bodyPr>
          <a:lstStyle/>
          <a:p>
            <a:r>
              <a:rPr lang="es-MX" sz="2800" dirty="0"/>
              <a:t>Título del caso de uso: Realización de pagos.</a:t>
            </a:r>
          </a:p>
          <a:p>
            <a:r>
              <a:rPr lang="es-MX" sz="2800" dirty="0"/>
              <a:t>ID: 0002** versión: 1.0 ** Autor: (Nombre del autor) ** Fecha: (Titulo)</a:t>
            </a:r>
          </a:p>
          <a:p>
            <a:r>
              <a:rPr lang="es-MX" sz="2800" dirty="0"/>
              <a:t>Descripción: El caso de uso describe como un usuario puede realizar pagos en la página web.</a:t>
            </a:r>
          </a:p>
          <a:p>
            <a:r>
              <a:rPr lang="es-MX" sz="2800" dirty="0"/>
              <a:t>Actores: usuario, Sistema de pagos.</a:t>
            </a:r>
          </a:p>
          <a:p>
            <a:r>
              <a:rPr lang="es-MX" sz="2800" dirty="0"/>
              <a:t>Precondiciones: El usuario debe de estar registrado en la página web y tener algún método de pago con saldo.</a:t>
            </a:r>
          </a:p>
          <a:p>
            <a:r>
              <a:rPr lang="es-MX" sz="2800" dirty="0"/>
              <a:t>Postcondiciones: El pago es realizado con éxito y se procede a realizar la factura.</a:t>
            </a:r>
            <a:endParaRPr lang="es-CO" sz="2800" dirty="0"/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AA9E78-BB1D-1326-95DC-384724157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pPr algn="ctr"/>
            <a:r>
              <a:rPr lang="es-MX" dirty="0"/>
              <a:t>Plantilla caso de uso realización de pagos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93432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ED9F46-7CF8-906D-A8DC-38808B0D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Flujo principal de eventos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B7C052-A737-537F-AC3D-3A3A1DAAF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usuario navega por la página web en busca del producto de su agrado.</a:t>
            </a:r>
          </a:p>
          <a:p>
            <a:r>
              <a:rPr lang="es-MX" dirty="0"/>
              <a:t>El usuario se dirige al carrito de comprar para proceder con el pago.</a:t>
            </a:r>
          </a:p>
          <a:p>
            <a:r>
              <a:rPr lang="es-MX" dirty="0"/>
              <a:t>El usuario ingresa los datos del método de pago.</a:t>
            </a:r>
          </a:p>
          <a:p>
            <a:r>
              <a:rPr lang="es-MX" dirty="0"/>
              <a:t>El sistema verifica los datos ingresados y el saldo.</a:t>
            </a:r>
          </a:p>
          <a:p>
            <a:r>
              <a:rPr lang="es-MX" dirty="0"/>
              <a:t>El sistema procede a realizar el cobro del monto y arroja la factura.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2295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28BA50-B4B4-0D72-18FF-54A674BC5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1968358"/>
            <a:ext cx="10168128" cy="3694176"/>
          </a:xfrm>
        </p:spPr>
        <p:txBody>
          <a:bodyPr>
            <a:normAutofit fontScale="85000" lnSpcReduction="20000"/>
          </a:bodyPr>
          <a:lstStyle/>
          <a:p>
            <a:r>
              <a:rPr lang="es-MX" sz="2800" dirty="0"/>
              <a:t>Título del caso de uso: Rastreo de productos.</a:t>
            </a:r>
          </a:p>
          <a:p>
            <a:r>
              <a:rPr lang="es-MX" sz="2800" dirty="0"/>
              <a:t>ID: 0003** versión: 1.0 ** Autor: (Nombre del autor) ** Fecha: (Titulo)</a:t>
            </a:r>
          </a:p>
          <a:p>
            <a:r>
              <a:rPr lang="es-MX" sz="2800" dirty="0"/>
              <a:t>Descripción: El caso de uso describe como un usuario puede rastrear sus productos en la página web.</a:t>
            </a:r>
          </a:p>
          <a:p>
            <a:r>
              <a:rPr lang="es-MX" sz="2800" dirty="0"/>
              <a:t>Actores: usuario, Sistema de rastreo.</a:t>
            </a:r>
          </a:p>
          <a:p>
            <a:r>
              <a:rPr lang="es-MX" sz="2800" dirty="0"/>
              <a:t>Precondiciones: El usuario previamente debe tener algún artículo comprado.</a:t>
            </a:r>
          </a:p>
          <a:p>
            <a:r>
              <a:rPr lang="es-MX" sz="2800" dirty="0"/>
              <a:t>Postcondiciones: El usuario visualiza el estado de su producto.</a:t>
            </a:r>
            <a:endParaRPr lang="es-CO" sz="2800" dirty="0"/>
          </a:p>
          <a:p>
            <a:endParaRPr lang="es-CO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1CCB584-CA16-F705-3D87-45F2254A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/>
          <a:lstStyle/>
          <a:p>
            <a:pPr algn="ctr"/>
            <a:r>
              <a:rPr lang="es-MX" dirty="0"/>
              <a:t>Plantilla caso de uso rastreo de producto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860728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F34E0-49CB-A831-0BEC-E3ADD2AD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Flujo principal de eventos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AA966-BB9B-8D43-705E-AE66BF93A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usuario entra a la sección de rastreo de producto.</a:t>
            </a:r>
          </a:p>
          <a:p>
            <a:r>
              <a:rPr lang="es-MX" dirty="0"/>
              <a:t>Ingresa el número de guía.</a:t>
            </a:r>
          </a:p>
          <a:p>
            <a:r>
              <a:rPr lang="es-MX" dirty="0"/>
              <a:t>El sistema verifica el numero de la guía.</a:t>
            </a:r>
          </a:p>
          <a:p>
            <a:r>
              <a:rPr lang="es-MX" dirty="0"/>
              <a:t>El sistema arroja el estado del producto.</a:t>
            </a:r>
          </a:p>
        </p:txBody>
      </p:sp>
    </p:spTree>
    <p:extLst>
      <p:ext uri="{BB962C8B-B14F-4D97-AF65-F5344CB8AC3E}">
        <p14:creationId xmlns:p14="http://schemas.microsoft.com/office/powerpoint/2010/main" val="44318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A86B3-62E5-4320-56C1-DFD67DEB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86534"/>
            <a:ext cx="9905999" cy="1360898"/>
          </a:xfrm>
        </p:spPr>
        <p:txBody>
          <a:bodyPr/>
          <a:lstStyle/>
          <a:p>
            <a:pPr algn="ctr"/>
            <a:r>
              <a:rPr lang="es-MX" dirty="0"/>
              <a:t>Diagrama de clase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6004000-945D-0AFD-F7A3-A8DBCA732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492" y="1547432"/>
            <a:ext cx="8331199" cy="5121869"/>
          </a:xfrm>
        </p:spPr>
      </p:pic>
    </p:spTree>
    <p:extLst>
      <p:ext uri="{BB962C8B-B14F-4D97-AF65-F5344CB8AC3E}">
        <p14:creationId xmlns:p14="http://schemas.microsoft.com/office/powerpoint/2010/main" val="3366659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47531-A1B5-24B5-AA3C-32688F2E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Conclusión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B7F97D-D306-2497-FE8C-E05EE0D9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El uso de diagramas UML es fundamental en el desarrollo de software, ya que facilita la comprensión, diseño y comunicación de sistemas complejos. Estos diagramas proporcionan una representación visual clara de la estructura, comportamiento y relaciones dentro del sistema, mejorando la colaboración entre los miembros del equipo y la documentación del proyecto. Además, permiten identificar posibles problemas o mejoras antes de la implementación, lo que contribuye a un desarrollo más eficiente y organizado.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43779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C1568-CA4E-B329-708B-08109E528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Introducción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383135-16F4-DC8D-211F-5732A5571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En este documento se mostrarán los diagramas de casos de uso y sus plantillas para  el proyecto de JG Store, </a:t>
            </a:r>
          </a:p>
          <a:p>
            <a:pPr marL="0" indent="0">
              <a:buNone/>
            </a:pPr>
            <a:r>
              <a:rPr lang="es-MX" dirty="0"/>
              <a:t>basado en los requerimientos del software utilizando UML, se han realizado plantillas utilizadas para probar los casos de usos, asegurándose del control del proyecto.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8192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B2533-6527-10C6-E3B5-6A71C336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Revisión de los requisitos del software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61E42B-A269-9663-CA36-13ABF3EA3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Registro de usuarios:  permitir a los usuarios que ingresan crear y gestionar sus cuentas </a:t>
            </a:r>
          </a:p>
          <a:p>
            <a:r>
              <a:rPr lang="es-MX" dirty="0"/>
              <a:t>Rastreo de producto: Los usuarios pueden realizar el rastreo de sus productos</a:t>
            </a:r>
          </a:p>
          <a:p>
            <a:r>
              <a:rPr lang="es-MX" dirty="0"/>
              <a:t>Realización de pagos: Facilita la compra a los usuarios mediante diferentes tipos de pago</a:t>
            </a:r>
          </a:p>
          <a:p>
            <a:r>
              <a:rPr lang="es-CO" dirty="0"/>
              <a:t>Venta de productos: Los usuarios también pueden realizar venta de productos.</a:t>
            </a:r>
          </a:p>
        </p:txBody>
      </p:sp>
    </p:spTree>
    <p:extLst>
      <p:ext uri="{BB962C8B-B14F-4D97-AF65-F5344CB8AC3E}">
        <p14:creationId xmlns:p14="http://schemas.microsoft.com/office/powerpoint/2010/main" val="101582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CECB8-16E5-D9EC-F502-7A537FB7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Tipos de diagramas UML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451C80-FFA4-356A-8758-CCDC13A5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Diagrama de caso de uso: Describe las interacciones entre los actores (Usuarios o sistemas) y el sistema, detallando los casos de uso que representa funciones del sistema</a:t>
            </a:r>
          </a:p>
          <a:p>
            <a:r>
              <a:rPr lang="es-MX" dirty="0"/>
              <a:t>Diagrama de clases: muestra las clases del sistema y sus relaciones, incluyendo atributos, métodos y asociaciones entre las clases </a:t>
            </a:r>
          </a:p>
          <a:p>
            <a:r>
              <a:rPr lang="es-MX" dirty="0"/>
              <a:t>Diagrama de actividad: Modela los flujos de trabajo o procesos dentro de un sistema, mostrando actividades y la secuencia de ejecución.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3932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7DEFC-0403-A887-58E3-7FDCD5AB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23788"/>
            <a:ext cx="10168128" cy="1179576"/>
          </a:xfrm>
        </p:spPr>
        <p:txBody>
          <a:bodyPr/>
          <a:lstStyle/>
          <a:p>
            <a:pPr algn="ctr"/>
            <a:r>
              <a:rPr lang="es-MX" dirty="0"/>
              <a:t>Diagramas  UML del proyecto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EE66F-EB2F-1C64-7B6F-090ABE276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038662"/>
            <a:ext cx="10168128" cy="4133538"/>
          </a:xfrm>
        </p:spPr>
        <p:txBody>
          <a:bodyPr>
            <a:normAutofit/>
          </a:bodyPr>
          <a:lstStyle/>
          <a:p>
            <a:r>
              <a:rPr lang="es-MX" sz="2400" dirty="0"/>
              <a:t>Diagrama de casos de usos</a:t>
            </a:r>
          </a:p>
          <a:p>
            <a:r>
              <a:rPr lang="es-MX" sz="2400" dirty="0"/>
              <a:t>Descripción: El caso de uso describe como un usuario puede registrarse en la página web.</a:t>
            </a:r>
          </a:p>
          <a:p>
            <a:r>
              <a:rPr lang="es-MX" sz="2400" dirty="0"/>
              <a:t>Descripción del diagrama:</a:t>
            </a:r>
          </a:p>
          <a:p>
            <a:r>
              <a:rPr lang="es-MX" sz="2400" dirty="0"/>
              <a:t>El usuario debe ser mayor de edad y contar con correo electrónico.</a:t>
            </a:r>
          </a:p>
          <a:p>
            <a:r>
              <a:rPr lang="es-MX" sz="2400" dirty="0"/>
              <a:t>La pagina realiza verificación de los datos ingresados por el usuario.</a:t>
            </a:r>
          </a:p>
          <a:p>
            <a:r>
              <a:rPr lang="es-MX" sz="2400" dirty="0"/>
              <a:t>El usuario queda registrado en la página web.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079397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0C38C9-3997-B9F8-5980-A4CE5DC0A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3050"/>
            <a:ext cx="9905999" cy="1360898"/>
          </a:xfrm>
        </p:spPr>
        <p:txBody>
          <a:bodyPr/>
          <a:lstStyle/>
          <a:p>
            <a:pPr algn="ctr"/>
            <a:r>
              <a:rPr lang="es-MX" dirty="0"/>
              <a:t>Diagrama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748BF49-A98F-4752-678C-9C4CC91F98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744" y="1623948"/>
            <a:ext cx="7952509" cy="4278745"/>
          </a:xfrm>
        </p:spPr>
      </p:pic>
    </p:spTree>
    <p:extLst>
      <p:ext uri="{BB962C8B-B14F-4D97-AF65-F5344CB8AC3E}">
        <p14:creationId xmlns:p14="http://schemas.microsoft.com/office/powerpoint/2010/main" val="95765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8C0B7-A2AF-9351-FF37-5778DE904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85A19-1788-29BC-66FD-F315B7C7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23788"/>
            <a:ext cx="10168128" cy="974660"/>
          </a:xfrm>
        </p:spPr>
        <p:txBody>
          <a:bodyPr/>
          <a:lstStyle/>
          <a:p>
            <a:pPr algn="ctr"/>
            <a:r>
              <a:rPr lang="es-MX" dirty="0"/>
              <a:t>Diagramas  UML del proyecto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D1E460-D496-6D11-EC36-E06235EC0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90022"/>
            <a:ext cx="10168128" cy="4215834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Diagrama de Secuencia </a:t>
            </a:r>
          </a:p>
          <a:p>
            <a:r>
              <a:rPr lang="es-MX" sz="2400" dirty="0"/>
              <a:t>Descripción: Describe como un usuario puede realizar pagos en la página web.</a:t>
            </a:r>
          </a:p>
          <a:p>
            <a:r>
              <a:rPr lang="es-MX" sz="2400" dirty="0"/>
              <a:t>Descripción del diagrama:</a:t>
            </a:r>
          </a:p>
          <a:p>
            <a:r>
              <a:rPr lang="es-MX" sz="2400" dirty="0"/>
              <a:t>El usuario confirma los productos a cancelar.</a:t>
            </a:r>
          </a:p>
          <a:p>
            <a:r>
              <a:rPr lang="es-MX" sz="2400" dirty="0"/>
              <a:t>El usuario elige que método de pago utilizar</a:t>
            </a:r>
          </a:p>
          <a:p>
            <a:r>
              <a:rPr lang="es-MX" sz="2400" dirty="0"/>
              <a:t>La pagina verifica los fondos del método de pago elegido por el usuario.</a:t>
            </a:r>
          </a:p>
          <a:p>
            <a:r>
              <a:rPr lang="es-MX" sz="2400" dirty="0"/>
              <a:t>El pago se realizo con éxito.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81447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7C9F9-5845-5C70-EC10-5E89C98A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841248"/>
          </a:xfrm>
        </p:spPr>
        <p:txBody>
          <a:bodyPr/>
          <a:lstStyle/>
          <a:p>
            <a:pPr algn="ctr"/>
            <a:r>
              <a:rPr lang="es-MX" dirty="0"/>
              <a:t>Diagrama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324D387-2B69-4DAD-618A-199E94C7D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3643" y="1389888"/>
            <a:ext cx="8007928" cy="4454552"/>
          </a:xfrm>
        </p:spPr>
      </p:pic>
    </p:spTree>
    <p:extLst>
      <p:ext uri="{BB962C8B-B14F-4D97-AF65-F5344CB8AC3E}">
        <p14:creationId xmlns:p14="http://schemas.microsoft.com/office/powerpoint/2010/main" val="3281119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EEC7D-B78E-3971-42EF-E9F18FF98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18B1C-94A0-E608-4D89-DB86262DA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323788"/>
            <a:ext cx="10168128" cy="974660"/>
          </a:xfrm>
        </p:spPr>
        <p:txBody>
          <a:bodyPr/>
          <a:lstStyle/>
          <a:p>
            <a:pPr algn="ctr"/>
            <a:r>
              <a:rPr lang="es-MX" dirty="0"/>
              <a:t>Diagramas  UML del proyecto 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12972A-CAAE-EC58-9E9A-3223D23F6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490022"/>
            <a:ext cx="10168128" cy="4215834"/>
          </a:xfrm>
        </p:spPr>
        <p:txBody>
          <a:bodyPr>
            <a:normAutofit lnSpcReduction="10000"/>
          </a:bodyPr>
          <a:lstStyle/>
          <a:p>
            <a:r>
              <a:rPr lang="es-MX" sz="2400" dirty="0"/>
              <a:t>Diagrama de Actividad</a:t>
            </a:r>
          </a:p>
          <a:p>
            <a:r>
              <a:rPr lang="es-MX" sz="2400" dirty="0"/>
              <a:t>Descripción: Describe como un usuario puede rastrear sus productos en la página web.</a:t>
            </a:r>
          </a:p>
          <a:p>
            <a:r>
              <a:rPr lang="es-MX" sz="2400" dirty="0"/>
              <a:t>Descripción del diagrama:</a:t>
            </a:r>
          </a:p>
          <a:p>
            <a:r>
              <a:rPr lang="es-MX" sz="2400" dirty="0"/>
              <a:t>El usuario ingresa al apartado de rastrear producto.</a:t>
            </a:r>
          </a:p>
          <a:p>
            <a:r>
              <a:rPr lang="es-MX" sz="2400" dirty="0"/>
              <a:t>La pagina le pide que ingrese el número de guía del producto.</a:t>
            </a:r>
          </a:p>
          <a:p>
            <a:r>
              <a:rPr lang="es-MX" sz="2400" dirty="0"/>
              <a:t>La pagina verifica el número de guía del producto.</a:t>
            </a:r>
          </a:p>
          <a:p>
            <a:r>
              <a:rPr lang="es-MX" sz="2400" dirty="0"/>
              <a:t>El usuario visualiza el estado y la ubicación del producto.</a:t>
            </a:r>
          </a:p>
        </p:txBody>
      </p:sp>
    </p:spTree>
    <p:extLst>
      <p:ext uri="{BB962C8B-B14F-4D97-AF65-F5344CB8AC3E}">
        <p14:creationId xmlns:p14="http://schemas.microsoft.com/office/powerpoint/2010/main" val="234770341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921</Words>
  <Application>Microsoft Office PowerPoint</Application>
  <PresentationFormat>Panorámica</PresentationFormat>
  <Paragraphs>85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1" baseType="lpstr">
      <vt:lpstr>Arial</vt:lpstr>
      <vt:lpstr>Walbaum Display</vt:lpstr>
      <vt:lpstr>RegattaVTI</vt:lpstr>
      <vt:lpstr>Elaboración de diagramas y plantillas para casos de uso del proyecto </vt:lpstr>
      <vt:lpstr>Introducción </vt:lpstr>
      <vt:lpstr>Revisión de los requisitos del software</vt:lpstr>
      <vt:lpstr>Tipos de diagramas UML</vt:lpstr>
      <vt:lpstr>Diagramas  UML del proyecto </vt:lpstr>
      <vt:lpstr>Diagrama</vt:lpstr>
      <vt:lpstr>Diagramas  UML del proyecto </vt:lpstr>
      <vt:lpstr>Diagrama</vt:lpstr>
      <vt:lpstr>Diagramas  UML del proyecto </vt:lpstr>
      <vt:lpstr>Diagrama</vt:lpstr>
      <vt:lpstr>Plantilla para caso de uso</vt:lpstr>
      <vt:lpstr>Flujo principal de eventos </vt:lpstr>
      <vt:lpstr>Plantilla caso de uso realización de pagos</vt:lpstr>
      <vt:lpstr>Flujo principal de eventos </vt:lpstr>
      <vt:lpstr>Plantilla caso de uso rastreo de producto </vt:lpstr>
      <vt:lpstr>Flujo principal de eventos</vt:lpstr>
      <vt:lpstr>Diagrama de clase</vt:lpstr>
      <vt:lpstr>Conclusión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Sebastian Gongora Garcia</dc:creator>
  <cp:lastModifiedBy>Johan Sebastian Gongora Garcia</cp:lastModifiedBy>
  <cp:revision>2</cp:revision>
  <dcterms:created xsi:type="dcterms:W3CDTF">2025-03-09T18:21:52Z</dcterms:created>
  <dcterms:modified xsi:type="dcterms:W3CDTF">2025-03-10T21:40:51Z</dcterms:modified>
</cp:coreProperties>
</file>