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0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DB858-3D5D-DC7D-0B04-36F3E799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27" r="8166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EAF327-BD87-E228-CD22-8EB60D5F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s-MX" sz="4000"/>
              <a:t>Elaboración de historias de usuario del proyecto</a:t>
            </a:r>
            <a:endParaRPr lang="es-CO" sz="4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91939-E48A-DF33-3FC9-BE1DFDE1D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548996"/>
            <a:ext cx="3380437" cy="1247108"/>
          </a:xfrm>
        </p:spPr>
        <p:txBody>
          <a:bodyPr anchor="b">
            <a:noAutofit/>
          </a:bodyPr>
          <a:lstStyle/>
          <a:p>
            <a:r>
              <a:rPr lang="es-MX" sz="1800" dirty="0"/>
              <a:t>Johan Gongora</a:t>
            </a:r>
          </a:p>
          <a:p>
            <a:r>
              <a:rPr lang="es-MX" sz="1800" dirty="0"/>
              <a:t>20/08/2024</a:t>
            </a:r>
          </a:p>
          <a:p>
            <a:r>
              <a:rPr lang="es-MX" sz="1800" dirty="0"/>
              <a:t>1.0</a:t>
            </a:r>
            <a:endParaRPr lang="es-CO" sz="1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5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Requisitos no funcionales (Formato caso de uso)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94760"/>
          </a:xfrm>
        </p:spPr>
        <p:txBody>
          <a:bodyPr>
            <a:noAutofit/>
          </a:bodyPr>
          <a:lstStyle/>
          <a:p>
            <a:pPr marL="285750" indent="-285750"/>
            <a:r>
              <a:rPr lang="es-MX" sz="1400" b="1" dirty="0"/>
              <a:t>3. Seguridad:</a:t>
            </a:r>
            <a:endParaRPr lang="es-MX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La página web debe ser segura y proteger los datos personales de los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Debe utilizar un protocolo de seguridad HTTPS para cifrar las comunicaciones.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Implementar medidas de seguridad para evitar ataques cibernéticos, como firewalls y protección contra malware.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Almacenar los datos de los usuarios de forma segura y en cumplimiento de las normas de protección de datos.</a:t>
            </a:r>
          </a:p>
          <a:p>
            <a:r>
              <a:rPr lang="es-MX" sz="1400" b="1" dirty="0"/>
              <a:t>4. Confiabilidad:</a:t>
            </a:r>
            <a:endParaRPr lang="es-MX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La página web debe estar disponible las 24 horas del día, los 7 días de la semana.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El sistema debe ser robusto y resistente a fallos.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Implementar un plan de mantenimiento y actualización regular para garantizar el buen funcionamiento de la página web.</a:t>
            </a:r>
          </a:p>
          <a:p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296429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Requisitos no funcionales (Formato caso de uso)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9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dirty="0"/>
              <a:t>5 Escalabilidad:</a:t>
            </a: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página web debe ser escalable para poder adaptarse a un aumento en el número de usuarios y productos.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infraestructura debe ser flexible y capaz de soportar un mayor volumen de tráfico y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plataforma debe permitir la incorporación de nuevas funcionalidades en el futuro.</a:t>
            </a:r>
          </a:p>
          <a:p>
            <a:pPr marL="0" indent="0">
              <a:buNone/>
            </a:pPr>
            <a:r>
              <a:rPr lang="es-MX" sz="1600" b="1" dirty="0"/>
              <a:t>6. Mantenimiento:</a:t>
            </a: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página web debe ser fácil de mantener y actualizar.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El código debe estar bien documentado y organizado.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Implementar un proceso de control de versiones para facilitar el seguimiento de los cambios.</a:t>
            </a:r>
          </a:p>
          <a:p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363254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Historias de usuarios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usuario quiero poder tener una cuenta para gestionar mis compras en la web, el registro debe ser intuitivo.</a:t>
            </a:r>
            <a:endParaRPr lang="es-CO" dirty="0"/>
          </a:p>
          <a:p>
            <a:r>
              <a:rPr lang="es-MX" dirty="0"/>
              <a:t>Como usuario quiero realizar mis pagos con diferentes métodos de pagos y que mis datos queden seguros. </a:t>
            </a:r>
            <a:endParaRPr lang="es-CO" dirty="0"/>
          </a:p>
          <a:p>
            <a:r>
              <a:rPr lang="es-MX" dirty="0"/>
              <a:t>Como usuario quisiera saber la ubicación de los productos comprados para tener control y que no se pierdan</a:t>
            </a:r>
            <a:endParaRPr lang="es-CO" dirty="0"/>
          </a:p>
          <a:p>
            <a:r>
              <a:rPr lang="es-MX" dirty="0"/>
              <a:t>Como usuario quiero poder realizar ventas de mis productos en la página web para aumentar mis ingresos.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28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Historia de usuario 1</a:t>
            </a:r>
            <a:endParaRPr lang="es-CO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A3D5255-32ED-AA0D-3A6B-A6500A634D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2683153"/>
              </p:ext>
            </p:extLst>
          </p:nvPr>
        </p:nvGraphicFramePr>
        <p:xfrm>
          <a:off x="704850" y="2222500"/>
          <a:ext cx="521176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254">
                  <a:extLst>
                    <a:ext uri="{9D8B030D-6E8A-4147-A177-3AD203B41FA5}">
                      <a16:colId xmlns:a16="http://schemas.microsoft.com/office/drawing/2014/main" val="557787568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1278848540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402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Registro de usuarios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39625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3B98B-8E1C-25DD-E808-A7AA8E600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interfaz debe ser intuitiva y permitir el registro de usuarios con facilidad.</a:t>
            </a:r>
          </a:p>
          <a:p>
            <a:pPr marL="0" indent="0">
              <a:buNone/>
            </a:pPr>
            <a:r>
              <a:rPr lang="es-MX" dirty="0"/>
              <a:t>El cliente puede registrarse y gestionar su cuenta.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818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Historia de usuario 2</a:t>
            </a:r>
            <a:endParaRPr lang="es-CO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A3D5255-32ED-AA0D-3A6B-A6500A634D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7118854"/>
              </p:ext>
            </p:extLst>
          </p:nvPr>
        </p:nvGraphicFramePr>
        <p:xfrm>
          <a:off x="704850" y="2222500"/>
          <a:ext cx="521176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254">
                  <a:extLst>
                    <a:ext uri="{9D8B030D-6E8A-4147-A177-3AD203B41FA5}">
                      <a16:colId xmlns:a16="http://schemas.microsoft.com/office/drawing/2014/main" val="557787568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1278848540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402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Método de pago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39625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3B98B-8E1C-25DD-E808-A7AA8E600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sistema debe verificar, confirmar el pago de los productos y mostrar una factura .</a:t>
            </a:r>
          </a:p>
          <a:p>
            <a:pPr marL="0" indent="0">
              <a:buNone/>
            </a:pPr>
            <a:r>
              <a:rPr lang="es-MX" dirty="0"/>
              <a:t>El pago se procesa de manera correcta utilizando cualquier método de pago.</a:t>
            </a:r>
          </a:p>
          <a:p>
            <a:pPr marL="0" indent="0">
              <a:buNone/>
            </a:pPr>
            <a:r>
              <a:rPr lang="es-MX" dirty="0"/>
              <a:t>El sistema realiza el cobro.</a:t>
            </a:r>
          </a:p>
          <a:p>
            <a:pPr marL="0" indent="0">
              <a:buNone/>
            </a:pPr>
            <a:r>
              <a:rPr lang="es-MX" dirty="0"/>
              <a:t>Se muestra factura al 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189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Historia de usuario 3</a:t>
            </a:r>
            <a:endParaRPr lang="es-CO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A3D5255-32ED-AA0D-3A6B-A6500A634D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6042258"/>
              </p:ext>
            </p:extLst>
          </p:nvPr>
        </p:nvGraphicFramePr>
        <p:xfrm>
          <a:off x="704850" y="2222500"/>
          <a:ext cx="521176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254">
                  <a:extLst>
                    <a:ext uri="{9D8B030D-6E8A-4147-A177-3AD203B41FA5}">
                      <a16:colId xmlns:a16="http://schemas.microsoft.com/office/drawing/2014/main" val="557787568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1278848540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402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Rastreo de 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39625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3B98B-8E1C-25DD-E808-A7AA8E600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sistema debe verificar el número de guía y mostrar el estado y ubicación del producto .</a:t>
            </a:r>
          </a:p>
          <a:p>
            <a:pPr marL="0" indent="0">
              <a:buNone/>
            </a:pPr>
            <a:r>
              <a:rPr lang="es-MX" dirty="0"/>
              <a:t>El sistema verifica el número de guía.</a:t>
            </a:r>
          </a:p>
          <a:p>
            <a:pPr marL="0" indent="0">
              <a:buNone/>
            </a:pPr>
            <a:r>
              <a:rPr lang="es-MX" dirty="0"/>
              <a:t>El sistema muestra el estado y ubicación del producto.</a:t>
            </a:r>
          </a:p>
        </p:txBody>
      </p:sp>
    </p:spTree>
    <p:extLst>
      <p:ext uri="{BB962C8B-B14F-4D97-AF65-F5344CB8AC3E}">
        <p14:creationId xmlns:p14="http://schemas.microsoft.com/office/powerpoint/2010/main" val="179483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Historia de usuario 4</a:t>
            </a:r>
            <a:endParaRPr lang="es-CO" dirty="0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A3D5255-32ED-AA0D-3A6B-A6500A634D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8680148"/>
              </p:ext>
            </p:extLst>
          </p:nvPr>
        </p:nvGraphicFramePr>
        <p:xfrm>
          <a:off x="704850" y="2222500"/>
          <a:ext cx="521176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254">
                  <a:extLst>
                    <a:ext uri="{9D8B030D-6E8A-4147-A177-3AD203B41FA5}">
                      <a16:colId xmlns:a16="http://schemas.microsoft.com/office/drawing/2014/main" val="557787568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1278848540"/>
                    </a:ext>
                  </a:extLst>
                </a:gridCol>
                <a:gridCol w="1737254">
                  <a:extLst>
                    <a:ext uri="{9D8B030D-6E8A-4147-A177-3AD203B41FA5}">
                      <a16:colId xmlns:a16="http://schemas.microsoft.com/office/drawing/2014/main" val="402683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 de productos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Vendedor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39625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03B98B-8E1C-25DD-E808-A7AA8E6000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sistema debe verificar los productos a publicar y publicarlos correctamente.</a:t>
            </a:r>
          </a:p>
          <a:p>
            <a:pPr marL="0" indent="0">
              <a:buNone/>
            </a:pPr>
            <a:r>
              <a:rPr lang="es-MX" dirty="0"/>
              <a:t>El sistema verifica los productos .</a:t>
            </a:r>
          </a:p>
          <a:p>
            <a:pPr marL="0" indent="0">
              <a:buNone/>
            </a:pPr>
            <a:r>
              <a:rPr lang="es-MX" dirty="0"/>
              <a:t>El sistema muestra los productos publicados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325459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42237C-2BCC-9AD1-FDFD-42A950F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 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0359B9-4E43-123D-EAD3-7F34FBD8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siguiente documento especifica las historias de usuario y los requerimientos del mejoramiento de la página web, se busca que el desarrollo sea eficiente, mejorar la experiencia de los usuarios mediante el mejoramiento de la página web y añadiendo nuevas funcionalidades que harán que los usuarios puedan realizar sus compras y ventas de manera satisfactoria.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809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Alcance 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mejoramiento de la página web abarca desde la compra y venta de productos hasta el rastreo de estos incluye funcionalidades relacionadas con el método de pago y la facturación.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965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Lista de requerimientos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mejoramiento de la página web se realiza con el fin de que los usuarios tengan la mejor experiencia realizando sus compras y ventas de productos de manera segura y de una manera intuitiva.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665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Funciones del producto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Registro de usuarios nuevos: El sistema debe permitir a los usuarios que ingresan crear y gestionar sus cuentas.</a:t>
            </a:r>
          </a:p>
          <a:p>
            <a:r>
              <a:rPr lang="es-MX" sz="2400" dirty="0"/>
              <a:t>Rastreo de productos: Facilita a los usuarios saber dónde se encuentran sus productos.</a:t>
            </a:r>
          </a:p>
          <a:p>
            <a:r>
              <a:rPr lang="es-MX" sz="2400" dirty="0"/>
              <a:t>Realización de pagos: Facilita la compra a los usuarios mediante diferentes tipos de pago.</a:t>
            </a:r>
          </a:p>
          <a:p>
            <a:r>
              <a:rPr lang="es-MX" sz="2400" dirty="0"/>
              <a:t>Venta de productos: Los usuarios pueden ser distribuidores de sus propios productos.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846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 de los usuarios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sz="2800" dirty="0"/>
              <a:t>Clientes: Son los usuarios que usan la página web frecuentemente para sus compras.</a:t>
            </a:r>
          </a:p>
          <a:p>
            <a:endParaRPr lang="es-CO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79CBFCC-E894-5906-EE83-4DF1AEB658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800" dirty="0"/>
              <a:t>Administrador de la página web: Es el personal encargado de mantener y gestionar la página web.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68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Restricciones 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s-MX" b="1" dirty="0"/>
              <a:t>Cumplimiento Normativo</a:t>
            </a:r>
            <a:r>
              <a:rPr lang="es-MX" dirty="0"/>
              <a:t>: El sistema debe cumplir con las leyes locales y nacionales relacionadas con el comercio electrónico, protección al consumidor, y privacidad de datos.</a:t>
            </a:r>
          </a:p>
          <a:p>
            <a:pPr marL="494100" indent="-457200">
              <a:buFont typeface="+mj-lt"/>
              <a:buAutoNum type="arabicPeriod"/>
            </a:pPr>
            <a:r>
              <a:rPr lang="es-MX" b="1" dirty="0"/>
              <a:t>Política de Privacidad</a:t>
            </a:r>
            <a:r>
              <a:rPr lang="es-MX" dirty="0"/>
              <a:t>: El sistema debe tener una política de privacidad clara que explique cómo se recopilan, usan, y protegen los datos de los usuarios.</a:t>
            </a:r>
          </a:p>
          <a:p>
            <a:pPr marL="494100" indent="-457200">
              <a:buFont typeface="+mj-lt"/>
              <a:buAutoNum type="arabicPeriod"/>
            </a:pPr>
            <a:r>
              <a:rPr lang="es-MX" b="1" dirty="0"/>
              <a:t>Términos y Condiciones</a:t>
            </a:r>
            <a:r>
              <a:rPr lang="es-MX" dirty="0"/>
              <a:t>: Establecer términos y condiciones que detallen las políticas de venta, devoluciones, envíos, y cualquier otra información relevante para los usuarios.</a:t>
            </a:r>
          </a:p>
          <a:p>
            <a:pPr marL="494100" indent="-457200">
              <a:buFont typeface="+mj-lt"/>
              <a:buAutoNum type="arabicPeriod"/>
            </a:pPr>
            <a:r>
              <a:rPr lang="es-MX" b="1" dirty="0"/>
              <a:t>Diseño adaptativo</a:t>
            </a:r>
            <a:r>
              <a:rPr lang="es-MX" dirty="0"/>
              <a:t>: la página web debe ser accesible y funcional en dispositivos móviles y diferentes tamaños de pantalla.</a:t>
            </a:r>
          </a:p>
          <a:p>
            <a:pPr marL="494100" indent="-457200">
              <a:buFont typeface="+mj-lt"/>
              <a:buAutoNum type="arabicPeriod"/>
            </a:pPr>
            <a:r>
              <a:rPr lang="es-MX" b="1" dirty="0"/>
              <a:t>Seguridad</a:t>
            </a:r>
            <a:r>
              <a:rPr lang="es-MX" dirty="0"/>
              <a:t>: Implementa protocolos de seguridad como HTTPS para proteger la información del usuario.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18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Requisitos funcionales (Formato caso de uso)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RF01: El sistema debe permitir a los usuarios crear y gestionar sus cuentas.</a:t>
            </a:r>
          </a:p>
          <a:p>
            <a:r>
              <a:rPr lang="es-MX" sz="2400" dirty="0"/>
              <a:t>RF02: El sistema debe permitir a los usuarios saber dónde se encuentran sus productos.</a:t>
            </a:r>
          </a:p>
          <a:p>
            <a:r>
              <a:rPr lang="es-MX" sz="2400" dirty="0"/>
              <a:t>RF03: El sistema debe permitir la compra a los usuarios mediante diferentes tipos de pago.</a:t>
            </a:r>
          </a:p>
          <a:p>
            <a:r>
              <a:rPr lang="es-MX" sz="2400" dirty="0"/>
              <a:t>RF04: Los usuarios pueden ser distribuidores de sus propios productos.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059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D31E0C-922A-0667-D8E8-BAD0AEE6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Requisitos no funcionales (Formato caso de uso)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43BCA6-0835-5BDA-F0E1-DD509BBC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94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dirty="0"/>
              <a:t>Usabilidad:</a:t>
            </a: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página web debe ser fácil de usar y navegar, incluso para usuarios sin experiencia en compras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interfaz de usuario debe ser intuitiva y consistente en todas las páginas.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El proceso de compra debe ser sencillo y rápido, con pasos claros y concisos.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 página web debe ser responsive y adaptarse a diferentes dispositivos, como ordenadores, tabletas y smartphones.</a:t>
            </a:r>
          </a:p>
          <a:p>
            <a:pPr rtl="0"/>
            <a:r>
              <a:rPr lang="es-MX" sz="1600" b="1" dirty="0">
                <a:effectLst/>
              </a:rPr>
              <a:t>2. Rendimiento:</a:t>
            </a:r>
            <a:endParaRPr lang="es-MX" sz="1600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</a:rPr>
              <a:t>La página web debe cargarse rápidamente y sin errores.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</a:rPr>
              <a:t>El sistema debe ser capaz de manejar un alto volumen de tráfico sin degradar el rendimiento.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1600" dirty="0">
                <a:effectLst/>
              </a:rPr>
              <a:t>Las imágenes y vídeos deben optimizarse para que no afecten al tiempo de carga.</a:t>
            </a:r>
          </a:p>
        </p:txBody>
      </p:sp>
    </p:spTree>
    <p:extLst>
      <p:ext uri="{BB962C8B-B14F-4D97-AF65-F5344CB8AC3E}">
        <p14:creationId xmlns:p14="http://schemas.microsoft.com/office/powerpoint/2010/main" val="28729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1039</Words>
  <Application>Microsoft Office PowerPoint</Application>
  <PresentationFormat>Panorámica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Elaboración de historias de usuario del proyecto</vt:lpstr>
      <vt:lpstr>Introducción </vt:lpstr>
      <vt:lpstr>Alcance </vt:lpstr>
      <vt:lpstr>Lista de requerimientos</vt:lpstr>
      <vt:lpstr>Funciones del producto</vt:lpstr>
      <vt:lpstr>Características de los usuarios</vt:lpstr>
      <vt:lpstr>Restricciones </vt:lpstr>
      <vt:lpstr>Requisitos funcionales (Formato caso de uso)</vt:lpstr>
      <vt:lpstr>Requisitos no funcionales (Formato caso de uso)</vt:lpstr>
      <vt:lpstr>Requisitos no funcionales (Formato caso de uso)</vt:lpstr>
      <vt:lpstr>Requisitos no funcionales (Formato caso de uso)</vt:lpstr>
      <vt:lpstr>Historias de usuarios</vt:lpstr>
      <vt:lpstr>Historia de usuario 1</vt:lpstr>
      <vt:lpstr>Historia de usuario 2</vt:lpstr>
      <vt:lpstr>Historia de usuario 3</vt:lpstr>
      <vt:lpstr>Historia de usuario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1</cp:revision>
  <dcterms:created xsi:type="dcterms:W3CDTF">2024-08-20T21:33:06Z</dcterms:created>
  <dcterms:modified xsi:type="dcterms:W3CDTF">2024-08-20T22:26:13Z</dcterms:modified>
</cp:coreProperties>
</file>