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66941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50231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51491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59977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5/7/2025</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05830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82156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7431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58960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414378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504006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5/7/2025</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50828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5/7/2025</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3552787035"/>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467342-91B7-BFC7-4638-BF33228FA982}"/>
              </a:ext>
            </a:extLst>
          </p:cNvPr>
          <p:cNvSpPr>
            <a:spLocks noGrp="1"/>
          </p:cNvSpPr>
          <p:nvPr>
            <p:ph type="ctrTitle"/>
          </p:nvPr>
        </p:nvSpPr>
        <p:spPr>
          <a:xfrm>
            <a:off x="6096000" y="540000"/>
            <a:ext cx="5557761" cy="4259814"/>
          </a:xfrm>
        </p:spPr>
        <p:txBody>
          <a:bodyPr>
            <a:normAutofit/>
          </a:bodyPr>
          <a:lstStyle/>
          <a:p>
            <a:r>
              <a:rPr lang="es-CO" dirty="0"/>
              <a:t>Mapa de navegación </a:t>
            </a:r>
            <a:r>
              <a:rPr lang="es-CO" dirty="0" err="1"/>
              <a:t>JGStore</a:t>
            </a:r>
            <a:endParaRPr lang="es-CO" dirty="0"/>
          </a:p>
        </p:txBody>
      </p:sp>
      <p:sp>
        <p:nvSpPr>
          <p:cNvPr id="3" name="Subtítulo 2">
            <a:extLst>
              <a:ext uri="{FF2B5EF4-FFF2-40B4-BE49-F238E27FC236}">
                <a16:creationId xmlns:a16="http://schemas.microsoft.com/office/drawing/2014/main" id="{AAE8A118-3A99-CC22-2593-D323089980C9}"/>
              </a:ext>
            </a:extLst>
          </p:cNvPr>
          <p:cNvSpPr>
            <a:spLocks noGrp="1"/>
          </p:cNvSpPr>
          <p:nvPr>
            <p:ph type="subTitle" idx="1"/>
          </p:nvPr>
        </p:nvSpPr>
        <p:spPr>
          <a:xfrm>
            <a:off x="7153200" y="4988476"/>
            <a:ext cx="4500561" cy="1320249"/>
          </a:xfrm>
        </p:spPr>
        <p:txBody>
          <a:bodyPr>
            <a:normAutofit/>
          </a:bodyPr>
          <a:lstStyle/>
          <a:p>
            <a:r>
              <a:rPr lang="es-CO" dirty="0"/>
              <a:t>Johan Gongora</a:t>
            </a:r>
          </a:p>
          <a:p>
            <a:r>
              <a:rPr lang="es-CO" dirty="0"/>
              <a:t>Sena</a:t>
            </a:r>
          </a:p>
          <a:p>
            <a:r>
              <a:rPr lang="es-CO" dirty="0"/>
              <a:t>John Niño</a:t>
            </a:r>
          </a:p>
        </p:txBody>
      </p:sp>
      <p:grpSp>
        <p:nvGrpSpPr>
          <p:cNvPr id="11" name="Group 10">
            <a:extLst>
              <a:ext uri="{FF2B5EF4-FFF2-40B4-BE49-F238E27FC236}">
                <a16:creationId xmlns:a16="http://schemas.microsoft.com/office/drawing/2014/main" id="{4B7AF231-444C-44D0-B791-BAFE395E3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1" y="3600"/>
            <a:ext cx="7266875" cy="6854400"/>
            <a:chOff x="4925125" y="3600"/>
            <a:chExt cx="7266875" cy="6854400"/>
          </a:xfrm>
        </p:grpSpPr>
        <p:sp>
          <p:nvSpPr>
            <p:cNvPr id="12" name="Oval 11">
              <a:extLst>
                <a:ext uri="{FF2B5EF4-FFF2-40B4-BE49-F238E27FC236}">
                  <a16:creationId xmlns:a16="http://schemas.microsoft.com/office/drawing/2014/main" id="{6152793A-5125-41FA-AEF6-96C5463D0A7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3C1632F-098D-4A05-B248-04B7ABFE00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A85C0F5-DDEB-454E-A0E4-B6F0FB4CAB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Captura de fotograma completo de pared con pintura azul celeste desgastada">
            <a:extLst>
              <a:ext uri="{FF2B5EF4-FFF2-40B4-BE49-F238E27FC236}">
                <a16:creationId xmlns:a16="http://schemas.microsoft.com/office/drawing/2014/main" id="{1D759182-0293-D44C-E99F-44BEF5D0B463}"/>
              </a:ext>
            </a:extLst>
          </p:cNvPr>
          <p:cNvPicPr>
            <a:picLocks noChangeAspect="1"/>
          </p:cNvPicPr>
          <p:nvPr/>
        </p:nvPicPr>
        <p:blipFill>
          <a:blip r:embed="rId2"/>
          <a:srcRect l="32322" r="927"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5591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8F628-72D3-166D-9EE3-D243814CA5D3}"/>
              </a:ext>
            </a:extLst>
          </p:cNvPr>
          <p:cNvSpPr>
            <a:spLocks noGrp="1"/>
          </p:cNvSpPr>
          <p:nvPr>
            <p:ph type="title"/>
          </p:nvPr>
        </p:nvSpPr>
        <p:spPr/>
        <p:txBody>
          <a:bodyPr/>
          <a:lstStyle/>
          <a:p>
            <a:pPr algn="ctr"/>
            <a:r>
              <a:rPr lang="es-CO" dirty="0"/>
              <a:t>Introducción </a:t>
            </a:r>
          </a:p>
        </p:txBody>
      </p:sp>
      <p:sp>
        <p:nvSpPr>
          <p:cNvPr id="3" name="Marcador de contenido 2">
            <a:extLst>
              <a:ext uri="{FF2B5EF4-FFF2-40B4-BE49-F238E27FC236}">
                <a16:creationId xmlns:a16="http://schemas.microsoft.com/office/drawing/2014/main" id="{D14404C3-1975-FE02-BEF2-B21BAABA7096}"/>
              </a:ext>
            </a:extLst>
          </p:cNvPr>
          <p:cNvSpPr>
            <a:spLocks noGrp="1"/>
          </p:cNvSpPr>
          <p:nvPr>
            <p:ph idx="1"/>
          </p:nvPr>
        </p:nvSpPr>
        <p:spPr/>
        <p:txBody>
          <a:bodyPr/>
          <a:lstStyle/>
          <a:p>
            <a:pPr marL="0" indent="0">
              <a:buNone/>
            </a:pPr>
            <a:r>
              <a:rPr lang="es-CO" dirty="0"/>
              <a:t>El siguiente trabajo presenta el mapa de navegación para la pagina web </a:t>
            </a:r>
            <a:r>
              <a:rPr lang="es-CO" dirty="0" err="1"/>
              <a:t>JGStore</a:t>
            </a:r>
            <a:r>
              <a:rPr lang="es-CO" dirty="0"/>
              <a:t>, Este trabajo explora en profundidad el papel fundamental que desempeña el mapa de navegación en la estructuración y optimización de la interfaz de esta página web. Se analiza cómo una arquitectura de la información bien diseñada basada en modelos como la navegación jerárquica, puede facilitar al usuario el acceso a la información y simplificar la interacción, reduciendo la fricción y aumentando la satisfacción general.</a:t>
            </a:r>
          </a:p>
        </p:txBody>
      </p:sp>
    </p:spTree>
    <p:extLst>
      <p:ext uri="{BB962C8B-B14F-4D97-AF65-F5344CB8AC3E}">
        <p14:creationId xmlns:p14="http://schemas.microsoft.com/office/powerpoint/2010/main" val="426256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82C65-CD15-FBB9-F053-089EFA43722E}"/>
              </a:ext>
            </a:extLst>
          </p:cNvPr>
          <p:cNvSpPr>
            <a:spLocks noGrp="1"/>
          </p:cNvSpPr>
          <p:nvPr>
            <p:ph type="title"/>
          </p:nvPr>
        </p:nvSpPr>
        <p:spPr/>
        <p:txBody>
          <a:bodyPr/>
          <a:lstStyle/>
          <a:p>
            <a:pPr algn="ctr"/>
            <a:r>
              <a:rPr lang="es-CO" dirty="0"/>
              <a:t>Tipo de mapa de navegación</a:t>
            </a:r>
          </a:p>
        </p:txBody>
      </p:sp>
      <p:sp>
        <p:nvSpPr>
          <p:cNvPr id="3" name="Marcador de contenido 2">
            <a:extLst>
              <a:ext uri="{FF2B5EF4-FFF2-40B4-BE49-F238E27FC236}">
                <a16:creationId xmlns:a16="http://schemas.microsoft.com/office/drawing/2014/main" id="{BC67FD3F-A7A6-F282-661D-D375CDD5B779}"/>
              </a:ext>
            </a:extLst>
          </p:cNvPr>
          <p:cNvSpPr>
            <a:spLocks noGrp="1"/>
          </p:cNvSpPr>
          <p:nvPr>
            <p:ph idx="1"/>
          </p:nvPr>
        </p:nvSpPr>
        <p:spPr/>
        <p:txBody>
          <a:bodyPr/>
          <a:lstStyle/>
          <a:p>
            <a:pPr marL="0" indent="0">
              <a:buNone/>
            </a:pPr>
            <a:r>
              <a:rPr lang="es-CO" dirty="0"/>
              <a:t>Se eligió el mapa de navegación jerárquico porque es el mejor para sitios webs y aplicaciones con múltiples sesiones y niveles de información, su estructura ordenada y visualmente intuitiva facilita la identificación de relaciones y la navegación del usuario, lo que mejora la usabilidad general del producto.</a:t>
            </a:r>
          </a:p>
        </p:txBody>
      </p:sp>
    </p:spTree>
    <p:extLst>
      <p:ext uri="{BB962C8B-B14F-4D97-AF65-F5344CB8AC3E}">
        <p14:creationId xmlns:p14="http://schemas.microsoft.com/office/powerpoint/2010/main" val="260078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B8293-A1BB-7F64-A4D1-51627018F2FD}"/>
              </a:ext>
            </a:extLst>
          </p:cNvPr>
          <p:cNvSpPr>
            <a:spLocks noGrp="1"/>
          </p:cNvSpPr>
          <p:nvPr>
            <p:ph type="title"/>
          </p:nvPr>
        </p:nvSpPr>
        <p:spPr>
          <a:xfrm>
            <a:off x="540000" y="540000"/>
            <a:ext cx="10962189" cy="942291"/>
          </a:xfrm>
        </p:spPr>
        <p:txBody>
          <a:bodyPr/>
          <a:lstStyle/>
          <a:p>
            <a:pPr algn="ctr"/>
            <a:r>
              <a:rPr lang="es-CO" dirty="0"/>
              <a:t>Mapa de navegación</a:t>
            </a:r>
          </a:p>
        </p:txBody>
      </p:sp>
      <p:pic>
        <p:nvPicPr>
          <p:cNvPr id="5" name="Marcador de contenido 4">
            <a:extLst>
              <a:ext uri="{FF2B5EF4-FFF2-40B4-BE49-F238E27FC236}">
                <a16:creationId xmlns:a16="http://schemas.microsoft.com/office/drawing/2014/main" id="{C3CDE735-4B13-8CA3-2AAB-212DEE69FBDF}"/>
              </a:ext>
            </a:extLst>
          </p:cNvPr>
          <p:cNvPicPr>
            <a:picLocks noGrp="1" noChangeAspect="1"/>
          </p:cNvPicPr>
          <p:nvPr>
            <p:ph idx="1"/>
          </p:nvPr>
        </p:nvPicPr>
        <p:blipFill>
          <a:blip r:embed="rId2"/>
          <a:stretch>
            <a:fillRect/>
          </a:stretch>
        </p:blipFill>
        <p:spPr>
          <a:xfrm>
            <a:off x="3660462" y="1554527"/>
            <a:ext cx="5558489" cy="5001954"/>
          </a:xfrm>
        </p:spPr>
      </p:pic>
    </p:spTree>
    <p:extLst>
      <p:ext uri="{BB962C8B-B14F-4D97-AF65-F5344CB8AC3E}">
        <p14:creationId xmlns:p14="http://schemas.microsoft.com/office/powerpoint/2010/main" val="1883975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1C8D5-FA59-B248-5975-A1D891037EDA}"/>
              </a:ext>
            </a:extLst>
          </p:cNvPr>
          <p:cNvSpPr>
            <a:spLocks noGrp="1"/>
          </p:cNvSpPr>
          <p:nvPr>
            <p:ph type="title"/>
          </p:nvPr>
        </p:nvSpPr>
        <p:spPr/>
        <p:txBody>
          <a:bodyPr/>
          <a:lstStyle/>
          <a:p>
            <a:pPr algn="ctr"/>
            <a:r>
              <a:rPr lang="es-CO" dirty="0"/>
              <a:t>Descripción de las páginas</a:t>
            </a:r>
          </a:p>
        </p:txBody>
      </p:sp>
      <p:graphicFrame>
        <p:nvGraphicFramePr>
          <p:cNvPr id="4" name="Marcador de contenido 3">
            <a:extLst>
              <a:ext uri="{FF2B5EF4-FFF2-40B4-BE49-F238E27FC236}">
                <a16:creationId xmlns:a16="http://schemas.microsoft.com/office/drawing/2014/main" id="{6CA8D35F-BC58-F84F-6F68-94BF65EFEDB5}"/>
              </a:ext>
            </a:extLst>
          </p:cNvPr>
          <p:cNvGraphicFramePr>
            <a:graphicFrameLocks noGrp="1"/>
          </p:cNvGraphicFramePr>
          <p:nvPr>
            <p:ph idx="1"/>
            <p:extLst>
              <p:ext uri="{D42A27DB-BD31-4B8C-83A1-F6EECF244321}">
                <p14:modId xmlns:p14="http://schemas.microsoft.com/office/powerpoint/2010/main" val="1638067737"/>
              </p:ext>
            </p:extLst>
          </p:nvPr>
        </p:nvGraphicFramePr>
        <p:xfrm>
          <a:off x="540000" y="1619568"/>
          <a:ext cx="10697976" cy="4838253"/>
        </p:xfrm>
        <a:graphic>
          <a:graphicData uri="http://schemas.openxmlformats.org/drawingml/2006/table">
            <a:tbl>
              <a:tblPr firstRow="1" bandRow="1">
                <a:tableStyleId>{93296810-A885-4BE3-A3E7-6D5BEEA58F35}</a:tableStyleId>
              </a:tblPr>
              <a:tblGrid>
                <a:gridCol w="3565992">
                  <a:extLst>
                    <a:ext uri="{9D8B030D-6E8A-4147-A177-3AD203B41FA5}">
                      <a16:colId xmlns:a16="http://schemas.microsoft.com/office/drawing/2014/main" val="4003304022"/>
                    </a:ext>
                  </a:extLst>
                </a:gridCol>
                <a:gridCol w="3565992">
                  <a:extLst>
                    <a:ext uri="{9D8B030D-6E8A-4147-A177-3AD203B41FA5}">
                      <a16:colId xmlns:a16="http://schemas.microsoft.com/office/drawing/2014/main" val="2235592263"/>
                    </a:ext>
                  </a:extLst>
                </a:gridCol>
                <a:gridCol w="3565992">
                  <a:extLst>
                    <a:ext uri="{9D8B030D-6E8A-4147-A177-3AD203B41FA5}">
                      <a16:colId xmlns:a16="http://schemas.microsoft.com/office/drawing/2014/main" val="942974260"/>
                    </a:ext>
                  </a:extLst>
                </a:gridCol>
              </a:tblGrid>
              <a:tr h="574030">
                <a:tc>
                  <a:txBody>
                    <a:bodyPr/>
                    <a:lstStyle/>
                    <a:p>
                      <a:pPr algn="ctr"/>
                      <a:r>
                        <a:rPr lang="es-CO" sz="1400" b="0" dirty="0"/>
                        <a:t>autenticacion.html</a:t>
                      </a:r>
                    </a:p>
                  </a:txBody>
                  <a:tcPr/>
                </a:tc>
                <a:tc>
                  <a:txBody>
                    <a:bodyPr/>
                    <a:lstStyle/>
                    <a:p>
                      <a:r>
                        <a:rPr lang="es-CO" sz="1400" b="0" dirty="0"/>
                        <a:t>Validación de las credenciales del cliente</a:t>
                      </a:r>
                    </a:p>
                  </a:txBody>
                  <a:tcPr/>
                </a:tc>
                <a:tc>
                  <a:txBody>
                    <a:bodyPr/>
                    <a:lstStyle/>
                    <a:p>
                      <a:r>
                        <a:rPr lang="es-CO" sz="1400" b="0" dirty="0"/>
                        <a:t>Pagina principal</a:t>
                      </a:r>
                    </a:p>
                  </a:txBody>
                  <a:tcPr/>
                </a:tc>
                <a:extLst>
                  <a:ext uri="{0D108BD9-81ED-4DB2-BD59-A6C34878D82A}">
                    <a16:rowId xmlns:a16="http://schemas.microsoft.com/office/drawing/2014/main" val="1782523449"/>
                  </a:ext>
                </a:extLst>
              </a:tr>
              <a:tr h="574030">
                <a:tc>
                  <a:txBody>
                    <a:bodyPr/>
                    <a:lstStyle/>
                    <a:p>
                      <a:pPr algn="ctr"/>
                      <a:r>
                        <a:rPr lang="es-CO" sz="1400" dirty="0"/>
                        <a:t>error.html</a:t>
                      </a:r>
                    </a:p>
                  </a:txBody>
                  <a:tcPr/>
                </a:tc>
                <a:tc>
                  <a:txBody>
                    <a:bodyPr/>
                    <a:lstStyle/>
                    <a:p>
                      <a:r>
                        <a:rPr lang="es-CO" sz="1400" dirty="0"/>
                        <a:t>Si hay error se muestra un enunciado</a:t>
                      </a:r>
                    </a:p>
                  </a:txBody>
                  <a:tcPr/>
                </a:tc>
                <a:tc>
                  <a:txBody>
                    <a:bodyPr/>
                    <a:lstStyle/>
                    <a:p>
                      <a:r>
                        <a:rPr lang="es-CO" sz="1400" dirty="0"/>
                        <a:t>Cadena de texto indicando error de autenticación</a:t>
                      </a:r>
                    </a:p>
                  </a:txBody>
                  <a:tcPr/>
                </a:tc>
                <a:extLst>
                  <a:ext uri="{0D108BD9-81ED-4DB2-BD59-A6C34878D82A}">
                    <a16:rowId xmlns:a16="http://schemas.microsoft.com/office/drawing/2014/main" val="595019051"/>
                  </a:ext>
                </a:extLst>
              </a:tr>
              <a:tr h="574030">
                <a:tc>
                  <a:txBody>
                    <a:bodyPr/>
                    <a:lstStyle/>
                    <a:p>
                      <a:pPr algn="ctr"/>
                      <a:r>
                        <a:rPr lang="es-CO" sz="1400" dirty="0"/>
                        <a:t>registro.html</a:t>
                      </a:r>
                    </a:p>
                  </a:txBody>
                  <a:tcPr/>
                </a:tc>
                <a:tc>
                  <a:txBody>
                    <a:bodyPr/>
                    <a:lstStyle/>
                    <a:p>
                      <a:r>
                        <a:rPr lang="es-CO" sz="1400" dirty="0"/>
                        <a:t>Formulario para el registro de usuarios </a:t>
                      </a:r>
                    </a:p>
                  </a:txBody>
                  <a:tcPr/>
                </a:tc>
                <a:tc>
                  <a:txBody>
                    <a:bodyPr/>
                    <a:lstStyle/>
                    <a:p>
                      <a:r>
                        <a:rPr lang="es-CO" sz="1400" dirty="0"/>
                        <a:t>Se accede desde la pagina de inicio de sesión </a:t>
                      </a:r>
                    </a:p>
                  </a:txBody>
                  <a:tcPr/>
                </a:tc>
                <a:extLst>
                  <a:ext uri="{0D108BD9-81ED-4DB2-BD59-A6C34878D82A}">
                    <a16:rowId xmlns:a16="http://schemas.microsoft.com/office/drawing/2014/main" val="3768785788"/>
                  </a:ext>
                </a:extLst>
              </a:tr>
              <a:tr h="574030">
                <a:tc>
                  <a:txBody>
                    <a:bodyPr/>
                    <a:lstStyle/>
                    <a:p>
                      <a:pPr algn="ctr"/>
                      <a:r>
                        <a:rPr lang="es-CO" sz="1400" dirty="0"/>
                        <a:t>menu.html</a:t>
                      </a:r>
                    </a:p>
                  </a:txBody>
                  <a:tcPr/>
                </a:tc>
                <a:tc>
                  <a:txBody>
                    <a:bodyPr/>
                    <a:lstStyle/>
                    <a:p>
                      <a:r>
                        <a:rPr lang="es-CO" sz="1400" dirty="0"/>
                        <a:t>Se muestran los productos en venta</a:t>
                      </a:r>
                    </a:p>
                  </a:txBody>
                  <a:tcPr/>
                </a:tc>
                <a:tc>
                  <a:txBody>
                    <a:bodyPr/>
                    <a:lstStyle/>
                    <a:p>
                      <a:r>
                        <a:rPr lang="es-CO" sz="1400" dirty="0"/>
                        <a:t>Se accede desde autenticación exitosa</a:t>
                      </a:r>
                    </a:p>
                  </a:txBody>
                  <a:tcPr/>
                </a:tc>
                <a:extLst>
                  <a:ext uri="{0D108BD9-81ED-4DB2-BD59-A6C34878D82A}">
                    <a16:rowId xmlns:a16="http://schemas.microsoft.com/office/drawing/2014/main" val="897356822"/>
                  </a:ext>
                </a:extLst>
              </a:tr>
              <a:tr h="574030">
                <a:tc>
                  <a:txBody>
                    <a:bodyPr/>
                    <a:lstStyle/>
                    <a:p>
                      <a:pPr algn="ctr"/>
                      <a:r>
                        <a:rPr lang="es-CO" sz="1400" dirty="0"/>
                        <a:t>venta.html</a:t>
                      </a:r>
                    </a:p>
                  </a:txBody>
                  <a:tcPr/>
                </a:tc>
                <a:tc>
                  <a:txBody>
                    <a:bodyPr/>
                    <a:lstStyle/>
                    <a:p>
                      <a:r>
                        <a:rPr lang="es-CO" sz="1400" dirty="0"/>
                        <a:t>Los clientes pueden ser vendedores</a:t>
                      </a:r>
                    </a:p>
                  </a:txBody>
                  <a:tcPr/>
                </a:tc>
                <a:tc>
                  <a:txBody>
                    <a:bodyPr/>
                    <a:lstStyle/>
                    <a:p>
                      <a:r>
                        <a:rPr lang="es-CO" sz="1400" dirty="0"/>
                        <a:t>Accede desde menú principal </a:t>
                      </a:r>
                    </a:p>
                  </a:txBody>
                  <a:tcPr/>
                </a:tc>
                <a:extLst>
                  <a:ext uri="{0D108BD9-81ED-4DB2-BD59-A6C34878D82A}">
                    <a16:rowId xmlns:a16="http://schemas.microsoft.com/office/drawing/2014/main" val="2943868950"/>
                  </a:ext>
                </a:extLst>
              </a:tr>
              <a:tr h="1066056">
                <a:tc>
                  <a:txBody>
                    <a:bodyPr/>
                    <a:lstStyle/>
                    <a:p>
                      <a:pPr algn="ctr"/>
                      <a:r>
                        <a:rPr lang="es-CO" sz="1400" dirty="0"/>
                        <a:t>lista.html</a:t>
                      </a:r>
                    </a:p>
                  </a:txBody>
                  <a:tcPr/>
                </a:tc>
                <a:tc>
                  <a:txBody>
                    <a:bodyPr/>
                    <a:lstStyle/>
                    <a:p>
                      <a:r>
                        <a:rPr lang="es-CO" sz="1400" dirty="0"/>
                        <a:t>Pagina que utilizan los clientes para agregar productos que les gustan y desean comprar después</a:t>
                      </a:r>
                    </a:p>
                  </a:txBody>
                  <a:tcPr/>
                </a:tc>
                <a:tc>
                  <a:txBody>
                    <a:bodyPr/>
                    <a:lstStyle/>
                    <a:p>
                      <a:r>
                        <a:rPr lang="es-CO" sz="1400" dirty="0"/>
                        <a:t>Se accede desde menú principal tras escoger los productos deseados</a:t>
                      </a:r>
                    </a:p>
                  </a:txBody>
                  <a:tcPr/>
                </a:tc>
                <a:extLst>
                  <a:ext uri="{0D108BD9-81ED-4DB2-BD59-A6C34878D82A}">
                    <a16:rowId xmlns:a16="http://schemas.microsoft.com/office/drawing/2014/main" val="3789353188"/>
                  </a:ext>
                </a:extLst>
              </a:tr>
              <a:tr h="328017">
                <a:tc>
                  <a:txBody>
                    <a:bodyPr/>
                    <a:lstStyle/>
                    <a:p>
                      <a:pPr algn="ctr"/>
                      <a:r>
                        <a:rPr lang="es-CO" sz="1400" dirty="0"/>
                        <a:t>pedido.html</a:t>
                      </a:r>
                    </a:p>
                  </a:txBody>
                  <a:tcPr/>
                </a:tc>
                <a:tc>
                  <a:txBody>
                    <a:bodyPr/>
                    <a:lstStyle/>
                    <a:p>
                      <a:r>
                        <a:rPr lang="es-CO" sz="1400" dirty="0"/>
                        <a:t>Pantalla para confirmar pedidos</a:t>
                      </a:r>
                    </a:p>
                  </a:txBody>
                  <a:tcPr/>
                </a:tc>
                <a:tc>
                  <a:txBody>
                    <a:bodyPr/>
                    <a:lstStyle/>
                    <a:p>
                      <a:r>
                        <a:rPr lang="es-CO" sz="1400" dirty="0"/>
                        <a:t>Se accede desde el menú de productos</a:t>
                      </a:r>
                    </a:p>
                  </a:txBody>
                  <a:tcPr/>
                </a:tc>
                <a:extLst>
                  <a:ext uri="{0D108BD9-81ED-4DB2-BD59-A6C34878D82A}">
                    <a16:rowId xmlns:a16="http://schemas.microsoft.com/office/drawing/2014/main" val="3875059028"/>
                  </a:ext>
                </a:extLst>
              </a:tr>
              <a:tr h="574030">
                <a:tc>
                  <a:txBody>
                    <a:bodyPr/>
                    <a:lstStyle/>
                    <a:p>
                      <a:pPr algn="ctr"/>
                      <a:r>
                        <a:rPr lang="es-CO" sz="1400" dirty="0"/>
                        <a:t>rastreo.html</a:t>
                      </a:r>
                    </a:p>
                  </a:txBody>
                  <a:tcPr/>
                </a:tc>
                <a:tc>
                  <a:txBody>
                    <a:bodyPr/>
                    <a:lstStyle/>
                    <a:p>
                      <a:r>
                        <a:rPr lang="es-CO" sz="1400" dirty="0"/>
                        <a:t>Pantalla para saber el estado del producto comprado</a:t>
                      </a:r>
                    </a:p>
                  </a:txBody>
                  <a:tcPr/>
                </a:tc>
                <a:tc>
                  <a:txBody>
                    <a:bodyPr/>
                    <a:lstStyle/>
                    <a:p>
                      <a:r>
                        <a:rPr lang="es-CO" sz="1400" dirty="0"/>
                        <a:t>Se accede después de realizar la compra del producto desde el menú </a:t>
                      </a:r>
                    </a:p>
                  </a:txBody>
                  <a:tcPr/>
                </a:tc>
                <a:extLst>
                  <a:ext uri="{0D108BD9-81ED-4DB2-BD59-A6C34878D82A}">
                    <a16:rowId xmlns:a16="http://schemas.microsoft.com/office/drawing/2014/main" val="2906607095"/>
                  </a:ext>
                </a:extLst>
              </a:tr>
            </a:tbl>
          </a:graphicData>
        </a:graphic>
      </p:graphicFrame>
    </p:spTree>
    <p:extLst>
      <p:ext uri="{BB962C8B-B14F-4D97-AF65-F5344CB8AC3E}">
        <p14:creationId xmlns:p14="http://schemas.microsoft.com/office/powerpoint/2010/main" val="140767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C61D88-7F77-B64F-B9B6-14A2272E890F}"/>
              </a:ext>
            </a:extLst>
          </p:cNvPr>
          <p:cNvSpPr>
            <a:spLocks noGrp="1"/>
          </p:cNvSpPr>
          <p:nvPr>
            <p:ph type="title"/>
          </p:nvPr>
        </p:nvSpPr>
        <p:spPr/>
        <p:txBody>
          <a:bodyPr/>
          <a:lstStyle/>
          <a:p>
            <a:pPr algn="ctr"/>
            <a:r>
              <a:rPr lang="es-CO" dirty="0"/>
              <a:t>Buenas prácticas aplicadas</a:t>
            </a:r>
          </a:p>
        </p:txBody>
      </p:sp>
      <p:sp>
        <p:nvSpPr>
          <p:cNvPr id="3" name="Marcador de contenido 2">
            <a:extLst>
              <a:ext uri="{FF2B5EF4-FFF2-40B4-BE49-F238E27FC236}">
                <a16:creationId xmlns:a16="http://schemas.microsoft.com/office/drawing/2014/main" id="{6950F6A3-A828-6A09-87D5-A72CFE0BBF53}"/>
              </a:ext>
            </a:extLst>
          </p:cNvPr>
          <p:cNvSpPr>
            <a:spLocks noGrp="1"/>
          </p:cNvSpPr>
          <p:nvPr>
            <p:ph idx="1"/>
          </p:nvPr>
        </p:nvSpPr>
        <p:spPr/>
        <p:txBody>
          <a:bodyPr/>
          <a:lstStyle/>
          <a:p>
            <a:pPr marL="0" indent="0">
              <a:buNone/>
            </a:pPr>
            <a:r>
              <a:rPr lang="es-CO" b="1" dirty="0"/>
              <a:t>Accesibilidad y usabilidad: </a:t>
            </a:r>
            <a:r>
              <a:rPr lang="es-CO" dirty="0"/>
              <a:t>Interfaz fácil de usar que cumple con estándares WCAG</a:t>
            </a:r>
          </a:p>
          <a:p>
            <a:pPr marL="0" indent="0">
              <a:buNone/>
            </a:pPr>
            <a:r>
              <a:rPr lang="es-CO" b="1" dirty="0"/>
              <a:t>Diseño centrado en el usuario: </a:t>
            </a:r>
            <a:r>
              <a:rPr lang="es-CO" dirty="0"/>
              <a:t>Diseño limpio con jerarquía visual clara y navegación intuitiva, permite a los usuarios encontrar fácilmente la información que buscan.</a:t>
            </a:r>
          </a:p>
          <a:p>
            <a:pPr marL="0" indent="0">
              <a:buNone/>
            </a:pPr>
            <a:r>
              <a:rPr lang="es-CO" b="1" dirty="0"/>
              <a:t>Diseño responsivo: </a:t>
            </a:r>
            <a:r>
              <a:rPr lang="es-CO" dirty="0"/>
              <a:t>Diseño pensado para que el contenido se adapte a pantallas pequeñas (</a:t>
            </a:r>
            <a:r>
              <a:rPr lang="es-CO" dirty="0" err="1"/>
              <a:t>tablets</a:t>
            </a:r>
            <a:r>
              <a:rPr lang="es-CO" dirty="0"/>
              <a:t> y teléfonos)</a:t>
            </a:r>
          </a:p>
          <a:p>
            <a:pPr marL="0" indent="0">
              <a:buNone/>
            </a:pPr>
            <a:r>
              <a:rPr lang="es-CO" b="1" dirty="0"/>
              <a:t>Optimización del rendimiento: </a:t>
            </a:r>
            <a:r>
              <a:rPr lang="es-CO" dirty="0"/>
              <a:t>Una experiencia de usuario optima no solo se basa en el diseño, sino también en la velocidad y eficiencia del sitio.</a:t>
            </a:r>
            <a:endParaRPr lang="es-CO" b="1" dirty="0"/>
          </a:p>
        </p:txBody>
      </p:sp>
    </p:spTree>
    <p:extLst>
      <p:ext uri="{BB962C8B-B14F-4D97-AF65-F5344CB8AC3E}">
        <p14:creationId xmlns:p14="http://schemas.microsoft.com/office/powerpoint/2010/main" val="199452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478E3-D9F4-2592-CB60-F1900FAE3312}"/>
              </a:ext>
            </a:extLst>
          </p:cNvPr>
          <p:cNvSpPr>
            <a:spLocks noGrp="1"/>
          </p:cNvSpPr>
          <p:nvPr>
            <p:ph type="title"/>
          </p:nvPr>
        </p:nvSpPr>
        <p:spPr/>
        <p:txBody>
          <a:bodyPr/>
          <a:lstStyle/>
          <a:p>
            <a:pPr algn="ctr"/>
            <a:r>
              <a:rPr lang="es-CO" dirty="0"/>
              <a:t>Conclusión</a:t>
            </a:r>
          </a:p>
        </p:txBody>
      </p:sp>
      <p:sp>
        <p:nvSpPr>
          <p:cNvPr id="3" name="Marcador de contenido 2">
            <a:extLst>
              <a:ext uri="{FF2B5EF4-FFF2-40B4-BE49-F238E27FC236}">
                <a16:creationId xmlns:a16="http://schemas.microsoft.com/office/drawing/2014/main" id="{795B8540-BDE9-7CC0-0C70-7988235E8443}"/>
              </a:ext>
            </a:extLst>
          </p:cNvPr>
          <p:cNvSpPr>
            <a:spLocks noGrp="1"/>
          </p:cNvSpPr>
          <p:nvPr>
            <p:ph idx="1"/>
          </p:nvPr>
        </p:nvSpPr>
        <p:spPr/>
        <p:txBody>
          <a:bodyPr/>
          <a:lstStyle/>
          <a:p>
            <a:pPr marL="0" indent="0">
              <a:buNone/>
            </a:pPr>
            <a:r>
              <a:rPr lang="es-CO" dirty="0"/>
              <a:t>la implementación de un mapa de navegación eficaz en </a:t>
            </a:r>
            <a:r>
              <a:rPr lang="es-CO" dirty="0" err="1"/>
              <a:t>JGStore</a:t>
            </a:r>
            <a:r>
              <a:rPr lang="es-CO" dirty="0"/>
              <a:t> ha sido esencial para lograr una experiencia de usuario intuitiva y coherente. El análisis realizado evidencia que una estructura de navegación bien definida. Además, se destaca la importancia de adoptar un enfoque iterativo y centrado en el usuario, que permita adecuar continuamente la arquitectura a las demandas de un entorno digital en constante evolución.</a:t>
            </a:r>
          </a:p>
        </p:txBody>
      </p:sp>
    </p:spTree>
    <p:extLst>
      <p:ext uri="{BB962C8B-B14F-4D97-AF65-F5344CB8AC3E}">
        <p14:creationId xmlns:p14="http://schemas.microsoft.com/office/powerpoint/2010/main" val="1830520205"/>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93</TotalTime>
  <Words>450</Words>
  <Application>Microsoft Office PowerPoint</Application>
  <PresentationFormat>Panorámica</PresentationFormat>
  <Paragraphs>41</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Avenir Next LT Pro</vt:lpstr>
      <vt:lpstr>Bell MT</vt:lpstr>
      <vt:lpstr>GlowVTI</vt:lpstr>
      <vt:lpstr>Mapa de navegación JGStore</vt:lpstr>
      <vt:lpstr>Introducción </vt:lpstr>
      <vt:lpstr>Tipo de mapa de navegación</vt:lpstr>
      <vt:lpstr>Mapa de navegación</vt:lpstr>
      <vt:lpstr>Descripción de las páginas</vt:lpstr>
      <vt:lpstr>Buenas prácticas aplicadas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Johan Sebastian Gongora Garcia</dc:creator>
  <cp:lastModifiedBy>Johan Sebastian Gongora Garcia</cp:lastModifiedBy>
  <cp:revision>1</cp:revision>
  <dcterms:created xsi:type="dcterms:W3CDTF">2025-05-07T14:14:51Z</dcterms:created>
  <dcterms:modified xsi:type="dcterms:W3CDTF">2025-05-07T15:48:00Z</dcterms:modified>
</cp:coreProperties>
</file>