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58" r:id="rId5"/>
    <p:sldId id="264" r:id="rId6"/>
    <p:sldId id="262" r:id="rId7"/>
    <p:sldId id="263" r:id="rId8"/>
    <p:sldId id="261" r:id="rId9"/>
    <p:sldId id="260" r:id="rId10"/>
    <p:sldId id="259"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355974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501744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502870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2864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99635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4306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98830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224945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95619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381143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‹Nº›</a:t>
            </a:fld>
            <a:endParaRPr lang="en-US"/>
          </a:p>
        </p:txBody>
      </p:sp>
    </p:spTree>
    <p:extLst>
      <p:ext uri="{BB962C8B-B14F-4D97-AF65-F5344CB8AC3E}">
        <p14:creationId xmlns:p14="http://schemas.microsoft.com/office/powerpoint/2010/main" val="1261508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‹Nº›</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8043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5EF440-91E8-5583-BE2E-23D6033A76F4}"/>
              </a:ext>
            </a:extLst>
          </p:cNvPr>
          <p:cNvSpPr>
            <a:spLocks noGrp="1"/>
          </p:cNvSpPr>
          <p:nvPr>
            <p:ph type="ctrTitle"/>
          </p:nvPr>
        </p:nvSpPr>
        <p:spPr>
          <a:xfrm>
            <a:off x="703400" y="871758"/>
            <a:ext cx="5227171" cy="3871143"/>
          </a:xfrm>
        </p:spPr>
        <p:txBody>
          <a:bodyPr>
            <a:noAutofit/>
          </a:bodyPr>
          <a:lstStyle/>
          <a:p>
            <a:r>
              <a:rPr lang="es-CO" sz="3200" dirty="0"/>
              <a:t>Taller sobre la construcción del prototipo de acuerdo al análisis de las características funcionales y de calidad</a:t>
            </a:r>
          </a:p>
        </p:txBody>
      </p:sp>
      <p:sp>
        <p:nvSpPr>
          <p:cNvPr id="3" name="Subtítulo 2">
            <a:extLst>
              <a:ext uri="{FF2B5EF4-FFF2-40B4-BE49-F238E27FC236}">
                <a16:creationId xmlns:a16="http://schemas.microsoft.com/office/drawing/2014/main" id="{1640E50E-4721-B7EE-AABC-F198DFED7174}"/>
              </a:ext>
            </a:extLst>
          </p:cNvPr>
          <p:cNvSpPr>
            <a:spLocks noGrp="1"/>
          </p:cNvSpPr>
          <p:nvPr>
            <p:ph type="subTitle" idx="1"/>
          </p:nvPr>
        </p:nvSpPr>
        <p:spPr>
          <a:xfrm>
            <a:off x="721688" y="4785543"/>
            <a:ext cx="4857857" cy="1005657"/>
          </a:xfrm>
        </p:spPr>
        <p:txBody>
          <a:bodyPr>
            <a:normAutofit fontScale="77500" lnSpcReduction="20000"/>
          </a:bodyPr>
          <a:lstStyle/>
          <a:p>
            <a:r>
              <a:rPr lang="es-CO" dirty="0"/>
              <a:t>Johan Gongora </a:t>
            </a:r>
          </a:p>
          <a:p>
            <a:r>
              <a:rPr lang="es-CO" dirty="0"/>
              <a:t>Sena </a:t>
            </a:r>
          </a:p>
          <a:p>
            <a:r>
              <a:rPr lang="es-CO" dirty="0"/>
              <a:t>John Niño </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Fondo hexagonal con luces de neón azules">
            <a:extLst>
              <a:ext uri="{FF2B5EF4-FFF2-40B4-BE49-F238E27FC236}">
                <a16:creationId xmlns:a16="http://schemas.microsoft.com/office/drawing/2014/main" id="{986823E4-AACA-B594-6604-F18F6131F950}"/>
              </a:ext>
            </a:extLst>
          </p:cNvPr>
          <p:cNvPicPr>
            <a:picLocks noChangeAspect="1"/>
          </p:cNvPicPr>
          <p:nvPr/>
        </p:nvPicPr>
        <p:blipFill>
          <a:blip r:embed="rId2"/>
          <a:srcRect l="25566" r="27872"/>
          <a:stretch/>
        </p:blipFill>
        <p:spPr>
          <a:xfrm>
            <a:off x="6515100" y="10"/>
            <a:ext cx="5676900" cy="6857990"/>
          </a:xfrm>
          <a:prstGeom prst="rect">
            <a:avLst/>
          </a:prstGeom>
        </p:spPr>
      </p:pic>
    </p:spTree>
    <p:extLst>
      <p:ext uri="{BB962C8B-B14F-4D97-AF65-F5344CB8AC3E}">
        <p14:creationId xmlns:p14="http://schemas.microsoft.com/office/powerpoint/2010/main" val="2740316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C595A7-9BF4-01B7-9F9F-820E9EDF65C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E1AD00B0-D2A7-0E59-D36C-7F804B1EEFD1}"/>
              </a:ext>
            </a:extLst>
          </p:cNvPr>
          <p:cNvSpPr>
            <a:spLocks noGrp="1"/>
          </p:cNvSpPr>
          <p:nvPr>
            <p:ph type="title"/>
          </p:nvPr>
        </p:nvSpPr>
        <p:spPr>
          <a:xfrm>
            <a:off x="700635" y="740664"/>
            <a:ext cx="10691265" cy="987552"/>
          </a:xfrm>
        </p:spPr>
        <p:txBody>
          <a:bodyPr/>
          <a:lstStyle/>
          <a:p>
            <a:pPr algn="ctr"/>
            <a:r>
              <a:rPr lang="es-CO" dirty="0"/>
              <a:t>Tecnologías para implementar calidad </a:t>
            </a:r>
          </a:p>
        </p:txBody>
      </p:sp>
      <p:sp>
        <p:nvSpPr>
          <p:cNvPr id="5" name="Marcador de contenido 4">
            <a:extLst>
              <a:ext uri="{FF2B5EF4-FFF2-40B4-BE49-F238E27FC236}">
                <a16:creationId xmlns:a16="http://schemas.microsoft.com/office/drawing/2014/main" id="{010CF202-E1ED-67F1-2ACC-97CFEFD703B7}"/>
              </a:ext>
            </a:extLst>
          </p:cNvPr>
          <p:cNvSpPr>
            <a:spLocks noGrp="1"/>
          </p:cNvSpPr>
          <p:nvPr>
            <p:ph idx="1"/>
          </p:nvPr>
        </p:nvSpPr>
        <p:spPr>
          <a:xfrm>
            <a:off x="700634" y="1792224"/>
            <a:ext cx="10691265" cy="3739896"/>
          </a:xfrm>
        </p:spPr>
        <p:txBody>
          <a:bodyPr>
            <a:normAutofit fontScale="62500" lnSpcReduction="20000"/>
          </a:bodyPr>
          <a:lstStyle/>
          <a:p>
            <a:pPr marL="0" indent="0">
              <a:buNone/>
            </a:pPr>
            <a:r>
              <a:rPr lang="es-CO" dirty="0"/>
              <a:t>Más allá del cumplimiento de estándares, existen numerosas tecnologías y metodologías que facilitan la implementación de prácticas de calidad a lo largo del ciclo de vida del software:</a:t>
            </a:r>
          </a:p>
          <a:p>
            <a:pPr>
              <a:buFont typeface="Arial" panose="020B0604020202020204" pitchFamily="34" charset="0"/>
              <a:buChar char="•"/>
            </a:pPr>
            <a:r>
              <a:rPr lang="es-CO" b="1" dirty="0"/>
              <a:t>Herramientas de Pruebas Automatizadas:</a:t>
            </a:r>
            <a:br>
              <a:rPr lang="es-CO" dirty="0"/>
            </a:br>
            <a:r>
              <a:rPr lang="es-CO" dirty="0"/>
              <a:t>Soluciones como </a:t>
            </a:r>
            <a:r>
              <a:rPr lang="es-CO" b="1" dirty="0" err="1"/>
              <a:t>Selenium</a:t>
            </a:r>
            <a:r>
              <a:rPr lang="es-CO" dirty="0"/>
              <a:t>, </a:t>
            </a:r>
            <a:r>
              <a:rPr lang="es-CO" b="1" dirty="0" err="1"/>
              <a:t>JUnit</a:t>
            </a:r>
            <a:r>
              <a:rPr lang="es-CO" dirty="0"/>
              <a:t> o </a:t>
            </a:r>
            <a:r>
              <a:rPr lang="es-CO" b="1" dirty="0" err="1"/>
              <a:t>TestNG</a:t>
            </a:r>
            <a:r>
              <a:rPr lang="es-CO" dirty="0"/>
              <a:t> permiten automatizar pruebas unitarias, de integración y de regresión, garantizando que el software funcione correctamente con cada nueva modificación.</a:t>
            </a:r>
          </a:p>
          <a:p>
            <a:pPr>
              <a:buFont typeface="Arial" panose="020B0604020202020204" pitchFamily="34" charset="0"/>
              <a:buChar char="•"/>
            </a:pPr>
            <a:r>
              <a:rPr lang="es-CO" b="1" dirty="0"/>
              <a:t>Análisis de Código Estático y Dinámico:</a:t>
            </a:r>
            <a:br>
              <a:rPr lang="es-CO" dirty="0"/>
            </a:br>
            <a:r>
              <a:rPr lang="es-CO" dirty="0"/>
              <a:t>Herramientas como </a:t>
            </a:r>
            <a:r>
              <a:rPr lang="es-CO" b="1" dirty="0"/>
              <a:t>SonarQube</a:t>
            </a:r>
            <a:r>
              <a:rPr lang="es-CO" dirty="0"/>
              <a:t>, </a:t>
            </a:r>
            <a:r>
              <a:rPr lang="es-CO" b="1" dirty="0" err="1"/>
              <a:t>ESLint</a:t>
            </a:r>
            <a:r>
              <a:rPr lang="es-CO" dirty="0"/>
              <a:t> o </a:t>
            </a:r>
            <a:r>
              <a:rPr lang="es-CO" b="1" dirty="0" err="1"/>
              <a:t>FindBugs</a:t>
            </a:r>
            <a:r>
              <a:rPr lang="es-CO" dirty="0"/>
              <a:t> ayudan a detectar vulnerabilidades, errores y problemas de rendimiento en el código antes de que el software se despliegue, promoviendo una codificación más limpia y segura.</a:t>
            </a:r>
          </a:p>
          <a:p>
            <a:pPr>
              <a:buFont typeface="Arial" panose="020B0604020202020204" pitchFamily="34" charset="0"/>
              <a:buChar char="•"/>
            </a:pPr>
            <a:r>
              <a:rPr lang="es-CO" b="1" dirty="0"/>
              <a:t>Integración Continua y Desarrollo Continuo (CI/CD):</a:t>
            </a:r>
            <a:br>
              <a:rPr lang="es-CO" dirty="0"/>
            </a:br>
            <a:r>
              <a:rPr lang="es-CO" dirty="0"/>
              <a:t>Plataformas como </a:t>
            </a:r>
            <a:r>
              <a:rPr lang="es-CO" b="1" dirty="0"/>
              <a:t>Jenkins</a:t>
            </a:r>
            <a:r>
              <a:rPr lang="es-CO" dirty="0"/>
              <a:t>, </a:t>
            </a:r>
            <a:r>
              <a:rPr lang="es-CO" b="1" dirty="0" err="1"/>
              <a:t>GitLab</a:t>
            </a:r>
            <a:r>
              <a:rPr lang="es-CO" b="1" dirty="0"/>
              <a:t> CI</a:t>
            </a:r>
            <a:r>
              <a:rPr lang="es-CO" dirty="0"/>
              <a:t> o </a:t>
            </a:r>
            <a:r>
              <a:rPr lang="es-CO" b="1" dirty="0"/>
              <a:t>Travis CI</a:t>
            </a:r>
            <a:r>
              <a:rPr lang="es-CO" dirty="0"/>
              <a:t> facilitan la integración y el despliegue automatizados, permitiendo que cada cambio sea probado de manera rigurosa y que el software se actualice de forma regular y confiable.</a:t>
            </a:r>
          </a:p>
          <a:p>
            <a:pPr>
              <a:buFont typeface="Arial" panose="020B0604020202020204" pitchFamily="34" charset="0"/>
              <a:buChar char="•"/>
            </a:pPr>
            <a:r>
              <a:rPr lang="es-CO" b="1" dirty="0"/>
              <a:t>Metodologías Ágiles y DevOps:</a:t>
            </a:r>
            <a:br>
              <a:rPr lang="es-CO" dirty="0"/>
            </a:br>
            <a:r>
              <a:rPr lang="es-CO" dirty="0"/>
              <a:t>Enfoques que impulsan la colaboración entre equipos, la retroalimentación constante y la iteración rápida, permitiendo identificar y corregir problemas lo antes posible y asegurar que la calidad se mantenga durante todo el proceso de desarrollo.</a:t>
            </a:r>
          </a:p>
          <a:p>
            <a:pPr marL="0" indent="0">
              <a:buNone/>
            </a:pPr>
            <a:r>
              <a:rPr lang="es-CO" dirty="0"/>
              <a:t>Estas tecnologías, combinadas con marcos de trabajo y estándares de calidad, conforman un ecosistema que garantiza la mejora continua del producto, reduce riesgos y optimiza la experiencia de usuario final</a:t>
            </a:r>
          </a:p>
          <a:p>
            <a:endParaRPr lang="es-CO" dirty="0"/>
          </a:p>
        </p:txBody>
      </p:sp>
    </p:spTree>
    <p:extLst>
      <p:ext uri="{BB962C8B-B14F-4D97-AF65-F5344CB8AC3E}">
        <p14:creationId xmlns:p14="http://schemas.microsoft.com/office/powerpoint/2010/main" val="402626806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284FBB-E7CF-372A-3379-FB16744B506A}"/>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A2F14AB0-F030-F864-FF83-7C47FBEC768B}"/>
              </a:ext>
            </a:extLst>
          </p:cNvPr>
          <p:cNvSpPr>
            <a:spLocks noGrp="1"/>
          </p:cNvSpPr>
          <p:nvPr>
            <p:ph type="title"/>
          </p:nvPr>
        </p:nvSpPr>
        <p:spPr>
          <a:xfrm>
            <a:off x="700635" y="740664"/>
            <a:ext cx="10691265" cy="987552"/>
          </a:xfrm>
        </p:spPr>
        <p:txBody>
          <a:bodyPr/>
          <a:lstStyle/>
          <a:p>
            <a:pPr algn="ctr"/>
            <a:r>
              <a:rPr lang="es-CO" dirty="0"/>
              <a:t>Conclusión </a:t>
            </a:r>
          </a:p>
        </p:txBody>
      </p:sp>
      <p:sp>
        <p:nvSpPr>
          <p:cNvPr id="5" name="Marcador de contenido 4">
            <a:extLst>
              <a:ext uri="{FF2B5EF4-FFF2-40B4-BE49-F238E27FC236}">
                <a16:creationId xmlns:a16="http://schemas.microsoft.com/office/drawing/2014/main" id="{054E3773-267B-7564-8367-5823B779DA8F}"/>
              </a:ext>
            </a:extLst>
          </p:cNvPr>
          <p:cNvSpPr>
            <a:spLocks noGrp="1"/>
          </p:cNvSpPr>
          <p:nvPr>
            <p:ph idx="1"/>
          </p:nvPr>
        </p:nvSpPr>
        <p:spPr>
          <a:xfrm>
            <a:off x="700634" y="1792224"/>
            <a:ext cx="10691265" cy="3739896"/>
          </a:xfrm>
        </p:spPr>
        <p:txBody>
          <a:bodyPr>
            <a:normAutofit/>
          </a:bodyPr>
          <a:lstStyle/>
          <a:p>
            <a:pPr marL="0" indent="0">
              <a:buNone/>
            </a:pPr>
            <a:r>
              <a:rPr lang="es-CO" dirty="0"/>
              <a:t>la construcción del prototipo del software se erige como una herramienta estratégica que une el análisis detallado de los requerimientos funcionales y las exigencias de calidad con la ejecución práctica del diseño. Este prototipo no solo materializa la visión del producto, evidenciando las funcionalidades esenciales como la validación de la identidad del usuario, el registro de datos personales y la gestión eficiente de errores, sino que también actúa como un laboratorio interactivo donde se pueden probar, ajustar y perfeccionar cada uno de los aspectos relacionados con la usabilidad y patrones visuales</a:t>
            </a:r>
          </a:p>
        </p:txBody>
      </p:sp>
    </p:spTree>
    <p:extLst>
      <p:ext uri="{BB962C8B-B14F-4D97-AF65-F5344CB8AC3E}">
        <p14:creationId xmlns:p14="http://schemas.microsoft.com/office/powerpoint/2010/main" val="237539319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D7BCBFF-BD65-5970-3DDB-F3749E1E8BC0}"/>
              </a:ext>
            </a:extLst>
          </p:cNvPr>
          <p:cNvSpPr>
            <a:spLocks noGrp="1"/>
          </p:cNvSpPr>
          <p:nvPr>
            <p:ph type="title"/>
          </p:nvPr>
        </p:nvSpPr>
        <p:spPr/>
        <p:txBody>
          <a:bodyPr/>
          <a:lstStyle/>
          <a:p>
            <a:pPr algn="ctr"/>
            <a:r>
              <a:rPr lang="es-CO" dirty="0"/>
              <a:t>Introducción</a:t>
            </a:r>
          </a:p>
        </p:txBody>
      </p:sp>
      <p:sp>
        <p:nvSpPr>
          <p:cNvPr id="5" name="Marcador de contenido 4">
            <a:extLst>
              <a:ext uri="{FF2B5EF4-FFF2-40B4-BE49-F238E27FC236}">
                <a16:creationId xmlns:a16="http://schemas.microsoft.com/office/drawing/2014/main" id="{EF02FBA8-B5B8-74B3-641C-51742CD794CB}"/>
              </a:ext>
            </a:extLst>
          </p:cNvPr>
          <p:cNvSpPr>
            <a:spLocks noGrp="1"/>
          </p:cNvSpPr>
          <p:nvPr>
            <p:ph idx="1"/>
          </p:nvPr>
        </p:nvSpPr>
        <p:spPr/>
        <p:txBody>
          <a:bodyPr/>
          <a:lstStyle/>
          <a:p>
            <a:pPr marL="0" indent="0">
              <a:buNone/>
            </a:pPr>
            <a:r>
              <a:rPr lang="es-CO" dirty="0"/>
              <a:t>En este taller se presenta el concepto del diseño de interfaces, navegación e interacción ya que permite materializar y validar de forma temprana los requerimientos y expectativas definidos en el análisis previo. Partiendo de las características funcionales identificadas como la autenticación de usuario, registro de datos personales, el prototipo se configura como una herramienta interactiva que facilita la evaluación de la usabilidad y eficacia de la pagina web </a:t>
            </a:r>
            <a:r>
              <a:rPr lang="es-CO" dirty="0" err="1"/>
              <a:t>JGStore</a:t>
            </a:r>
            <a:r>
              <a:rPr lang="es-CO" dirty="0"/>
              <a:t>.</a:t>
            </a:r>
          </a:p>
        </p:txBody>
      </p:sp>
    </p:spTree>
    <p:extLst>
      <p:ext uri="{BB962C8B-B14F-4D97-AF65-F5344CB8AC3E}">
        <p14:creationId xmlns:p14="http://schemas.microsoft.com/office/powerpoint/2010/main" val="6509201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90CABE-F6BE-9B64-19E3-DC27E0D383E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DA8EFC2-5673-932B-75EF-915918F168D7}"/>
              </a:ext>
            </a:extLst>
          </p:cNvPr>
          <p:cNvSpPr>
            <a:spLocks noGrp="1"/>
          </p:cNvSpPr>
          <p:nvPr>
            <p:ph type="title"/>
          </p:nvPr>
        </p:nvSpPr>
        <p:spPr>
          <a:xfrm>
            <a:off x="700635" y="914400"/>
            <a:ext cx="10691265" cy="777240"/>
          </a:xfrm>
        </p:spPr>
        <p:txBody>
          <a:bodyPr/>
          <a:lstStyle/>
          <a:p>
            <a:pPr algn="ctr"/>
            <a:r>
              <a:rPr lang="es-CO" dirty="0"/>
              <a:t>Sección 1- Taller </a:t>
            </a:r>
          </a:p>
        </p:txBody>
      </p:sp>
      <p:sp>
        <p:nvSpPr>
          <p:cNvPr id="5" name="Marcador de contenido 4">
            <a:extLst>
              <a:ext uri="{FF2B5EF4-FFF2-40B4-BE49-F238E27FC236}">
                <a16:creationId xmlns:a16="http://schemas.microsoft.com/office/drawing/2014/main" id="{D4A1687F-A957-22B0-4B36-164CF1C359D9}"/>
              </a:ext>
            </a:extLst>
          </p:cNvPr>
          <p:cNvSpPr>
            <a:spLocks noGrp="1"/>
          </p:cNvSpPr>
          <p:nvPr>
            <p:ph idx="1"/>
          </p:nvPr>
        </p:nvSpPr>
        <p:spPr>
          <a:xfrm>
            <a:off x="700635" y="1691640"/>
            <a:ext cx="10691265" cy="4453128"/>
          </a:xfrm>
        </p:spPr>
        <p:txBody>
          <a:bodyPr>
            <a:normAutofit lnSpcReduction="10000"/>
          </a:bodyPr>
          <a:lstStyle/>
          <a:p>
            <a:r>
              <a:rPr lang="es-CO" dirty="0"/>
              <a:t>Diagrama de funcionalidad y pantallas:</a:t>
            </a:r>
          </a:p>
          <a:p>
            <a:r>
              <a:rPr lang="es-CO" dirty="0"/>
              <a:t>1. Pantalla de registro de usuarios</a:t>
            </a:r>
          </a:p>
          <a:p>
            <a:r>
              <a:rPr lang="es-CO" dirty="0"/>
              <a:t>Componentes: Campos de texto para nombres, apellidos, correo electrónico y contraseña</a:t>
            </a:r>
          </a:p>
          <a:p>
            <a:r>
              <a:rPr lang="es-CO" dirty="0"/>
              <a:t>Botones para registrarse  o registrarse con Google</a:t>
            </a:r>
          </a:p>
          <a:p>
            <a:r>
              <a:rPr lang="es-CO" dirty="0"/>
              <a:t>1.2Pantalla para inicio de sesión de usuario</a:t>
            </a:r>
          </a:p>
          <a:p>
            <a:r>
              <a:rPr lang="es-CO" dirty="0"/>
              <a:t>Componentes</a:t>
            </a:r>
          </a:p>
          <a:p>
            <a:r>
              <a:rPr lang="es-CO" dirty="0"/>
              <a:t>Campos para correo electrónico y contraseña</a:t>
            </a:r>
          </a:p>
          <a:p>
            <a:r>
              <a:rPr lang="es-CO" dirty="0"/>
              <a:t>Botones iniciar sesión e iniciar sesión con Google</a:t>
            </a:r>
          </a:p>
          <a:p>
            <a:r>
              <a:rPr lang="es-CO" dirty="0"/>
              <a:t>1.3 Pantalla de mensaje de error</a:t>
            </a:r>
          </a:p>
          <a:p>
            <a:r>
              <a:rPr lang="es-CO" dirty="0"/>
              <a:t>Texto que informa el error </a:t>
            </a:r>
          </a:p>
          <a:p>
            <a:endParaRPr lang="es-CO" dirty="0"/>
          </a:p>
        </p:txBody>
      </p:sp>
    </p:spTree>
    <p:extLst>
      <p:ext uri="{BB962C8B-B14F-4D97-AF65-F5344CB8AC3E}">
        <p14:creationId xmlns:p14="http://schemas.microsoft.com/office/powerpoint/2010/main" val="295135864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21B850-0AAC-5F9C-32AB-BD2F189CFD77}"/>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959D2C58-5BB3-2162-6BCE-252F0D72C7A4}"/>
              </a:ext>
            </a:extLst>
          </p:cNvPr>
          <p:cNvSpPr>
            <a:spLocks noGrp="1"/>
          </p:cNvSpPr>
          <p:nvPr>
            <p:ph type="title"/>
          </p:nvPr>
        </p:nvSpPr>
        <p:spPr/>
        <p:txBody>
          <a:bodyPr/>
          <a:lstStyle/>
          <a:p>
            <a:pPr algn="ctr"/>
            <a:r>
              <a:rPr lang="es-CO" dirty="0"/>
              <a:t>Pantalla registro de usuario </a:t>
            </a:r>
          </a:p>
        </p:txBody>
      </p:sp>
      <p:pic>
        <p:nvPicPr>
          <p:cNvPr id="3" name="Marcador de contenido 2">
            <a:extLst>
              <a:ext uri="{FF2B5EF4-FFF2-40B4-BE49-F238E27FC236}">
                <a16:creationId xmlns:a16="http://schemas.microsoft.com/office/drawing/2014/main" id="{1C1946FE-72FA-DD2E-7A29-B7E7B585DF4A}"/>
              </a:ext>
            </a:extLst>
          </p:cNvPr>
          <p:cNvPicPr>
            <a:picLocks noGrp="1" noChangeAspect="1"/>
          </p:cNvPicPr>
          <p:nvPr>
            <p:ph idx="1"/>
          </p:nvPr>
        </p:nvPicPr>
        <p:blipFill>
          <a:blip r:embed="rId2"/>
          <a:stretch>
            <a:fillRect/>
          </a:stretch>
        </p:blipFill>
        <p:spPr>
          <a:xfrm>
            <a:off x="3049079" y="2222500"/>
            <a:ext cx="5993829" cy="3740150"/>
          </a:xfrm>
        </p:spPr>
      </p:pic>
    </p:spTree>
    <p:extLst>
      <p:ext uri="{BB962C8B-B14F-4D97-AF65-F5344CB8AC3E}">
        <p14:creationId xmlns:p14="http://schemas.microsoft.com/office/powerpoint/2010/main" val="337886617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DAEE7A-B298-BCC6-3143-589D09E0F379}"/>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02BC9CC-5E0A-4D66-7696-58DC4A62FBC5}"/>
              </a:ext>
            </a:extLst>
          </p:cNvPr>
          <p:cNvSpPr>
            <a:spLocks noGrp="1"/>
          </p:cNvSpPr>
          <p:nvPr>
            <p:ph type="title"/>
          </p:nvPr>
        </p:nvSpPr>
        <p:spPr>
          <a:xfrm>
            <a:off x="700360" y="693019"/>
            <a:ext cx="10691265" cy="1307592"/>
          </a:xfrm>
        </p:spPr>
        <p:txBody>
          <a:bodyPr/>
          <a:lstStyle/>
          <a:p>
            <a:pPr algn="ctr"/>
            <a:r>
              <a:rPr lang="es-CO" dirty="0"/>
              <a:t>Pantalla inicio de sesión </a:t>
            </a:r>
          </a:p>
        </p:txBody>
      </p:sp>
      <p:pic>
        <p:nvPicPr>
          <p:cNvPr id="3" name="Marcador de contenido 2">
            <a:extLst>
              <a:ext uri="{FF2B5EF4-FFF2-40B4-BE49-F238E27FC236}">
                <a16:creationId xmlns:a16="http://schemas.microsoft.com/office/drawing/2014/main" id="{FD292E55-B257-D382-A65F-EFE6ABC6B8E6}"/>
              </a:ext>
            </a:extLst>
          </p:cNvPr>
          <p:cNvPicPr>
            <a:picLocks noGrp="1" noChangeAspect="1"/>
          </p:cNvPicPr>
          <p:nvPr>
            <p:ph idx="1"/>
          </p:nvPr>
        </p:nvPicPr>
        <p:blipFill>
          <a:blip r:embed="rId2"/>
          <a:stretch>
            <a:fillRect/>
          </a:stretch>
        </p:blipFill>
        <p:spPr>
          <a:xfrm>
            <a:off x="3051811" y="2222500"/>
            <a:ext cx="5988365" cy="3740150"/>
          </a:xfrm>
        </p:spPr>
      </p:pic>
    </p:spTree>
    <p:extLst>
      <p:ext uri="{BB962C8B-B14F-4D97-AF65-F5344CB8AC3E}">
        <p14:creationId xmlns:p14="http://schemas.microsoft.com/office/powerpoint/2010/main" val="17402938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D05BA3-7FD5-6B98-88AB-9F5BC6188F2C}"/>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31BC8F31-FB94-432F-8370-AA70D629CF89}"/>
              </a:ext>
            </a:extLst>
          </p:cNvPr>
          <p:cNvSpPr>
            <a:spLocks noGrp="1"/>
          </p:cNvSpPr>
          <p:nvPr>
            <p:ph type="title"/>
          </p:nvPr>
        </p:nvSpPr>
        <p:spPr>
          <a:xfrm>
            <a:off x="700361" y="722376"/>
            <a:ext cx="10691265" cy="1307592"/>
          </a:xfrm>
        </p:spPr>
        <p:txBody>
          <a:bodyPr/>
          <a:lstStyle/>
          <a:p>
            <a:pPr algn="ctr"/>
            <a:r>
              <a:rPr lang="es-CO" dirty="0"/>
              <a:t>Pantalla de error</a:t>
            </a:r>
          </a:p>
        </p:txBody>
      </p:sp>
      <p:pic>
        <p:nvPicPr>
          <p:cNvPr id="3" name="Marcador de contenido 2">
            <a:extLst>
              <a:ext uri="{FF2B5EF4-FFF2-40B4-BE49-F238E27FC236}">
                <a16:creationId xmlns:a16="http://schemas.microsoft.com/office/drawing/2014/main" id="{B36E39ED-BD93-C0F2-CC88-2BD1F8DFB6CE}"/>
              </a:ext>
            </a:extLst>
          </p:cNvPr>
          <p:cNvPicPr>
            <a:picLocks noGrp="1" noChangeAspect="1"/>
          </p:cNvPicPr>
          <p:nvPr>
            <p:ph idx="1"/>
          </p:nvPr>
        </p:nvPicPr>
        <p:blipFill>
          <a:blip r:embed="rId2"/>
          <a:stretch>
            <a:fillRect/>
          </a:stretch>
        </p:blipFill>
        <p:spPr>
          <a:xfrm>
            <a:off x="3065562" y="2222500"/>
            <a:ext cx="5960864" cy="3740150"/>
          </a:xfrm>
        </p:spPr>
      </p:pic>
    </p:spTree>
    <p:extLst>
      <p:ext uri="{BB962C8B-B14F-4D97-AF65-F5344CB8AC3E}">
        <p14:creationId xmlns:p14="http://schemas.microsoft.com/office/powerpoint/2010/main" val="128795581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8E526F-1EEE-0B4D-7D79-17177EE0EDB0}"/>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5F15A01A-D0DA-1ADB-E4AA-556EB12E6DB6}"/>
              </a:ext>
            </a:extLst>
          </p:cNvPr>
          <p:cNvSpPr>
            <a:spLocks noGrp="1"/>
          </p:cNvSpPr>
          <p:nvPr>
            <p:ph type="title"/>
          </p:nvPr>
        </p:nvSpPr>
        <p:spPr>
          <a:xfrm>
            <a:off x="700635" y="914400"/>
            <a:ext cx="10691265" cy="859536"/>
          </a:xfrm>
        </p:spPr>
        <p:txBody>
          <a:bodyPr/>
          <a:lstStyle/>
          <a:p>
            <a:pPr algn="ctr"/>
            <a:r>
              <a:rPr lang="es-CO" dirty="0"/>
              <a:t>Sección 2- Taller</a:t>
            </a:r>
          </a:p>
        </p:txBody>
      </p:sp>
      <p:sp>
        <p:nvSpPr>
          <p:cNvPr id="5" name="Marcador de contenido 4">
            <a:extLst>
              <a:ext uri="{FF2B5EF4-FFF2-40B4-BE49-F238E27FC236}">
                <a16:creationId xmlns:a16="http://schemas.microsoft.com/office/drawing/2014/main" id="{CCB78E4F-5FEE-E9B6-79BF-D292F072E859}"/>
              </a:ext>
            </a:extLst>
          </p:cNvPr>
          <p:cNvSpPr>
            <a:spLocks noGrp="1"/>
          </p:cNvSpPr>
          <p:nvPr>
            <p:ph idx="1"/>
          </p:nvPr>
        </p:nvSpPr>
        <p:spPr/>
        <p:txBody>
          <a:bodyPr/>
          <a:lstStyle/>
          <a:p>
            <a:pPr marL="0" indent="0">
              <a:buNone/>
            </a:pPr>
            <a:r>
              <a:rPr lang="es-CO" b="1" dirty="0"/>
              <a:t>Calidad de software: </a:t>
            </a:r>
          </a:p>
          <a:p>
            <a:pPr marL="0" indent="0">
              <a:buNone/>
            </a:pPr>
            <a:r>
              <a:rPr lang="es-CO" dirty="0"/>
              <a:t>La </a:t>
            </a:r>
            <a:r>
              <a:rPr lang="es-CO" b="1" dirty="0"/>
              <a:t>calidad de software</a:t>
            </a:r>
            <a:r>
              <a:rPr lang="es-CO" dirty="0"/>
              <a:t> se refiere al conjunto de características y atributos que permiten que un producto informático cumpla no solo con los requisitos funcionales y no funcionales establecidos, sino también con las expectativas de los usuarios y las demandas del entorno. En otras palabras, se trata de la capacidad que tiene el software de operar de forma confiable, eficiente, segura y mantenible, proporcionando una experiencia de usuario satisfactoria y minimizando problemas operativos o vulnerabilidades</a:t>
            </a:r>
          </a:p>
          <a:p>
            <a:pPr marL="0" indent="0">
              <a:buNone/>
            </a:pPr>
            <a:endParaRPr lang="es-CO" b="1" dirty="0"/>
          </a:p>
        </p:txBody>
      </p:sp>
    </p:spTree>
    <p:extLst>
      <p:ext uri="{BB962C8B-B14F-4D97-AF65-F5344CB8AC3E}">
        <p14:creationId xmlns:p14="http://schemas.microsoft.com/office/powerpoint/2010/main" val="23772753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01D533-5EBB-FC16-62D3-DA124CF1683C}"/>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253FD74B-5EFC-37C9-1178-C1D8CD535AD3}"/>
              </a:ext>
            </a:extLst>
          </p:cNvPr>
          <p:cNvSpPr>
            <a:spLocks noGrp="1"/>
          </p:cNvSpPr>
          <p:nvPr>
            <p:ph type="title"/>
          </p:nvPr>
        </p:nvSpPr>
        <p:spPr/>
        <p:txBody>
          <a:bodyPr/>
          <a:lstStyle/>
          <a:p>
            <a:pPr algn="ctr"/>
            <a:r>
              <a:rPr lang="es-CO" dirty="0"/>
              <a:t>Concepto de usabilidad en software</a:t>
            </a:r>
          </a:p>
        </p:txBody>
      </p:sp>
      <p:sp>
        <p:nvSpPr>
          <p:cNvPr id="5" name="Marcador de contenido 4">
            <a:extLst>
              <a:ext uri="{FF2B5EF4-FFF2-40B4-BE49-F238E27FC236}">
                <a16:creationId xmlns:a16="http://schemas.microsoft.com/office/drawing/2014/main" id="{691B415C-7008-40FC-94BD-D17E58B6C3DE}"/>
              </a:ext>
            </a:extLst>
          </p:cNvPr>
          <p:cNvSpPr>
            <a:spLocks noGrp="1"/>
          </p:cNvSpPr>
          <p:nvPr>
            <p:ph idx="1"/>
          </p:nvPr>
        </p:nvSpPr>
        <p:spPr/>
        <p:txBody>
          <a:bodyPr/>
          <a:lstStyle/>
          <a:p>
            <a:pPr marL="0" indent="0">
              <a:buNone/>
            </a:pPr>
            <a:r>
              <a:rPr lang="es-CO" dirty="0"/>
              <a:t>La </a:t>
            </a:r>
            <a:r>
              <a:rPr lang="es-CO" b="1" dirty="0"/>
              <a:t>usabilidad</a:t>
            </a:r>
            <a:r>
              <a:rPr lang="es-CO" dirty="0"/>
              <a:t> es un aspecto fundamental de la calidad de software y se centra en lo fácil, intuitivo y eficiente que resulta utilizar un producto. Esto implica que la interfaz de usuario (UI) y la estructura de navegación estén diseñadas para que cualquier usuario pueda aprender a manejar el software rápidamente, cometer pocos errores y alcanzar sus objetivos sin frustración. Una buena usabilidad no solo mejora la satisfacción del usuario sino que también facilita la adopción y el éxito del producto en el mercado.</a:t>
            </a:r>
          </a:p>
          <a:p>
            <a:pPr marL="0" indent="0">
              <a:buNone/>
            </a:pPr>
            <a:endParaRPr lang="es-CO" dirty="0"/>
          </a:p>
        </p:txBody>
      </p:sp>
    </p:spTree>
    <p:extLst>
      <p:ext uri="{BB962C8B-B14F-4D97-AF65-F5344CB8AC3E}">
        <p14:creationId xmlns:p14="http://schemas.microsoft.com/office/powerpoint/2010/main" val="90913700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EC3891-6A7C-F07D-9367-554209D22D6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1ECB05C3-B1A9-58FA-05A5-CCD55BC4C5AE}"/>
              </a:ext>
            </a:extLst>
          </p:cNvPr>
          <p:cNvSpPr>
            <a:spLocks noGrp="1"/>
          </p:cNvSpPr>
          <p:nvPr>
            <p:ph type="title"/>
          </p:nvPr>
        </p:nvSpPr>
        <p:spPr/>
        <p:txBody>
          <a:bodyPr/>
          <a:lstStyle/>
          <a:p>
            <a:pPr algn="ctr"/>
            <a:r>
              <a:rPr lang="es-CO" dirty="0"/>
              <a:t>Estándares de calidad de software</a:t>
            </a:r>
          </a:p>
        </p:txBody>
      </p:sp>
      <p:sp>
        <p:nvSpPr>
          <p:cNvPr id="5" name="Marcador de contenido 4">
            <a:extLst>
              <a:ext uri="{FF2B5EF4-FFF2-40B4-BE49-F238E27FC236}">
                <a16:creationId xmlns:a16="http://schemas.microsoft.com/office/drawing/2014/main" id="{C2FDD179-5D1E-B77E-D019-A7C08AD0E140}"/>
              </a:ext>
            </a:extLst>
          </p:cNvPr>
          <p:cNvSpPr>
            <a:spLocks noGrp="1"/>
          </p:cNvSpPr>
          <p:nvPr>
            <p:ph idx="1"/>
          </p:nvPr>
        </p:nvSpPr>
        <p:spPr/>
        <p:txBody>
          <a:bodyPr>
            <a:normAutofit fontScale="77500" lnSpcReduction="20000"/>
          </a:bodyPr>
          <a:lstStyle/>
          <a:p>
            <a:pPr marL="0" indent="0">
              <a:buNone/>
            </a:pPr>
            <a:r>
              <a:rPr lang="es-CO" dirty="0"/>
              <a:t>Para garantizar que un software cumpla con altos niveles de calidad, existen diversos modelos y estándares internacionales que ofrecen marcos de referencia para evaluar y mejorar sus procesos y características. Entre los más usados destacan:</a:t>
            </a:r>
          </a:p>
          <a:p>
            <a:pPr>
              <a:buFont typeface="Arial" panose="020B0604020202020204" pitchFamily="34" charset="0"/>
              <a:buChar char="•"/>
            </a:pPr>
            <a:r>
              <a:rPr lang="es-CO" b="1" dirty="0"/>
              <a:t>ISO 9000:</a:t>
            </a:r>
            <a:br>
              <a:rPr lang="es-CO" dirty="0"/>
            </a:br>
            <a:r>
              <a:rPr lang="es-CO" dirty="0"/>
              <a:t>Un estándar internacional que establece los requisitos para un sistema de gestión de calidad en las organizaciones.</a:t>
            </a:r>
          </a:p>
          <a:p>
            <a:pPr>
              <a:buFont typeface="Arial" panose="020B0604020202020204" pitchFamily="34" charset="0"/>
              <a:buChar char="•"/>
            </a:pPr>
            <a:r>
              <a:rPr lang="es-CO" b="1" dirty="0"/>
              <a:t>ISO/IEC 25000 (Serie </a:t>
            </a:r>
            <a:r>
              <a:rPr lang="es-CO" b="1" dirty="0" err="1"/>
              <a:t>SQuaRE</a:t>
            </a:r>
            <a:r>
              <a:rPr lang="es-CO" b="1" dirty="0"/>
              <a:t>):</a:t>
            </a:r>
            <a:br>
              <a:rPr lang="es-CO" dirty="0"/>
            </a:br>
            <a:r>
              <a:rPr lang="es-CO" dirty="0"/>
              <a:t>Conjunto de normas que define los requisitos, métricas y métodos para la evaluación de la calidad del software, abarcando aspectos como fiabilidad, eficiencia, seguridad y usabilidad.</a:t>
            </a:r>
          </a:p>
          <a:p>
            <a:pPr>
              <a:buFont typeface="Arial" panose="020B0604020202020204" pitchFamily="34" charset="0"/>
              <a:buChar char="•"/>
            </a:pPr>
            <a:r>
              <a:rPr lang="es-CO" b="1" dirty="0" err="1"/>
              <a:t>Capability</a:t>
            </a:r>
            <a:r>
              <a:rPr lang="es-CO" b="1" dirty="0"/>
              <a:t> </a:t>
            </a:r>
            <a:r>
              <a:rPr lang="es-CO" b="1" dirty="0" err="1"/>
              <a:t>Maturity</a:t>
            </a:r>
            <a:r>
              <a:rPr lang="es-CO" b="1" dirty="0"/>
              <a:t> </a:t>
            </a:r>
            <a:r>
              <a:rPr lang="es-CO" b="1" dirty="0" err="1"/>
              <a:t>Model</a:t>
            </a:r>
            <a:r>
              <a:rPr lang="es-CO" b="1" dirty="0"/>
              <a:t> </a:t>
            </a:r>
            <a:r>
              <a:rPr lang="es-CO" b="1" dirty="0" err="1"/>
              <a:t>Integration</a:t>
            </a:r>
            <a:r>
              <a:rPr lang="es-CO" b="1" dirty="0"/>
              <a:t> (CMMI):</a:t>
            </a:r>
            <a:br>
              <a:rPr lang="es-CO" dirty="0"/>
            </a:br>
            <a:r>
              <a:rPr lang="es-CO" dirty="0"/>
              <a:t>Un modelo que ayuda a las organizaciones a mejorar la madurez y capacidad de sus procesos de desarrollo de software a través de una serie de niveles de calidad estructurada.</a:t>
            </a:r>
          </a:p>
          <a:p>
            <a:pPr marL="0" indent="0">
              <a:buNone/>
            </a:pPr>
            <a:r>
              <a:rPr lang="es-CO" dirty="0"/>
              <a:t>Estos estándares no solo ayudan a evaluar la calidad del producto final, sino que también fomentan prácticas de mejora continua en el desarrollo y mantenimiento del software.</a:t>
            </a:r>
          </a:p>
          <a:p>
            <a:endParaRPr lang="es-CO" dirty="0"/>
          </a:p>
        </p:txBody>
      </p:sp>
    </p:spTree>
    <p:extLst>
      <p:ext uri="{BB962C8B-B14F-4D97-AF65-F5344CB8AC3E}">
        <p14:creationId xmlns:p14="http://schemas.microsoft.com/office/powerpoint/2010/main" val="173464455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71</TotalTime>
  <Words>871</Words>
  <Application>Microsoft Office PowerPoint</Application>
  <PresentationFormat>Panorámica</PresentationFormat>
  <Paragraphs>40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Calisto MT</vt:lpstr>
      <vt:lpstr>Univers Condensed</vt:lpstr>
      <vt:lpstr>ChronicleVTI</vt:lpstr>
      <vt:lpstr>Taller sobre la construcción del prototipo de acuerdo al análisis de las características funcionales y de calidad</vt:lpstr>
      <vt:lpstr>Introducción</vt:lpstr>
      <vt:lpstr>Sección 1- Taller </vt:lpstr>
      <vt:lpstr>Pantalla registro de usuario </vt:lpstr>
      <vt:lpstr>Pantalla inicio de sesión </vt:lpstr>
      <vt:lpstr>Pantalla de error</vt:lpstr>
      <vt:lpstr>Sección 2- Taller</vt:lpstr>
      <vt:lpstr>Concepto de usabilidad en software</vt:lpstr>
      <vt:lpstr>Estándares de calidad de software</vt:lpstr>
      <vt:lpstr>Tecnologías para implementar calidad </vt:lpstr>
      <vt:lpstr>Conclusión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 Sebastian Gongora Garcia</dc:creator>
  <cp:lastModifiedBy>Johan Sebastian Gongora Garcia</cp:lastModifiedBy>
  <cp:revision>1</cp:revision>
  <dcterms:created xsi:type="dcterms:W3CDTF">2025-05-01T21:42:44Z</dcterms:created>
  <dcterms:modified xsi:type="dcterms:W3CDTF">2025-05-01T22:54:20Z</dcterms:modified>
</cp:coreProperties>
</file>