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ailwindcss.com/" TargetMode="External"/><Relationship Id="rId3" Type="http://schemas.openxmlformats.org/officeDocument/2006/relationships/hyperlink" Target="https://github.com/tailwindlabs/tailwindcss/releases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lay.tailwindcss.com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.to/kasuken/add-swagger-to-a-blazor-6-project-5flf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rpmorris/Fluxor" TargetMode="External"/><Relationship Id="rId3" Type="http://schemas.openxmlformats.org/officeDocument/2006/relationships/hyperlink" Target="https://github.com/Tailslide/fluxor-persist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600292"/>
            <a:ext cx="8520602" cy="4453340"/>
          </a:xfrm>
          <a:prstGeom prst="rect">
            <a:avLst/>
          </a:prstGeom>
        </p:spPr>
        <p:txBody>
          <a:bodyPr/>
          <a:lstStyle/>
          <a:p>
            <a:pPr defTabSz="713231">
              <a:defRPr sz="3120"/>
            </a:pPr>
            <a:br/>
            <a:r>
              <a:t>Eonics Open Hack night #35</a:t>
            </a:r>
          </a:p>
          <a:p>
            <a:pPr defTabSz="713231">
              <a:defRPr sz="3120"/>
            </a:pPr>
          </a:p>
          <a:p>
            <a:pPr defTabSz="356615">
              <a:defRPr sz="3120">
                <a:solidFill>
                  <a:srgbClr val="222222"/>
                </a:solidFill>
              </a:defRPr>
            </a:pPr>
            <a:r>
              <a:t>Introduction to Blazor</a:t>
            </a:r>
          </a:p>
          <a:p>
            <a:pPr defTabSz="713231">
              <a:defRPr sz="2496"/>
            </a:pPr>
            <a:br/>
            <a:r>
              <a:rPr sz="3587"/>
              <a:t>Blazor</a:t>
            </a:r>
            <a:br>
              <a:rPr sz="3587"/>
            </a:br>
            <a:r>
              <a:rPr sz="3587"/>
              <a:t>Fluxor</a:t>
            </a:r>
            <a:br>
              <a:rPr sz="3587"/>
            </a:br>
            <a:r>
              <a:rPr sz="3587"/>
              <a:t>Tailwind</a:t>
            </a:r>
            <a:br>
              <a:rPr sz="3587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49;p28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Tailwind for Modern Responsive UI</a:t>
            </a:r>
          </a:p>
        </p:txBody>
      </p:sp>
      <p:sp>
        <p:nvSpPr>
          <p:cNvPr id="139" name="Google Shape;150;p28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20000"/>
              </a:lnSpc>
              <a:defRPr sz="1800"/>
            </a:pPr>
            <a:r>
              <a:t>Tailwind: a utility-first CSS framework </a:t>
            </a:r>
            <a:r>
              <a:rPr sz="16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https://tailwindcss.com</a:t>
            </a:r>
            <a:endParaRPr sz="4000" u="sng">
              <a:solidFill>
                <a:schemeClr val="accent5"/>
              </a:solidFill>
            </a:endParaRPr>
          </a:p>
          <a:p>
            <a:pPr marL="0" indent="0" algn="l">
              <a:lnSpc>
                <a:spcPct val="120000"/>
              </a:lnSpc>
              <a:defRPr sz="1000"/>
            </a:pPr>
            <a:r>
              <a:t> </a:t>
            </a:r>
            <a:endParaRPr sz="4200"/>
          </a:p>
          <a:p>
            <a:pPr marL="0" indent="0" algn="l">
              <a:lnSpc>
                <a:spcPct val="120000"/>
              </a:lnSpc>
              <a:defRPr sz="1300"/>
            </a:pPr>
            <a:r>
              <a:t>CSS is hard to understand</a:t>
            </a:r>
            <a:endParaRPr sz="3400"/>
          </a:p>
          <a:p>
            <a:pPr marL="0" indent="0" algn="l">
              <a:lnSpc>
                <a:spcPct val="120000"/>
              </a:lnSpc>
              <a:defRPr sz="1300"/>
            </a:pPr>
            <a:r>
              <a:t>Tailwind is a much cleaner solution </a:t>
            </a:r>
            <a:endParaRPr sz="1100"/>
          </a:p>
          <a:p>
            <a:pPr indent="-3429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•"/>
              <a:defRPr sz="1300"/>
            </a:pPr>
            <a:r>
              <a:t>you </a:t>
            </a:r>
            <a:r>
              <a:t>still have access to css </a:t>
            </a:r>
            <a:endParaRPr sz="1100"/>
          </a:p>
          <a:p>
            <a:pPr indent="-3429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3400"/>
              <a:buFont typeface="Arial"/>
              <a:buChar char="•"/>
              <a:defRPr sz="3400"/>
            </a:pPr>
          </a:p>
          <a:p>
            <a:pPr marL="0" indent="0" algn="l">
              <a:lnSpc>
                <a:spcPct val="120000"/>
              </a:lnSpc>
              <a:defRPr sz="1300"/>
            </a:pPr>
            <a:r>
              <a:t>Configurable for custom classes</a:t>
            </a:r>
            <a:endParaRPr sz="1100"/>
          </a:p>
          <a:p>
            <a:pPr indent="-3429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•"/>
              <a:defRPr sz="1300"/>
            </a:pPr>
            <a:r>
              <a:t>colors, fonts, any other custom class (using @apply)</a:t>
            </a:r>
            <a:endParaRPr sz="1100"/>
          </a:p>
          <a:p>
            <a:pPr marL="0" indent="0" algn="l">
              <a:lnSpc>
                <a:spcPct val="120000"/>
              </a:lnSpc>
              <a:defRPr sz="3400"/>
            </a:pPr>
          </a:p>
          <a:p>
            <a:pPr marL="0" indent="0" algn="l">
              <a:lnSpc>
                <a:spcPct val="120000"/>
              </a:lnSpc>
              <a:defRPr sz="1300"/>
            </a:pPr>
            <a:r>
              <a:t>JIT compiled to minimal CSS size, easiest with tailwind.exe:</a:t>
            </a:r>
            <a:endParaRPr sz="1100"/>
          </a:p>
          <a:p>
            <a:pPr marL="0" indent="0" algn="l">
              <a:lnSpc>
                <a:spcPct val="120000"/>
              </a:lnSpc>
              <a:defRPr sz="1300"/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https://github.com/tailwindlabs/tailwindcss/releases</a:t>
            </a:r>
            <a:endParaRPr sz="3400"/>
          </a:p>
          <a:p>
            <a:pPr marL="0" indent="0" algn="l">
              <a:lnSpc>
                <a:spcPct val="120000"/>
              </a:lnSpc>
              <a:defRPr sz="1300"/>
            </a:pPr>
            <a:r>
              <a:t>as this does not require npm 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68;p31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Tailwind for Modern Responsive UI</a:t>
            </a:r>
          </a:p>
        </p:txBody>
      </p:sp>
      <p:sp>
        <p:nvSpPr>
          <p:cNvPr id="142" name="Google Shape;169;p31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35000"/>
              </a:lnSpc>
              <a:defRPr sz="2300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https://play.tailwindcss.com</a:t>
            </a:r>
          </a:p>
          <a:p>
            <a:pPr marL="0" indent="0" algn="l">
              <a:lnSpc>
                <a:spcPct val="135000"/>
              </a:lnSpc>
              <a:defRPr sz="1500"/>
            </a:pPr>
            <a:r>
              <a:t>Mobile first: breakpoints sm (640), md (768), lg ..</a:t>
            </a:r>
            <a:endParaRPr sz="2300"/>
          </a:p>
          <a:p>
            <a:pPr marL="0" indent="0" algn="l">
              <a:lnSpc>
                <a:spcPct val="135000"/>
              </a:lnSpc>
              <a:defRPr sz="1500"/>
            </a:pPr>
            <a:r>
              <a:t>Play website: drag splitter - switch mobile/desktop</a:t>
            </a:r>
            <a:endParaRPr sz="2300"/>
          </a:p>
          <a:p>
            <a:pPr marL="0" indent="0" algn="l">
              <a:lnSpc>
                <a:spcPct val="135000"/>
              </a:lnSpc>
              <a:defRPr sz="1500"/>
            </a:pPr>
            <a:r>
              <a:t>Dark mode option</a:t>
            </a:r>
            <a:endParaRPr sz="2300"/>
          </a:p>
          <a:p>
            <a:pPr marL="0" indent="0" algn="l">
              <a:lnSpc>
                <a:spcPct val="135000"/>
              </a:lnSpc>
              <a:defRPr sz="1500"/>
            </a:pPr>
            <a:r>
              <a:t>Customizable colors, fonts, plugins, etc.</a:t>
            </a:r>
            <a:endParaRPr sz="2300"/>
          </a:p>
          <a:p>
            <a:pPr marL="0" indent="0" algn="l">
              <a:lnSpc>
                <a:spcPct val="135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p-2 padding</a:t>
            </a:r>
            <a:br/>
            <a:r>
              <a:t>mx-8 margin x direction</a:t>
            </a:r>
            <a:endParaRPr sz="2300"/>
          </a:p>
          <a:p>
            <a:pPr marL="0" indent="0" algn="l">
              <a:lnSpc>
                <a:spcPct val="135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l=left, r=right, t=top, b=bottom</a:t>
            </a:r>
            <a:endParaRPr sz="2300"/>
          </a:p>
          <a:p>
            <a:pPr marL="0" indent="0" algn="l">
              <a:lnSpc>
                <a:spcPct val="135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pt-2 pb-8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API (default setup)</a:t>
            </a:r>
          </a:p>
        </p:txBody>
      </p:sp>
      <p:sp>
        <p:nvSpPr>
          <p:cNvPr id="145" name="Google Shape;144;p27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35000"/>
              </a:lnSpc>
              <a:defRPr sz="1400"/>
            </a:pPr>
            <a:r>
              <a:t>Create a </a:t>
            </a:r>
            <a:r>
              <a:rPr b="1"/>
              <a:t>hosted</a:t>
            </a:r>
            <a:r>
              <a:t> solution using </a:t>
            </a:r>
            <a:endParaRPr sz="2500"/>
          </a:p>
          <a:p>
            <a:pPr marL="0" indent="0" algn="l">
              <a:lnSpc>
                <a:spcPct val="135000"/>
              </a:lnSpc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dotnet new blazorwasm -ho -o blazorwasmhosted</a:t>
            </a:r>
            <a:endParaRPr sz="1600"/>
          </a:p>
          <a:p>
            <a:pPr marL="0" indent="0" algn="l">
              <a:lnSpc>
                <a:spcPct val="135000"/>
              </a:lnSpc>
              <a:defRPr sz="1200"/>
            </a:pPr>
            <a:r>
              <a:t>(remember to start server project, not client)</a:t>
            </a:r>
            <a:endParaRPr sz="2500"/>
          </a:p>
          <a:p>
            <a:pPr marL="0" indent="0" algn="l">
              <a:lnSpc>
                <a:spcPct val="135000"/>
              </a:lnSpc>
              <a:defRPr sz="1600"/>
            </a:pPr>
          </a:p>
          <a:p>
            <a:pPr marL="0" indent="0" algn="l">
              <a:lnSpc>
                <a:spcPct val="135000"/>
              </a:lnSpc>
              <a:defRPr sz="1400"/>
            </a:pPr>
            <a:r>
              <a:t>Server Controller (API) called from Client code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FetchData.razor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l">
              <a:lnSpc>
                <a:spcPct val="135000"/>
              </a:lnSpc>
              <a:defRPr sz="1400"/>
            </a:pPr>
            <a:r>
              <a:t>Using httpclient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GetFromJsonAsync </a:t>
            </a:r>
            <a:r>
              <a:t>and hardcoded uri</a:t>
            </a:r>
            <a:endParaRPr sz="1600"/>
          </a:p>
          <a:p>
            <a:pPr marL="0" indent="0" algn="l">
              <a:lnSpc>
                <a:spcPct val="135000"/>
              </a:lnSpc>
              <a:defRPr sz="1600"/>
            </a:pPr>
          </a:p>
          <a:p>
            <a:pPr marL="0" indent="0" algn="l">
              <a:lnSpc>
                <a:spcPct val="135000"/>
              </a:lnSpc>
              <a:defRPr sz="1400"/>
            </a:pPr>
            <a:r>
              <a:t>Shared model used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WeatherForecast</a:t>
            </a:r>
            <a:r>
              <a:t>) from Shared project</a:t>
            </a:r>
            <a:endParaRPr sz="2500"/>
          </a:p>
          <a:p>
            <a:pPr marL="0" indent="0" algn="l">
              <a:lnSpc>
                <a:spcPct val="135000"/>
              </a:lnSpc>
              <a:defRPr sz="1600"/>
            </a:pPr>
          </a:p>
          <a:p>
            <a:pPr marL="0" indent="0" algn="l">
              <a:lnSpc>
                <a:spcPct val="135000"/>
              </a:lnSpc>
              <a:defRPr sz="1400"/>
            </a:pPr>
            <a:r>
              <a:t>To use any (external) API we can use proxy classes generated by Nswag using Swagger.json</a:t>
            </a:r>
            <a:endParaRPr sz="1600"/>
          </a:p>
          <a:p>
            <a:pPr marL="0" indent="0" algn="l">
              <a:lnSpc>
                <a:spcPct val="135000"/>
              </a:lnSpc>
              <a:defRPr sz="1400"/>
            </a:pPr>
            <a:r>
              <a:t>Does not even have to be .NET server (OpenAPI)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API (using Nswag Proxies)</a:t>
            </a:r>
          </a:p>
        </p:txBody>
      </p:sp>
      <p:sp>
        <p:nvSpPr>
          <p:cNvPr id="148" name="Google Shape;144;p27"/>
          <p:cNvSpPr txBox="1"/>
          <p:nvPr>
            <p:ph type="subTitle" idx="1"/>
          </p:nvPr>
        </p:nvSpPr>
        <p:spPr>
          <a:xfrm>
            <a:off x="234699" y="1088625"/>
            <a:ext cx="8699101" cy="38573817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defRPr sz="1600"/>
            </a:pPr>
            <a:r>
              <a:t>Add these NuGet packages to the Server project:</a:t>
            </a:r>
          </a:p>
          <a:p>
            <a:pPr marL="285750" indent="-285750" algn="l">
              <a:lnSpc>
                <a:spcPct val="150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•"/>
              <a:defRPr sz="1600"/>
            </a:pPr>
            <a:r>
              <a:t>Swashbuckle.AspNetCore</a:t>
            </a:r>
          </a:p>
          <a:p>
            <a:pPr marL="285750" indent="-285750" algn="l">
              <a:lnSpc>
                <a:spcPct val="150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•"/>
              <a:defRPr sz="1600"/>
            </a:pPr>
            <a:r>
              <a:t>NSwag.MSBuild</a:t>
            </a:r>
          </a:p>
          <a:p>
            <a:pPr marL="285750" indent="-285750" algn="l">
              <a:lnSpc>
                <a:spcPct val="150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•"/>
              <a:defRPr sz="1600"/>
            </a:pPr>
          </a:p>
          <a:p>
            <a:pPr marL="0" indent="0" algn="l">
              <a:lnSpc>
                <a:spcPct val="150000"/>
              </a:lnSpc>
              <a:defRPr sz="1600"/>
            </a:pPr>
            <a:r>
              <a:t>Add swagger initialization to Program.cs (see home page running app)</a:t>
            </a:r>
          </a:p>
          <a:p>
            <a:pPr marL="0" indent="0" algn="l">
              <a:lnSpc>
                <a:spcPct val="150000"/>
              </a:lnSpc>
              <a:defRPr sz="1600"/>
            </a:pPr>
            <a:r>
              <a:t>or</a:t>
            </a:r>
            <a: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https://dev.to/kasuken/add-swagger-to-a-blazor-6-project-5flf</a:t>
            </a:r>
          </a:p>
          <a:p>
            <a:pPr marL="0" indent="0" algn="l">
              <a:lnSpc>
                <a:spcPct val="150000"/>
              </a:lnSpc>
              <a:defRPr sz="1600"/>
            </a:pPr>
          </a:p>
          <a:p>
            <a:pPr marL="0" indent="0" algn="l">
              <a:lnSpc>
                <a:spcPct val="150000"/>
              </a:lnSpc>
              <a:defRPr sz="1600"/>
            </a:pPr>
            <a:r>
              <a:t>Inspect swagger json: /swagger/v1/swagger.json</a:t>
            </a:r>
          </a:p>
          <a:p>
            <a:pPr marL="0" indent="0" algn="l">
              <a:lnSpc>
                <a:spcPct val="150000"/>
              </a:lnSpc>
              <a:defRPr sz="1600"/>
            </a:pPr>
            <a:r>
              <a:t>Test in swagger UI: /swagger/index.html</a:t>
            </a:r>
          </a:p>
        </p:txBody>
      </p:sp>
      <p:sp>
        <p:nvSpPr>
          <p:cNvPr id="149" name="Rectangle 2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API (using Nswag Proxies)</a:t>
            </a:r>
          </a:p>
        </p:txBody>
      </p:sp>
      <p:sp>
        <p:nvSpPr>
          <p:cNvPr id="152" name="Google Shape;144;p27"/>
          <p:cNvSpPr txBox="1"/>
          <p:nvPr>
            <p:ph type="subTitle" idx="1"/>
          </p:nvPr>
        </p:nvSpPr>
        <p:spPr>
          <a:xfrm>
            <a:off x="234699" y="1088625"/>
            <a:ext cx="8699101" cy="38573817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53" name="Rectangle 2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699" y="43934"/>
            <a:ext cx="7872032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API: Generate Proxies</a:t>
            </a:r>
          </a:p>
        </p:txBody>
      </p:sp>
      <p:sp>
        <p:nvSpPr>
          <p:cNvPr id="157" name="Google Shape;144;p27"/>
          <p:cNvSpPr txBox="1"/>
          <p:nvPr>
            <p:ph type="subTitle" idx="1"/>
          </p:nvPr>
        </p:nvSpPr>
        <p:spPr>
          <a:xfrm>
            <a:off x="234699" y="1088625"/>
            <a:ext cx="8699101" cy="38573817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defRPr sz="1600"/>
            </a:pPr>
            <a:r>
              <a:t>Generate json and proxies in server .csproj:</a:t>
            </a:r>
          </a:p>
          <a:p>
            <a:pPr marL="0" indent="0" algn="l">
              <a:lnSpc>
                <a:spcPct val="150000"/>
              </a:lnSpc>
              <a:defRPr sz="2000"/>
            </a:pPr>
          </a:p>
          <a:p>
            <a:pPr marL="0" indent="0" algn="l">
              <a:defRPr sz="1100">
                <a:solidFill>
                  <a:srgbClr val="6B2FBA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&lt;Target </a:t>
            </a:r>
            <a:r>
              <a:rPr>
                <a:solidFill>
                  <a:srgbClr val="248700"/>
                </a:solidFill>
              </a:rPr>
              <a:t>Name</a:t>
            </a:r>
            <a:r>
              <a:rPr>
                <a:solidFill>
                  <a:srgbClr val="8C6C41"/>
                </a:solidFill>
              </a:rPr>
              <a:t>="RunNSwag" </a:t>
            </a:r>
            <a:r>
              <a:rPr>
                <a:solidFill>
                  <a:srgbClr val="248700"/>
                </a:solidFill>
              </a:rPr>
              <a:t>BeforeTargets</a:t>
            </a:r>
            <a:r>
              <a:rPr>
                <a:solidFill>
                  <a:srgbClr val="8C6C41"/>
                </a:solidFill>
              </a:rPr>
              <a:t>="AfterBuild"</a:t>
            </a:r>
            <a:r>
              <a:t>&gt;</a:t>
            </a:r>
            <a:br/>
            <a:r>
              <a:t>  &lt;Exec </a:t>
            </a:r>
            <a:r>
              <a:rPr>
                <a:solidFill>
                  <a:srgbClr val="248700"/>
                </a:solidFill>
              </a:rPr>
              <a:t>Command</a:t>
            </a:r>
            <a:r>
              <a:rPr>
                <a:solidFill>
                  <a:srgbClr val="8C6C41"/>
                </a:solidFill>
              </a:rPr>
              <a:t>="$(NSwagExe_Net60) webapi2swagger /assembly:$(TargetPath) /output:..\Swagger\$(AssemblyName).swagger.json" </a:t>
            </a:r>
            <a:r>
              <a:t>/&gt;</a:t>
            </a:r>
          </a:p>
          <a:p>
            <a:pPr marL="0" indent="0" algn="l">
              <a:defRPr sz="1100">
                <a:solidFill>
                  <a:srgbClr val="6B2FBA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br/>
            <a:r>
              <a:t>  &lt;Exec </a:t>
            </a:r>
            <a:r>
              <a:rPr>
                <a:solidFill>
                  <a:srgbClr val="248700"/>
                </a:solidFill>
              </a:rPr>
              <a:t>Command</a:t>
            </a:r>
            <a:r>
              <a:rPr>
                <a:solidFill>
                  <a:srgbClr val="8C6C41"/>
                </a:solidFill>
              </a:rPr>
              <a:t>="$(NSwagExe_Net60) swagger2csclient /input:..\Swagger\$(AssemblyName).swagger.json /output:..\Proxies\$(AssemblyName)Proxy.cs /Namespace:BlazorKnowledge.Proxies.$(AssemblyName) /UseBaseUrl:false /GenerateClientInterfaces:true" </a:t>
            </a:r>
            <a:r>
              <a:t>/&gt;</a:t>
            </a:r>
            <a:br/>
            <a:r>
              <a:t>&lt;/Target&gt;</a:t>
            </a:r>
          </a:p>
        </p:txBody>
      </p:sp>
      <p:sp>
        <p:nvSpPr>
          <p:cNvPr id="158" name="Rectangle 2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API (using Nswag Proxies)</a:t>
            </a:r>
          </a:p>
        </p:txBody>
      </p:sp>
      <p:sp>
        <p:nvSpPr>
          <p:cNvPr id="161" name="Google Shape;144;p27"/>
          <p:cNvSpPr txBox="1"/>
          <p:nvPr>
            <p:ph type="subTitle" idx="1"/>
          </p:nvPr>
        </p:nvSpPr>
        <p:spPr>
          <a:xfrm>
            <a:off x="234699" y="1088625"/>
            <a:ext cx="8699101" cy="38573817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t>Register the proxy in Program.cs:</a:t>
            </a:r>
          </a:p>
          <a:p>
            <a:pPr marL="0" indent="0" algn="l">
              <a:lnSpc>
                <a:spcPct val="150000"/>
              </a:lnSpc>
              <a:defRPr sz="1400">
                <a:solidFill>
                  <a:srgbClr val="0F54D6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void </a:t>
            </a:r>
            <a:r>
              <a:rPr>
                <a:solidFill>
                  <a:srgbClr val="00855F"/>
                </a:solidFill>
              </a:rPr>
              <a:t>ConfigureClient</a:t>
            </a:r>
            <a:r>
              <a:rPr>
                <a:solidFill>
                  <a:srgbClr val="383838"/>
                </a:solidFill>
              </a:rPr>
              <a:t>(</a:t>
            </a:r>
            <a:r>
              <a:rPr>
                <a:solidFill>
                  <a:srgbClr val="6B2FBA"/>
                </a:solidFill>
              </a:rPr>
              <a:t>HttpClient </a:t>
            </a:r>
            <a:r>
              <a:rPr>
                <a:solidFill>
                  <a:srgbClr val="383838"/>
                </a:solidFill>
              </a:rPr>
              <a:t>x) </a:t>
            </a:r>
            <a:r>
              <a:rPr>
                <a:solidFill>
                  <a:srgbClr val="202020"/>
                </a:solidFill>
              </a:rPr>
              <a:t>=&gt; </a:t>
            </a:r>
            <a:r>
              <a:rPr>
                <a:solidFill>
                  <a:srgbClr val="383838"/>
                </a:solidFill>
              </a:rPr>
              <a:t>x.</a:t>
            </a:r>
            <a:r>
              <a:rPr>
                <a:solidFill>
                  <a:srgbClr val="0093A1"/>
                </a:solidFill>
              </a:rPr>
              <a:t>BaseAddress </a:t>
            </a:r>
            <a:r>
              <a:rPr>
                <a:solidFill>
                  <a:srgbClr val="383838"/>
                </a:solidFill>
              </a:rPr>
              <a:t>= </a:t>
            </a:r>
            <a:r>
              <a:t>new </a:t>
            </a:r>
            <a:r>
              <a:rPr>
                <a:solidFill>
                  <a:srgbClr val="6B2FBA"/>
                </a:solidFill>
              </a:rPr>
              <a:t>Uri</a:t>
            </a:r>
            <a:r>
              <a:rPr>
                <a:solidFill>
                  <a:srgbClr val="383838"/>
                </a:solidFill>
              </a:rPr>
              <a:t>(builder.</a:t>
            </a:r>
            <a:r>
              <a:rPr>
                <a:solidFill>
                  <a:srgbClr val="0093A1"/>
                </a:solidFill>
              </a:rPr>
              <a:t>HostEnvironment</a:t>
            </a:r>
            <a:r>
              <a:rPr>
                <a:solidFill>
                  <a:srgbClr val="383838"/>
                </a:solidFill>
              </a:rPr>
              <a:t>.</a:t>
            </a:r>
            <a:r>
              <a:rPr>
                <a:solidFill>
                  <a:srgbClr val="0093A1"/>
                </a:solidFill>
              </a:rPr>
              <a:t>BaseAddress</a:t>
            </a:r>
            <a:r>
              <a:rPr>
                <a:solidFill>
                  <a:srgbClr val="383838"/>
                </a:solidFill>
              </a:rPr>
              <a:t>);</a:t>
            </a:r>
            <a:br>
              <a:rPr>
                <a:solidFill>
                  <a:srgbClr val="383838"/>
                </a:solidFill>
              </a:rPr>
            </a:br>
            <a:r>
              <a:rPr>
                <a:solidFill>
                  <a:srgbClr val="383838"/>
                </a:solidFill>
              </a:rPr>
              <a:t>builder.</a:t>
            </a:r>
            <a:r>
              <a:rPr>
                <a:solidFill>
                  <a:srgbClr val="0093A1"/>
                </a:solidFill>
              </a:rPr>
              <a:t>Services</a:t>
            </a:r>
            <a:r>
              <a:rPr>
                <a:solidFill>
                  <a:srgbClr val="383838"/>
                </a:solidFill>
              </a:rPr>
              <a:t>.</a:t>
            </a:r>
            <a:r>
              <a:rPr>
                <a:solidFill>
                  <a:srgbClr val="00855F"/>
                </a:solidFill>
              </a:rPr>
              <a:t>AddHttpClient</a:t>
            </a:r>
            <a:r>
              <a:rPr>
                <a:solidFill>
                  <a:srgbClr val="383838"/>
                </a:solidFill>
              </a:rPr>
              <a:t>&lt;</a:t>
            </a:r>
            <a:r>
              <a:rPr>
                <a:solidFill>
                  <a:srgbClr val="6B2FBA"/>
                </a:solidFill>
              </a:rPr>
              <a:t>IWeatherForecastClient</a:t>
            </a:r>
            <a:r>
              <a:rPr>
                <a:solidFill>
                  <a:srgbClr val="383838"/>
                </a:solidFill>
              </a:rPr>
              <a:t>, </a:t>
            </a:r>
            <a:r>
              <a:rPr>
                <a:solidFill>
                  <a:srgbClr val="6B2FBA"/>
                </a:solidFill>
              </a:rPr>
              <a:t>WeatherForecastClient</a:t>
            </a:r>
            <a:r>
              <a:rPr>
                <a:solidFill>
                  <a:srgbClr val="383838"/>
                </a:solidFill>
              </a:rPr>
              <a:t>&gt;(</a:t>
            </a:r>
            <a:r>
              <a:rPr>
                <a:solidFill>
                  <a:srgbClr val="00855F"/>
                </a:solidFill>
              </a:rPr>
              <a:t>ConfigureClient</a:t>
            </a:r>
            <a:r>
              <a:rPr>
                <a:solidFill>
                  <a:srgbClr val="383838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indent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</a:p>
          <a:p>
            <a:pPr marL="0" indent="0"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t>In .razor inject it: </a:t>
            </a:r>
          </a:p>
          <a:p>
            <a:pPr marL="0" indent="0" algn="l">
              <a:lnSpc>
                <a:spcPct val="150000"/>
              </a:lnSpc>
              <a:defRPr sz="1800">
                <a:solidFill>
                  <a:srgbClr val="30007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</a:t>
            </a:r>
            <a:r>
              <a:rPr>
                <a:solidFill>
                  <a:srgbClr val="0F54D6"/>
                </a:solidFill>
              </a:rPr>
              <a:t>inject </a:t>
            </a:r>
            <a:r>
              <a:rPr>
                <a:solidFill>
                  <a:srgbClr val="202020"/>
                </a:solidFill>
              </a:rPr>
              <a:t>IWeatherForecastClient WeatherForecastClient</a:t>
            </a:r>
            <a:endParaRPr>
              <a:solidFill>
                <a:srgbClr val="202020"/>
              </a:solidFill>
            </a:endParaRPr>
          </a:p>
          <a:p>
            <a:pPr marL="0" indent="0" algn="l">
              <a:lnSpc>
                <a:spcPct val="150000"/>
              </a:lnSpc>
              <a:defRPr sz="1800">
                <a:solidFill>
                  <a:srgbClr val="20202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</a:p>
          <a:p>
            <a:pPr marL="0" indent="0" algn="l">
              <a:lnSpc>
                <a:spcPct val="150000"/>
              </a:lnSpc>
              <a:defRPr sz="1800">
                <a:solidFill>
                  <a:srgbClr val="20202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Call the API: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>
                <a:solidFill>
                  <a:srgbClr val="0093A1"/>
                </a:solidFill>
                <a:latin typeface="Courier New"/>
                <a:ea typeface="Courier New"/>
                <a:cs typeface="Courier New"/>
                <a:sym typeface="Courier New"/>
              </a:rPr>
              <a:t>_forecasts </a:t>
            </a:r>
            <a:r>
              <a:rPr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>
                <a:solidFill>
                  <a:srgbClr val="0F54D6"/>
                </a:solidFill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>
                <a:solidFill>
                  <a:srgbClr val="0093A1"/>
                </a:solidFill>
                <a:latin typeface="Courier New"/>
                <a:ea typeface="Courier New"/>
                <a:cs typeface="Courier New"/>
                <a:sym typeface="Courier New"/>
              </a:rPr>
              <a:t>WeatherForecastClient</a:t>
            </a:r>
            <a:r>
              <a:rPr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>
                <a:solidFill>
                  <a:srgbClr val="00855F"/>
                </a:solidFill>
                <a:latin typeface="Courier New"/>
                <a:ea typeface="Courier New"/>
                <a:cs typeface="Courier New"/>
                <a:sym typeface="Courier New"/>
              </a:rPr>
              <a:t>GetAsync</a:t>
            </a:r>
            <a:r>
              <a:rPr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162" name="Rectangle 2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163" name="Rectangle 5"/>
          <p:cNvSpPr/>
          <p:nvPr/>
        </p:nvSpPr>
        <p:spPr>
          <a:xfrm>
            <a:off x="-1" y="43933"/>
            <a:ext cx="184733" cy="369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81;p33"/>
          <p:cNvSpPr txBox="1"/>
          <p:nvPr>
            <p:ph type="ctrTitle"/>
          </p:nvPr>
        </p:nvSpPr>
        <p:spPr>
          <a:xfrm>
            <a:off x="234699" y="225224"/>
            <a:ext cx="8699101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Flux pattern</a:t>
            </a:r>
          </a:p>
        </p:txBody>
      </p:sp>
      <p:sp>
        <p:nvSpPr>
          <p:cNvPr id="166" name="Google Shape;182;p33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2000"/>
            </a:pPr>
            <a:r>
              <a:t>Often confused with Redux. </a:t>
            </a:r>
          </a:p>
          <a:p>
            <a:pPr marL="0" indent="0" algn="l">
              <a:defRPr sz="2000"/>
            </a:pPr>
            <a:r>
              <a:t>Redux is the name of a library, </a:t>
            </a:r>
          </a:p>
          <a:p>
            <a:pPr marL="0" indent="0" algn="l">
              <a:defRPr sz="2000"/>
            </a:pPr>
            <a:r>
              <a:t>Flux is the name of the pattern that Redux and Fluxor implement</a:t>
            </a:r>
          </a:p>
          <a:p>
            <a:pPr marL="0" indent="0" algn="l">
              <a:defRPr sz="2000"/>
            </a:pPr>
          </a:p>
          <a:p>
            <a:pPr marL="0" indent="0" algn="l">
              <a:defRPr sz="2000"/>
            </a:pPr>
            <a:r>
              <a:t>The Flux pattern is distinguished by unidirectional flow of changes to a </a:t>
            </a:r>
          </a:p>
          <a:p>
            <a:pPr indent="-342900" algn="l"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b="1" sz="2000"/>
            </a:pPr>
            <a:r>
              <a:t>Store</a:t>
            </a:r>
            <a:r>
              <a:rPr b="0"/>
              <a:t> that holds the application </a:t>
            </a:r>
            <a:r>
              <a:t>State</a:t>
            </a:r>
          </a:p>
          <a:p>
            <a:pPr indent="-342900" algn="l"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r>
              <a:t>mediated by a </a:t>
            </a:r>
            <a:r>
              <a:rPr b="1"/>
              <a:t>Dispatcher</a:t>
            </a:r>
            <a:r>
              <a:t> that </a:t>
            </a:r>
          </a:p>
          <a:p>
            <a:pPr indent="-342900" algn="l"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r>
              <a:t>directs dispatched </a:t>
            </a:r>
            <a:r>
              <a:rPr b="1"/>
              <a:t>Actions</a:t>
            </a:r>
            <a:r>
              <a:t> to the appropriate </a:t>
            </a:r>
          </a:p>
          <a:p>
            <a:pPr indent="-342900" algn="l"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r>
              <a:t>Store functions (</a:t>
            </a:r>
            <a:r>
              <a:rPr b="1"/>
              <a:t>Reducers</a:t>
            </a:r>
            <a:r>
              <a:t> and </a:t>
            </a:r>
            <a:r>
              <a:rPr b="1"/>
              <a:t>Effects</a:t>
            </a:r>
            <a:r>
              <a:t>)</a:t>
            </a:r>
          </a:p>
          <a:p>
            <a:pPr indent="-342900" algn="l"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r>
              <a:t>Reducers and Effects manage the State in a controlled manner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81;p33"/>
          <p:cNvSpPr txBox="1"/>
          <p:nvPr>
            <p:ph type="ctrTitle"/>
          </p:nvPr>
        </p:nvSpPr>
        <p:spPr>
          <a:xfrm>
            <a:off x="234699" y="225224"/>
            <a:ext cx="8699101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Fluxor</a:t>
            </a:r>
          </a:p>
        </p:txBody>
      </p:sp>
      <p:sp>
        <p:nvSpPr>
          <p:cNvPr id="169" name="Google Shape;182;p33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80000"/>
              </a:lnSpc>
              <a:defRPr sz="2300"/>
            </a:pPr>
            <a:r>
              <a:t>Immutable state</a:t>
            </a:r>
          </a:p>
          <a:p>
            <a:pPr marL="0" indent="0" algn="l">
              <a:lnSpc>
                <a:spcPct val="80000"/>
              </a:lnSpc>
              <a:defRPr sz="2300"/>
            </a:pPr>
          </a:p>
          <a:p>
            <a:pPr marL="0" indent="0" algn="l">
              <a:lnSpc>
                <a:spcPct val="120000"/>
              </a:lnSpc>
              <a:defRPr sz="2300"/>
            </a:pPr>
            <a:r>
              <a:t>Fluxor is highly testable, separation of: 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300"/>
            </a:pPr>
            <a:r>
              <a:t>Actions (instructions)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300"/>
            </a:pPr>
            <a:r>
              <a:t>Reducers (mutation functions) 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300"/>
            </a:pPr>
            <a:r>
              <a:t>Effects (asynchronous effects functions) </a:t>
            </a:r>
          </a:p>
          <a:p>
            <a:pPr marL="0" indent="0" algn="l">
              <a:lnSpc>
                <a:spcPct val="120000"/>
              </a:lnSpc>
              <a:defRPr sz="2300"/>
            </a:pPr>
            <a:r>
              <a:t>makes each part decoupled, testable and easier to grasp</a:t>
            </a:r>
          </a:p>
          <a:p>
            <a:pPr marL="0" indent="0" algn="l">
              <a:lnSpc>
                <a:spcPct val="80000"/>
              </a:lnSpc>
              <a:defRPr sz="2300"/>
            </a:pPr>
          </a:p>
          <a:p>
            <a:pPr marL="0" indent="0" algn="l">
              <a:lnSpc>
                <a:spcPct val="80000"/>
              </a:lnSpc>
              <a:defRPr sz="2300"/>
            </a:pPr>
            <a:r>
              <a:t>Redux DevTools: time machine in browser for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4;p32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Fluxor</a:t>
            </a:r>
          </a:p>
        </p:txBody>
      </p:sp>
      <p:sp>
        <p:nvSpPr>
          <p:cNvPr id="172" name="Google Shape;175;p32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</a:pPr>
            <a:r>
              <a:t>Flux pattern:</a:t>
            </a:r>
            <a:br/>
          </a:p>
          <a:p>
            <a:pPr marL="0" indent="0" algn="l">
              <a:lnSpc>
                <a:spcPct val="150000"/>
              </a:lnSpc>
            </a:pPr>
            <a:r>
              <a:t>Like Redux</a:t>
            </a:r>
          </a:p>
          <a:p>
            <a:pPr marL="0" indent="0" algn="l">
              <a:lnSpc>
                <a:spcPct val="150000"/>
              </a:lnSpc>
            </a:pPr>
            <a:r>
              <a:t>Manage State</a:t>
            </a:r>
          </a:p>
          <a:p>
            <a:pPr marL="0" indent="0" algn="l">
              <a:lnSpc>
                <a:spcPct val="150000"/>
              </a:lnSpc>
            </a:pPr>
            <a:r>
              <a:t>Client-side</a:t>
            </a:r>
          </a:p>
        </p:txBody>
      </p:sp>
      <p:pic>
        <p:nvPicPr>
          <p:cNvPr id="173" name="Google Shape;176;p32" descr="Google Shape;176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1724" y="0"/>
            <a:ext cx="6562378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4;p13"/>
          <p:cNvSpPr txBox="1"/>
          <p:nvPr>
            <p:ph type="ctrTitle"/>
          </p:nvPr>
        </p:nvSpPr>
        <p:spPr>
          <a:xfrm>
            <a:off x="311707" y="600292"/>
            <a:ext cx="8520602" cy="4453340"/>
          </a:xfrm>
          <a:prstGeom prst="rect">
            <a:avLst/>
          </a:prstGeom>
        </p:spPr>
        <p:txBody>
          <a:bodyPr lIns="12700" tIns="12700" rIns="12700" bIns="12700"/>
          <a:lstStyle/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Johan Stolk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Programming (games) since age 16: 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Basic on a Vic 20/C64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Assembly on Amiga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 Unix/Dos gcc/djgpp 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C++ Linux/Windows gcc  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Java Eclipse, Android Studio 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.NET Rider 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Developing in .NET since 2002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Blazor since 2020</a:t>
            </a: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7432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Still coding Games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81;p33"/>
          <p:cNvSpPr txBox="1"/>
          <p:nvPr>
            <p:ph type="ctrTitle"/>
          </p:nvPr>
        </p:nvSpPr>
        <p:spPr>
          <a:xfrm>
            <a:off x="234699" y="225224"/>
            <a:ext cx="8699101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Fluxor</a:t>
            </a:r>
          </a:p>
        </p:txBody>
      </p:sp>
      <p:sp>
        <p:nvSpPr>
          <p:cNvPr id="176" name="Google Shape;182;p33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80000"/>
              </a:lnSpc>
              <a:defRPr sz="1900"/>
            </a:pPr>
            <a:r>
              <a:t>Rules: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900"/>
            </a:pPr>
            <a:r>
              <a:t>State should always be read-only</a:t>
            </a:r>
          </a:p>
          <a:p>
            <a:pPr lvl="1" marL="914400" indent="-37973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900"/>
            </a:pPr>
            <a:r>
              <a:t>Reducers create </a:t>
            </a:r>
            <a:r>
              <a:rPr i="1"/>
              <a:t>new</a:t>
            </a:r>
            <a:r>
              <a:t> states, not alter existing ones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900"/>
            </a:pPr>
            <a:r>
              <a:t>To alter state our app should dispatch an Action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900"/>
            </a:pPr>
            <a:r>
              <a:t>Reducer that processes the action type will create </a:t>
            </a:r>
            <a:r>
              <a:rPr i="1"/>
              <a:t>new</a:t>
            </a:r>
            <a:r>
              <a:t> state to reflect the old state combined with the changes expected for the action </a:t>
            </a:r>
          </a:p>
          <a:p>
            <a:pPr lvl="1" marL="914400" indent="-37973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900"/>
            </a:pPr>
            <a:r>
              <a:t>(C# records are ideal for this)</a:t>
            </a:r>
          </a:p>
          <a:p>
            <a:pPr marL="457200" indent="-379729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900"/>
            </a:pPr>
            <a:r>
              <a:t>The UI then uses the new state to render its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210;p38"/>
          <p:cNvSpPr txBox="1"/>
          <p:nvPr>
            <p:ph type="ctrTitle"/>
          </p:nvPr>
        </p:nvSpPr>
        <p:spPr>
          <a:xfrm>
            <a:off x="234699" y="225224"/>
            <a:ext cx="8699101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Fluxor state exists in memory</a:t>
            </a:r>
          </a:p>
        </p:txBody>
      </p:sp>
      <p:sp>
        <p:nvSpPr>
          <p:cNvPr id="179" name="Google Shape;211;p38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15000"/>
              </a:lnSpc>
              <a:defRPr sz="2100">
                <a:solidFill>
                  <a:srgbClr val="24292F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 page refresh will flush the state</a:t>
            </a:r>
          </a:p>
          <a:p>
            <a:pPr marL="0" indent="0" algn="l">
              <a:lnSpc>
                <a:spcPct val="115000"/>
              </a:lnSpc>
              <a:defRPr sz="2100">
                <a:solidFill>
                  <a:srgbClr val="24292F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</a:p>
          <a:p>
            <a:pPr marL="0" indent="0" algn="l">
              <a:lnSpc>
                <a:spcPct val="115000"/>
              </a:lnSpc>
              <a:defRPr sz="2100">
                <a:solidFill>
                  <a:srgbClr val="24292F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Optionally use Fluxor-persist </a:t>
            </a:r>
          </a:p>
          <a:p>
            <a:pPr marL="0" indent="0" algn="l">
              <a:lnSpc>
                <a:spcPct val="115000"/>
              </a:lnSpc>
              <a:defRPr sz="2100">
                <a:solidFill>
                  <a:srgbClr val="24292F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 library to persist 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Fluxor</a:t>
            </a:r>
            <a:r>
              <a:t> states</a:t>
            </a:r>
          </a:p>
          <a:p>
            <a:pPr marL="0" indent="0" algn="l">
              <a:lnSpc>
                <a:spcPct val="115000"/>
              </a:lnSpc>
              <a:defRPr sz="2100"/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https://github.com/Tailslide/fluxor-persist</a:t>
            </a:r>
          </a:p>
          <a:p>
            <a:pPr marL="0" indent="0" algn="l">
              <a:lnSpc>
                <a:spcPct val="115000"/>
              </a:lnSpc>
              <a:defRPr sz="2100"/>
            </a:pPr>
          </a:p>
          <a:p>
            <a:pPr marL="0" indent="0" algn="l">
              <a:lnSpc>
                <a:spcPct val="115000"/>
              </a:lnSpc>
              <a:defRPr sz="2100"/>
            </a:pPr>
            <a:r>
              <a:t>Or store in local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10;p38"/>
          <p:cNvSpPr txBox="1"/>
          <p:nvPr>
            <p:ph type="ctrTitle"/>
          </p:nvPr>
        </p:nvSpPr>
        <p:spPr>
          <a:xfrm>
            <a:off x="234699" y="225224"/>
            <a:ext cx="8699101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web application: Front to back</a:t>
            </a:r>
          </a:p>
        </p:txBody>
      </p:sp>
      <p:sp>
        <p:nvSpPr>
          <p:cNvPr id="182" name="Google Shape;211;p38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03500"/>
              </a:lnSpc>
              <a:defRPr sz="2500"/>
            </a:pPr>
            <a:r>
              <a:t>Client:</a:t>
            </a:r>
          </a:p>
          <a:p>
            <a:pPr marL="457200" indent="-346709" algn="l">
              <a:lnSpc>
                <a:spcPct val="1035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200"/>
            </a:pPr>
            <a:r>
              <a:t>HTML + Tailwind = appearance</a:t>
            </a:r>
            <a:endParaRPr sz="2400"/>
          </a:p>
          <a:p>
            <a:pPr marL="457200" indent="-346709" algn="l">
              <a:lnSpc>
                <a:spcPct val="1035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200"/>
            </a:pPr>
            <a:r>
              <a:t>Blazor = component framework / C# in browser</a:t>
            </a:r>
            <a:endParaRPr sz="2400"/>
          </a:p>
          <a:p>
            <a:pPr marL="457200" indent="-346709" algn="l">
              <a:lnSpc>
                <a:spcPct val="1035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200"/>
            </a:pPr>
            <a:r>
              <a:t>Fluxor = state management</a:t>
            </a:r>
            <a:endParaRPr sz="2500"/>
          </a:p>
          <a:p>
            <a:pPr marL="457200" indent="-346709" algn="l">
              <a:lnSpc>
                <a:spcPct val="1035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200"/>
            </a:pPr>
            <a:r>
              <a:t>Proxy = interface via HTTP to server Controller</a:t>
            </a:r>
            <a:endParaRPr sz="2400"/>
          </a:p>
          <a:p>
            <a:pPr marL="0" indent="914400" algn="l">
              <a:lnSpc>
                <a:spcPct val="103500"/>
              </a:lnSpc>
              <a:defRPr sz="2400"/>
            </a:pPr>
          </a:p>
          <a:p>
            <a:pPr marL="0" indent="0" algn="l">
              <a:lnSpc>
                <a:spcPct val="103500"/>
              </a:lnSpc>
              <a:defRPr sz="2500"/>
            </a:pPr>
            <a:r>
              <a:t>Server:</a:t>
            </a:r>
          </a:p>
          <a:p>
            <a:pPr marL="457200" indent="-354091" algn="l">
              <a:lnSpc>
                <a:spcPct val="1035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300"/>
            </a:pPr>
            <a:r>
              <a:t>Controllers</a:t>
            </a:r>
            <a:endParaRPr sz="2500"/>
          </a:p>
          <a:p>
            <a:pPr marL="457200" indent="-354091" algn="l">
              <a:lnSpc>
                <a:spcPct val="1035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300"/>
            </a:pPr>
            <a:r>
              <a:t>Database access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16;p39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 Code generators for boilerplate code</a:t>
            </a:r>
          </a:p>
        </p:txBody>
      </p:sp>
      <p:sp>
        <p:nvSpPr>
          <p:cNvPr id="185" name="Google Shape;217;p39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</a:pPr>
            <a:r>
              <a:t>Fluxor </a:t>
            </a:r>
            <a:r>
              <a:rPr sz="2000"/>
              <a:t>(client-side state management)</a:t>
            </a:r>
            <a:endParaRPr sz="2000"/>
          </a:p>
          <a:p>
            <a:pPr marL="0" indent="0" algn="l">
              <a:lnSpc>
                <a:spcPct val="150000"/>
              </a:lnSpc>
              <a:defRPr sz="2000"/>
            </a:pPr>
            <a:r>
              <a:t>Unit tests of fluxor dispatch action, effect, return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222;p40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.NET modern features</a:t>
            </a:r>
          </a:p>
        </p:txBody>
      </p:sp>
      <p:sp>
        <p:nvSpPr>
          <p:cNvPr id="188" name="Google Shape;223;p40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defRPr sz="2200"/>
            </a:pPr>
            <a:r>
              <a:t>Records</a:t>
            </a:r>
            <a:endParaRPr>
              <a:solidFill>
                <a:srgbClr val="000000"/>
              </a:solidFill>
            </a:endParaRPr>
          </a:p>
          <a:p>
            <a:pPr marL="0" indent="0" algn="l">
              <a:lnSpc>
                <a:spcPct val="150000"/>
              </a:lnSpc>
              <a:defRPr sz="2200"/>
            </a:pPr>
            <a:r>
              <a:t>Nullable Reference Types</a:t>
            </a:r>
          </a:p>
          <a:p>
            <a:pPr marL="0" indent="0" algn="l">
              <a:lnSpc>
                <a:spcPct val="150000"/>
              </a:lnSpc>
              <a:defRPr sz="2200"/>
            </a:pPr>
            <a:r>
              <a:t>Dependency Injection (backend &amp; frontend)</a:t>
            </a:r>
          </a:p>
          <a:p>
            <a:pPr marL="0" indent="0" algn="l">
              <a:lnSpc>
                <a:spcPct val="150000"/>
              </a:lnSpc>
              <a:defRPr sz="2200"/>
            </a:pPr>
            <a:r>
              <a:t>System.Text.Json (faster/default) no Newtonsoft</a:t>
            </a:r>
          </a:p>
          <a:p>
            <a:pPr marL="0" indent="0" algn="l">
              <a:lnSpc>
                <a:spcPct val="150000"/>
              </a:lnSpc>
              <a:defRPr sz="2200"/>
            </a:pPr>
            <a:r>
              <a:t>File-scoped namespaces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228;p41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Testing</a:t>
            </a:r>
          </a:p>
        </p:txBody>
      </p:sp>
      <p:sp>
        <p:nvSpPr>
          <p:cNvPr id="191" name="Google Shape;229;p41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</a:pPr>
            <a:r>
              <a:t>Xunit</a:t>
            </a:r>
          </a:p>
          <a:p>
            <a:pPr marL="0" indent="0" algn="l">
              <a:lnSpc>
                <a:spcPct val="150000"/>
              </a:lnSpc>
            </a:pPr>
            <a:r>
              <a:t>Fluent assertions</a:t>
            </a:r>
          </a:p>
          <a:p>
            <a:pPr marL="0" indent="0" algn="l">
              <a:lnSpc>
                <a:spcPct val="150000"/>
              </a:lnSpc>
            </a:pPr>
            <a:r>
              <a:t>Substitute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5;p23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</a:t>
            </a:r>
          </a:p>
        </p:txBody>
      </p:sp>
      <p:sp>
        <p:nvSpPr>
          <p:cNvPr id="114" name="Google Shape;116;p23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</a:pPr>
            <a:r>
              <a:t>One language server/clientside: C#</a:t>
            </a:r>
          </a:p>
          <a:p>
            <a:pPr marL="0" indent="0" algn="l">
              <a:lnSpc>
                <a:spcPct val="150000"/>
              </a:lnSpc>
            </a:pPr>
            <a:r>
              <a:t>One IDE: Visual Studio/Rider/VS Code</a:t>
            </a:r>
          </a:p>
          <a:p>
            <a:pPr marL="0" indent="0" algn="l">
              <a:lnSpc>
                <a:spcPct val="150000"/>
              </a:lnSpc>
              <a:defRPr sz="2400"/>
            </a:pPr>
            <a:r>
              <a:t>Faster development times, optimal code re-use</a:t>
            </a:r>
          </a:p>
          <a:p>
            <a:pPr marL="0" indent="0" algn="l">
              <a:lnSpc>
                <a:spcPct val="150000"/>
              </a:lnSpc>
              <a:defRPr sz="2400"/>
            </a:pPr>
            <a:r>
              <a:t>Full stack debugging client &amp; server side</a:t>
            </a:r>
          </a:p>
          <a:p>
            <a:pPr marL="0" indent="0" algn="l">
              <a:lnSpc>
                <a:spcPct val="150000"/>
              </a:lnSpc>
              <a:defRPr sz="2400"/>
            </a:pPr>
            <a:r>
              <a:t>Component-based (similar to Angular)</a:t>
            </a:r>
          </a:p>
          <a:p>
            <a:pPr marL="0" indent="0" algn="l">
              <a:lnSpc>
                <a:spcPct val="150000"/>
              </a:lnSpc>
              <a:defRPr sz="2400"/>
            </a:pPr>
            <a:r>
              <a:t>Targets Web/Desktop/Mobile (ASP.NET, .NET MAUI)</a:t>
            </a:r>
          </a:p>
        </p:txBody>
      </p:sp>
      <p:pic>
        <p:nvPicPr>
          <p:cNvPr id="115" name="Google Shape;117;p23" descr="Google Shape;11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8799" y="225224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22;p24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options</a:t>
            </a:r>
          </a:p>
        </p:txBody>
      </p:sp>
      <p:sp>
        <p:nvSpPr>
          <p:cNvPr id="118" name="Google Shape;123;p24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457200" indent="-366395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100"/>
            </a:pPr>
            <a:r>
              <a:t>Blazor WebAssembly</a:t>
            </a:r>
          </a:p>
          <a:p>
            <a:pPr marL="457200" indent="-366395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100"/>
            </a:pPr>
            <a:r>
              <a:t>Blazor Server</a:t>
            </a:r>
          </a:p>
          <a:p>
            <a:pPr marL="457200" indent="-366395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2100"/>
            </a:pPr>
            <a:r>
              <a:t>Blazor Hybrid</a:t>
            </a:r>
          </a:p>
          <a:p>
            <a:pPr marL="0" indent="457200" algn="l">
              <a:lnSpc>
                <a:spcPct val="120000"/>
              </a:lnSpc>
              <a:defRPr sz="2100"/>
            </a:pPr>
          </a:p>
          <a:p>
            <a:pPr marL="0" indent="0" algn="l">
              <a:lnSpc>
                <a:spcPct val="120000"/>
              </a:lnSpc>
              <a:defRPr sz="2000"/>
            </a:pPr>
            <a:r>
              <a:t>Modern, mature, well-known C# </a:t>
            </a:r>
            <a:endParaRPr sz="2100"/>
          </a:p>
          <a:p>
            <a:pPr lvl="1" marL="914400" indent="-4572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r>
              <a:t>instead of java/typescript</a:t>
            </a:r>
          </a:p>
          <a:p>
            <a:pPr lvl="1" marL="914400" indent="-4572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endParaRPr sz="2100"/>
          </a:p>
          <a:p>
            <a:pPr marL="0" indent="0" algn="l">
              <a:lnSpc>
                <a:spcPct val="120000"/>
              </a:lnSpc>
              <a:defRPr sz="2000"/>
            </a:pPr>
            <a:r>
              <a:t>Javascript interoperability possible </a:t>
            </a:r>
            <a:endParaRPr sz="2100"/>
          </a:p>
          <a:p>
            <a:pPr lvl="1" marL="914400" indent="-4572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2000"/>
              <a:buFont typeface="Arial"/>
              <a:buChar char="•"/>
              <a:defRPr sz="2000"/>
            </a:pPr>
            <a:r>
              <a:t>e.g. Chart JS, WebGL, Code Mirror, etc.</a:t>
            </a:r>
          </a:p>
        </p:txBody>
      </p:sp>
      <p:pic>
        <p:nvPicPr>
          <p:cNvPr id="119" name="Google Shape;124;p24" descr="Google Shape;12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3674" y="20474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9;p25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Server vs WebAssembly</a:t>
            </a:r>
          </a:p>
        </p:txBody>
      </p:sp>
      <p:sp>
        <p:nvSpPr>
          <p:cNvPr id="122" name="Google Shape;130;p25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20000"/>
              </a:lnSpc>
              <a:defRPr sz="1600"/>
            </a:pPr>
            <a:r>
              <a:t>Blazor WebAssembly</a:t>
            </a:r>
            <a:endParaRPr sz="3400"/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Runs </a:t>
            </a:r>
            <a:r>
              <a:rPr b="1"/>
              <a:t>client-side</a:t>
            </a:r>
            <a:r>
              <a:t> (Mono runtime and/or DLLs converted to WebAssembly)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Basic file hosting is sufficient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Installable as app (</a:t>
            </a:r>
            <a:r>
              <a:rPr b="1"/>
              <a:t>PWA</a:t>
            </a:r>
            <a:r>
              <a:t>) on desktop &amp; mobile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Optional </a:t>
            </a:r>
            <a:r>
              <a:rPr b="1"/>
              <a:t>offline </a:t>
            </a:r>
            <a:r>
              <a:t>support possible using a local (in-browser) database (SqlLite with EF)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Optional </a:t>
            </a:r>
            <a:r>
              <a:rPr b="1"/>
              <a:t>AOT </a:t>
            </a:r>
            <a:r>
              <a:t>compilation to pre-compile WebAssembly</a:t>
            </a:r>
          </a:p>
          <a:p>
            <a:pPr lvl="1" marL="914400" indent="-313055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WASM code generated instead of MSIL</a:t>
            </a:r>
          </a:p>
          <a:p>
            <a:pPr lvl="1" marL="914400" indent="-313055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</a:p>
          <a:p>
            <a:pPr marL="0" indent="0" algn="l">
              <a:lnSpc>
                <a:spcPct val="120000"/>
              </a:lnSpc>
              <a:defRPr sz="1600"/>
            </a:pPr>
            <a:r>
              <a:t>Blazor Server</a:t>
            </a:r>
            <a:endParaRPr sz="3400"/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The C# code stays &amp; runs on the </a:t>
            </a:r>
            <a:r>
              <a:rPr b="1"/>
              <a:t>server </a:t>
            </a:r>
            <a:r>
              <a:t>(communication via SignalR)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Requires ASP.NET Core hosting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Pro: minimizes load on client, faster startup (</a:t>
            </a:r>
            <a:r>
              <a:rPr b="1"/>
              <a:t>thin client</a:t>
            </a:r>
            <a:r>
              <a:t>), all code on server (no decompile possible)</a:t>
            </a:r>
          </a:p>
          <a:p>
            <a:pPr marL="457200" indent="-31305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300"/>
            </a:pPr>
            <a:r>
              <a:t>Con: latency if server connection not fast, no PWA, no offline support, </a:t>
            </a:r>
            <a:r>
              <a:rPr b="1"/>
              <a:t>server load</a:t>
            </a:r>
          </a:p>
        </p:txBody>
      </p:sp>
      <p:pic>
        <p:nvPicPr>
          <p:cNvPr id="123" name="Google Shape;131;p25" descr="Google Shape;13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8799" y="225224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36;p26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Progressive Web App</a:t>
            </a:r>
          </a:p>
        </p:txBody>
      </p:sp>
      <p:sp>
        <p:nvSpPr>
          <p:cNvPr id="126" name="Google Shape;137;p26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20000"/>
              </a:lnSpc>
              <a:defRPr sz="1600"/>
            </a:pPr>
            <a:r>
              <a:t>Runs in browser or as ‘app’</a:t>
            </a:r>
            <a:endParaRPr sz="3400"/>
          </a:p>
          <a:p>
            <a:pPr marL="0" indent="0" algn="l">
              <a:lnSpc>
                <a:spcPct val="120000"/>
              </a:lnSpc>
              <a:defRPr sz="1600"/>
            </a:pPr>
            <a:r>
              <a:t>Easy install: (Browser: Apps Install / Android: Add to Home screen)</a:t>
            </a:r>
            <a:endParaRPr sz="3400"/>
          </a:p>
          <a:p>
            <a:pPr marL="0" indent="0" algn="l">
              <a:lnSpc>
                <a:spcPct val="120000"/>
              </a:lnSpc>
              <a:defRPr sz="1600"/>
            </a:pPr>
            <a:r>
              <a:t>Runs in the browser's </a:t>
            </a:r>
            <a:r>
              <a:rPr b="1"/>
              <a:t>sandbox</a:t>
            </a:r>
            <a:endParaRPr b="1" sz="3400"/>
          </a:p>
          <a:p>
            <a:pPr marL="457200" indent="-33210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safe for client</a:t>
            </a:r>
            <a:endParaRPr sz="1300"/>
          </a:p>
          <a:p>
            <a:pPr marL="457200" indent="-33210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offline support possible (browser cache storage/service worker)</a:t>
            </a:r>
            <a:endParaRPr sz="3400"/>
          </a:p>
          <a:p>
            <a:pPr marL="457200" indent="-33210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can't use local resources (input ports COM, USB, etc.)</a:t>
            </a:r>
            <a:endParaRPr sz="3400"/>
          </a:p>
          <a:p>
            <a:pPr marL="457200" indent="-33210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.NET APIs that aren't applicable throw a PlatformNotSupportedException</a:t>
            </a:r>
            <a:endParaRPr sz="3400"/>
          </a:p>
          <a:p>
            <a:pPr lvl="1" marL="914400" indent="-332105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○"/>
              <a:defRPr sz="1600"/>
            </a:pPr>
            <a:r>
              <a:t>e.g., accessing file system, opening a socket, threading</a:t>
            </a:r>
          </a:p>
          <a:p>
            <a:pPr marL="457200" indent="-332104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○"/>
              <a:defRPr sz="1600"/>
            </a:pPr>
            <a:r>
              <a:t>Deployment updates requires dealing with browser cache storage	</a:t>
            </a:r>
            <a:endParaRPr sz="3400"/>
          </a:p>
          <a:p>
            <a:pPr marL="0" indent="0" algn="l">
              <a:lnSpc>
                <a:spcPct val="120000"/>
              </a:lnSpc>
              <a:defRPr sz="3400"/>
            </a:pPr>
          </a:p>
          <a:p>
            <a:pPr marL="0" indent="0" algn="l">
              <a:lnSpc>
                <a:spcPct val="120000"/>
              </a:lnSpc>
              <a:defRPr sz="1600"/>
            </a:pPr>
            <a:r>
              <a:t>Optional: can receive </a:t>
            </a:r>
            <a:r>
              <a:rPr b="1"/>
              <a:t>push notifications</a:t>
            </a:r>
            <a:r>
              <a:t> from server</a:t>
            </a:r>
            <a:endParaRPr sz="3400"/>
          </a:p>
          <a:p>
            <a:pPr marL="0" indent="0" algn="l">
              <a:lnSpc>
                <a:spcPct val="120000"/>
              </a:lnSpc>
              <a:defRPr sz="1600"/>
            </a:pPr>
            <a:r>
              <a:t>Optional: could use </a:t>
            </a:r>
            <a:r>
              <a:rPr b="1"/>
              <a:t>local database</a:t>
            </a:r>
            <a:r>
              <a:t> SQLite to work offline</a:t>
            </a:r>
          </a:p>
        </p:txBody>
      </p:sp>
      <p:pic>
        <p:nvPicPr>
          <p:cNvPr id="127" name="Google Shape;138;p26" descr="Google Shape;138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4599" y="-50566"/>
            <a:ext cx="3619501" cy="151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Hybrid</a:t>
            </a:r>
          </a:p>
        </p:txBody>
      </p:sp>
      <p:sp>
        <p:nvSpPr>
          <p:cNvPr id="130" name="Google Shape;144;p27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20000"/>
              </a:lnSpc>
              <a:defRPr sz="1700"/>
            </a:pPr>
            <a:r>
              <a:t>Blazor UI rendered to an embedded WebView control (WPF / .NET MAUI / WinForms)</a:t>
            </a:r>
            <a:endParaRPr sz="3900"/>
          </a:p>
          <a:p>
            <a:pPr marL="457200" indent="-315762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Native Apps (Android, iOS) or Native Desktop applications (use USB port, etc.)</a:t>
            </a:r>
          </a:p>
          <a:p>
            <a:pPr marL="457200" indent="-315762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Re-use web UI in native environment, optionally calling </a:t>
            </a:r>
            <a:r>
              <a:rPr b="1"/>
              <a:t>native code</a:t>
            </a:r>
            <a:endParaRPr b="1"/>
          </a:p>
          <a:p>
            <a:pPr marL="457200" indent="-315762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Reduce app development time, re-use skills and code</a:t>
            </a:r>
          </a:p>
          <a:p>
            <a:pPr marL="457200" indent="-315762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ct val="100000"/>
              <a:buFont typeface="Arial"/>
              <a:buChar char="●"/>
              <a:defRPr sz="1600"/>
            </a:pPr>
            <a:r>
              <a:t>Access to device ports (USB, COM port, etc.)</a:t>
            </a:r>
            <a:endParaRPr sz="3400"/>
          </a:p>
          <a:p>
            <a:pPr marL="0" indent="0" algn="l">
              <a:lnSpc>
                <a:spcPct val="120000"/>
              </a:lnSpc>
              <a:defRPr sz="2200"/>
            </a:pPr>
          </a:p>
          <a:p>
            <a:pPr marL="0" indent="0" algn="l">
              <a:lnSpc>
                <a:spcPct val="120000"/>
              </a:lnSpc>
              <a:defRPr sz="2200"/>
            </a:pPr>
            <a:r>
              <a:t>.NET MAUI </a:t>
            </a:r>
            <a:endParaRPr sz="1600"/>
          </a:p>
          <a:p>
            <a:pPr marL="0" indent="0" algn="l">
              <a:lnSpc>
                <a:spcPct val="120000"/>
              </a:lnSpc>
              <a:defRPr sz="1600"/>
            </a:pPr>
            <a:r>
              <a:t>MAUI = multi-platform app ui (for mobile &amp; desktop)</a:t>
            </a:r>
          </a:p>
          <a:p>
            <a:pPr marL="0" indent="0" algn="l">
              <a:lnSpc>
                <a:spcPct val="120000"/>
              </a:lnSpc>
              <a:defRPr sz="1600"/>
            </a:pPr>
            <a:r>
              <a:t>The future of cross platform UI &amp; client apps with .NET</a:t>
            </a:r>
            <a:br/>
            <a:r>
              <a:t>Windows, Mac, Linux, Android, 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Blazor United </a:t>
            </a:r>
            <a:r>
              <a:rPr sz="2800"/>
              <a:t>(Coming in .NET 8)</a:t>
            </a:r>
          </a:p>
        </p:txBody>
      </p:sp>
      <p:sp>
        <p:nvSpPr>
          <p:cNvPr id="133" name="Google Shape;144;p27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20000"/>
              </a:lnSpc>
              <a:defRPr sz="1500"/>
            </a:pPr>
            <a:r>
              <a:t>Combines advantages of Razor Pages, Blazor Server and Blazor WebAssembly into one</a:t>
            </a:r>
          </a:p>
          <a:p>
            <a:pPr marL="0" indent="0" algn="l">
              <a:lnSpc>
                <a:spcPct val="120000"/>
              </a:lnSpc>
              <a:defRPr sz="1500"/>
            </a:pPr>
            <a:endParaRPr sz="1300"/>
          </a:p>
          <a:p>
            <a:pPr marL="0" indent="0" algn="l">
              <a:lnSpc>
                <a:spcPct val="120000"/>
              </a:lnSpc>
              <a:defRPr sz="1500"/>
            </a:pPr>
            <a:r>
              <a:t>Blazor components as a single architecture for all web UI scenarios:</a:t>
            </a:r>
            <a:endParaRPr sz="1300"/>
          </a:p>
          <a:p>
            <a:pPr marL="457200" indent="-4572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•"/>
              <a:defRPr sz="1500"/>
            </a:pPr>
            <a:r>
              <a:t>plain HTML rendering </a:t>
            </a:r>
            <a:endParaRPr sz="1300"/>
          </a:p>
          <a:p>
            <a:pPr marL="457200" indent="-4572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•"/>
              <a:defRPr sz="1500"/>
            </a:pPr>
            <a:r>
              <a:t>interactive server-side</a:t>
            </a:r>
            <a:endParaRPr sz="1300"/>
          </a:p>
          <a:p>
            <a:pPr marL="457200" indent="-457200" algn="l">
              <a:lnSpc>
                <a:spcPct val="120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•"/>
              <a:defRPr sz="1500"/>
            </a:pPr>
            <a:r>
              <a:t>interactive client-side (WebAssembly)</a:t>
            </a:r>
            <a:endParaRPr sz="1300"/>
          </a:p>
          <a:p>
            <a:pPr marL="0" indent="0" algn="l">
              <a:lnSpc>
                <a:spcPct val="120000"/>
              </a:lnSpc>
              <a:defRPr sz="1500"/>
            </a:pPr>
            <a:r>
              <a:t>ability to switch between different rendering modes and mix them in the same page</a:t>
            </a:r>
            <a:endParaRPr sz="1300"/>
          </a:p>
          <a:p>
            <a:pPr marL="0" indent="0" algn="l">
              <a:lnSpc>
                <a:spcPct val="120000"/>
              </a:lnSpc>
              <a:defRPr sz="2900">
                <a:solidFill>
                  <a:srgbClr val="231F2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0" indent="0" algn="l">
              <a:lnSpc>
                <a:spcPct val="120000"/>
              </a:lnSpc>
              <a:defRPr sz="1300">
                <a:solidFill>
                  <a:srgbClr val="231F2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 ‘auto mode’: use Blazor Server for the initial load of a page giving a near immediate startup, </a:t>
            </a:r>
          </a:p>
          <a:p>
            <a:pPr marL="0" indent="0" algn="l">
              <a:lnSpc>
                <a:spcPct val="120000"/>
              </a:lnSpc>
              <a:defRPr sz="1300">
                <a:solidFill>
                  <a:srgbClr val="231F2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while loading the WebAssembly assets in the background and switching to WASM without constant signal R connection requirement.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43;p27"/>
          <p:cNvSpPr txBox="1"/>
          <p:nvPr>
            <p:ph type="ctrTitle"/>
          </p:nvPr>
        </p:nvSpPr>
        <p:spPr>
          <a:xfrm>
            <a:off x="234699" y="225224"/>
            <a:ext cx="8909402" cy="75360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Blazor Hands-on</a:t>
            </a:r>
          </a:p>
        </p:txBody>
      </p:sp>
      <p:sp>
        <p:nvSpPr>
          <p:cNvPr id="136" name="Google Shape;144;p27"/>
          <p:cNvSpPr txBox="1"/>
          <p:nvPr>
            <p:ph type="subTitle" idx="1"/>
          </p:nvPr>
        </p:nvSpPr>
        <p:spPr>
          <a:xfrm>
            <a:off x="234699" y="1088624"/>
            <a:ext cx="8699101" cy="3775202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defRPr sz="1600"/>
            </a:pPr>
            <a:r>
              <a:t>Use 01CreateEmptyBlazorApp as a starting point</a:t>
            </a:r>
          </a:p>
          <a:p>
            <a:pPr lvl="1" marL="742950" indent="-285750" algn="l">
              <a:lnSpc>
                <a:spcPct val="150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•"/>
              <a:defRPr sz="1600"/>
            </a:pPr>
            <a:r>
              <a:t>Created with Visual Studio: Blazor WebAssembly App Empty</a:t>
            </a:r>
          </a:p>
          <a:p>
            <a:pPr marL="0" indent="0" algn="l">
              <a:lnSpc>
                <a:spcPct val="150000"/>
              </a:lnSpc>
              <a:defRPr sz="1600"/>
            </a:pPr>
          </a:p>
          <a:p>
            <a:pPr marL="0" indent="0" algn="l">
              <a:lnSpc>
                <a:spcPct val="150000"/>
              </a:lnSpc>
              <a:defRPr sz="1600"/>
            </a:pPr>
            <a:r>
              <a:t>Open 02FirstBlazorComponents solution and start it</a:t>
            </a:r>
          </a:p>
          <a:p>
            <a:pPr lvl="1" marL="742950" indent="-285750" algn="l">
              <a:lnSpc>
                <a:spcPct val="150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•"/>
              <a:defRPr sz="1600"/>
            </a:pPr>
            <a:r>
              <a:t>Follow the instructions and code along in your own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