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15748000" cx="24384000"/>
  <p:notesSz cx="6858000" cy="9144000"/>
  <p:embeddedFontLst>
    <p:embeddedFont>
      <p:font typeface="Helvetica Neue"/>
      <p:regular r:id="rId27"/>
      <p:bold r:id="rId28"/>
      <p:italic r:id="rId29"/>
      <p:boldItalic r:id="rId30"/>
    </p:embeddedFont>
    <p:embeddedFont>
      <p:font typeface="Helvetica Neue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437ACB-0127-47EE-AFDF-A148E1659874}">
  <a:tblStyle styleId="{10437ACB-0127-47EE-AFDF-A148E165987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regular.fntdata"/><Relationship Id="rId30" Type="http://schemas.openxmlformats.org/officeDocument/2006/relationships/font" Target="fonts/HelveticaNeue-boldItalic.fntdata"/><Relationship Id="rId11" Type="http://schemas.openxmlformats.org/officeDocument/2006/relationships/slide" Target="slides/slide5.xml"/><Relationship Id="rId33" Type="http://schemas.openxmlformats.org/officeDocument/2006/relationships/font" Target="fonts/HelveticaNeueLight-italic.fntdata"/><Relationship Id="rId10" Type="http://schemas.openxmlformats.org/officeDocument/2006/relationships/slide" Target="slides/slide4.xml"/><Relationship Id="rId32"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8c0d88c4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c8c0d88c4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eaa69b6bf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ceaa69b6b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eaa69b6bf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ceaa69b6bf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subtítulo"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4833937" y="3319859"/>
            <a:ext cx="14716126" cy="4643438"/>
          </a:xfrm>
          <a:prstGeom prst="rect">
            <a:avLst/>
          </a:prstGeom>
          <a:noFill/>
          <a:ln>
            <a:noFill/>
          </a:ln>
        </p:spPr>
        <p:txBody>
          <a:bodyPr anchorCtr="0" anchor="b"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2"/>
          <p:cNvSpPr txBox="1"/>
          <p:nvPr>
            <p:ph idx="1" type="body"/>
          </p:nvPr>
        </p:nvSpPr>
        <p:spPr>
          <a:xfrm>
            <a:off x="4833937" y="8088312"/>
            <a:ext cx="14716126" cy="1589485"/>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spTree>
      <p:nvGrpSpPr>
        <p:cNvPr id="43" name="Shape 43"/>
        <p:cNvGrpSpPr/>
        <p:nvPr/>
      </p:nvGrpSpPr>
      <p:grpSpPr>
        <a:xfrm>
          <a:off x="0" y="0"/>
          <a:ext cx="0" cy="0"/>
          <a:chOff x="0" y="0"/>
          <a:chExt cx="0" cy="0"/>
        </a:xfrm>
      </p:grpSpPr>
      <p:sp>
        <p:nvSpPr>
          <p:cNvPr id="44" name="Google Shape;44;p11"/>
          <p:cNvSpPr txBox="1"/>
          <p:nvPr>
            <p:ph idx="1" type="body"/>
          </p:nvPr>
        </p:nvSpPr>
        <p:spPr>
          <a:xfrm>
            <a:off x="4833937" y="9963546"/>
            <a:ext cx="14716126" cy="676175"/>
          </a:xfrm>
          <a:prstGeom prst="rect">
            <a:avLst/>
          </a:prstGeom>
          <a:noFill/>
          <a:ln>
            <a:noFill/>
          </a:ln>
        </p:spPr>
        <p:txBody>
          <a:bodyPr anchorCtr="0" anchor="t" bIns="71425" lIns="71425" spcFirstLastPara="1" rIns="71425" wrap="square" tIns="71425">
            <a:spAutoFit/>
          </a:bodyPr>
          <a:lstStyle>
            <a:lvl1pPr indent="-228600" lvl="0" marL="457200" algn="ctr">
              <a:lnSpc>
                <a:spcPct val="100000"/>
              </a:lnSpc>
              <a:spcBef>
                <a:spcPts val="0"/>
              </a:spcBef>
              <a:spcAft>
                <a:spcPts val="0"/>
              </a:spcAft>
              <a:buClr>
                <a:srgbClr val="FFFFFF"/>
              </a:buClr>
              <a:buSzPts val="3600"/>
              <a:buFont typeface="Helvetica Neue"/>
              <a:buNone/>
              <a:defRPr i="1" sz="3600"/>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5" name="Google Shape;45;p11"/>
          <p:cNvSpPr txBox="1"/>
          <p:nvPr>
            <p:ph idx="2" type="body"/>
          </p:nvPr>
        </p:nvSpPr>
        <p:spPr>
          <a:xfrm>
            <a:off x="4833937" y="7035456"/>
            <a:ext cx="14716126" cy="936520"/>
          </a:xfrm>
          <a:prstGeom prst="rect">
            <a:avLst/>
          </a:prstGeom>
          <a:noFill/>
          <a:ln>
            <a:noFill/>
          </a:ln>
        </p:spPr>
        <p:txBody>
          <a:bodyPr anchorCtr="0" anchor="ctr" bIns="71425" lIns="71425" spcFirstLastPara="1" rIns="71425" wrap="square" tIns="71425">
            <a:spAutoFit/>
          </a:bodyPr>
          <a:lstStyle>
            <a:lvl1pPr indent="-228600" lvl="0" marL="4572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6" name="Google Shape;46;p1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47" name="Shape 47"/>
        <p:cNvGrpSpPr/>
        <p:nvPr/>
      </p:nvGrpSpPr>
      <p:grpSpPr>
        <a:xfrm>
          <a:off x="0" y="0"/>
          <a:ext cx="0" cy="0"/>
          <a:chOff x="0" y="0"/>
          <a:chExt cx="0" cy="0"/>
        </a:xfrm>
      </p:grpSpPr>
      <p:sp>
        <p:nvSpPr>
          <p:cNvPr id="48" name="Google Shape;48;p12"/>
          <p:cNvSpPr/>
          <p:nvPr>
            <p:ph idx="2" type="pic"/>
          </p:nvPr>
        </p:nvSpPr>
        <p:spPr>
          <a:xfrm>
            <a:off x="3048000" y="101600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9" name="Google Shape;49;p1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tx">
  <p:cSld name="TITLE_AND_BODY">
    <p:spTree>
      <p:nvGrpSpPr>
        <p:cNvPr id="13" name="Shape 13"/>
        <p:cNvGrpSpPr/>
        <p:nvPr/>
      </p:nvGrpSpPr>
      <p:grpSpPr>
        <a:xfrm>
          <a:off x="0" y="0"/>
          <a:ext cx="0" cy="0"/>
          <a:chOff x="0" y="0"/>
          <a:chExt cx="0" cy="0"/>
        </a:xfrm>
      </p:grpSpPr>
      <p:sp>
        <p:nvSpPr>
          <p:cNvPr id="14" name="Google Shape;14;p3"/>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centro)">
  <p:cSld name="Título (centro)">
    <p:spTree>
      <p:nvGrpSpPr>
        <p:cNvPr id="15" name="Shape 15"/>
        <p:cNvGrpSpPr/>
        <p:nvPr/>
      </p:nvGrpSpPr>
      <p:grpSpPr>
        <a:xfrm>
          <a:off x="0" y="0"/>
          <a:ext cx="0" cy="0"/>
          <a:chOff x="0" y="0"/>
          <a:chExt cx="0" cy="0"/>
        </a:xfrm>
      </p:grpSpPr>
      <p:sp>
        <p:nvSpPr>
          <p:cNvPr id="16" name="Google Shape;16;p4"/>
          <p:cNvSpPr txBox="1"/>
          <p:nvPr>
            <p:ph type="title"/>
          </p:nvPr>
        </p:nvSpPr>
        <p:spPr>
          <a:xfrm>
            <a:off x="4833937" y="5552281"/>
            <a:ext cx="14716126" cy="4643438"/>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7" name="Google Shape;17;p4"/>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vertical)">
  <p:cSld name="Foto (vertical)">
    <p:spTree>
      <p:nvGrpSpPr>
        <p:cNvPr id="18" name="Shape 18"/>
        <p:cNvGrpSpPr/>
        <p:nvPr/>
      </p:nvGrpSpPr>
      <p:grpSpPr>
        <a:xfrm>
          <a:off x="0" y="0"/>
          <a:ext cx="0" cy="0"/>
          <a:chOff x="0" y="0"/>
          <a:chExt cx="0" cy="0"/>
        </a:xfrm>
      </p:grpSpPr>
      <p:sp>
        <p:nvSpPr>
          <p:cNvPr id="19" name="Google Shape;19;p5"/>
          <p:cNvSpPr/>
          <p:nvPr>
            <p:ph idx="2" type="pic"/>
          </p:nvPr>
        </p:nvSpPr>
        <p:spPr>
          <a:xfrm>
            <a:off x="12495609" y="1914481"/>
            <a:ext cx="7500939" cy="1155501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20" name="Google Shape;20;p5"/>
          <p:cNvSpPr txBox="1"/>
          <p:nvPr>
            <p:ph type="title"/>
          </p:nvPr>
        </p:nvSpPr>
        <p:spPr>
          <a:xfrm>
            <a:off x="4387453" y="1908968"/>
            <a:ext cx="7500938" cy="5607845"/>
          </a:xfrm>
          <a:prstGeom prst="rect">
            <a:avLst/>
          </a:prstGeom>
          <a:noFill/>
          <a:ln>
            <a:noFill/>
          </a:ln>
        </p:spPr>
        <p:txBody>
          <a:bodyPr anchorCtr="0" anchor="b" bIns="71425" lIns="71425" spcFirstLastPara="1" rIns="71425" wrap="square" tIns="71425">
            <a:norm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1" name="Google Shape;21;p5"/>
          <p:cNvSpPr txBox="1"/>
          <p:nvPr>
            <p:ph idx="1" type="body"/>
          </p:nvPr>
        </p:nvSpPr>
        <p:spPr>
          <a:xfrm>
            <a:off x="4387453" y="7659687"/>
            <a:ext cx="7500938" cy="5786438"/>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2" name="Google Shape;22;p5"/>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arriba)">
  <p:cSld name="Título (arriba)">
    <p:spTree>
      <p:nvGrpSpPr>
        <p:cNvPr id="23" name="Shape 23"/>
        <p:cNvGrpSpPr/>
        <p:nvPr/>
      </p:nvGrpSpPr>
      <p:grpSpPr>
        <a:xfrm>
          <a:off x="0" y="0"/>
          <a:ext cx="0" cy="0"/>
          <a:chOff x="0" y="0"/>
          <a:chExt cx="0" cy="0"/>
        </a:xfrm>
      </p:grpSpPr>
      <p:sp>
        <p:nvSpPr>
          <p:cNvPr id="24" name="Google Shape;24;p6"/>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5" name="Google Shape;25;p6"/>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viñetas">
  <p:cSld name="Título y viñetas">
    <p:spTree>
      <p:nvGrpSpPr>
        <p:cNvPr id="26" name="Shape 26"/>
        <p:cNvGrpSpPr/>
        <p:nvPr/>
      </p:nvGrpSpPr>
      <p:grpSpPr>
        <a:xfrm>
          <a:off x="0" y="0"/>
          <a:ext cx="0" cy="0"/>
          <a:chOff x="0" y="0"/>
          <a:chExt cx="0" cy="0"/>
        </a:xfrm>
      </p:grpSpPr>
      <p:sp>
        <p:nvSpPr>
          <p:cNvPr id="27" name="Google Shape;27;p7"/>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8" name="Google Shape;28;p7"/>
          <p:cNvSpPr txBox="1"/>
          <p:nvPr>
            <p:ph idx="1" type="body"/>
          </p:nvPr>
        </p:nvSpPr>
        <p:spPr>
          <a:xfrm>
            <a:off x="4387453" y="4659312"/>
            <a:ext cx="15609095" cy="8840392"/>
          </a:xfrm>
          <a:prstGeom prst="rect">
            <a:avLst/>
          </a:prstGeom>
          <a:noFill/>
          <a:ln>
            <a:noFill/>
          </a:ln>
        </p:spPr>
        <p:txBody>
          <a:bodyPr anchorCtr="0" anchor="ctr" bIns="71425" lIns="71425" spcFirstLastPara="1" rIns="71425" wrap="square" tIns="71425">
            <a:norm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9" name="Google Shape;29;p7"/>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iñetas y foto">
  <p:cSld name="Título, viñetas y foto">
    <p:spTree>
      <p:nvGrpSpPr>
        <p:cNvPr id="30" name="Shape 30"/>
        <p:cNvGrpSpPr/>
        <p:nvPr/>
      </p:nvGrpSpPr>
      <p:grpSpPr>
        <a:xfrm>
          <a:off x="0" y="0"/>
          <a:ext cx="0" cy="0"/>
          <a:chOff x="0" y="0"/>
          <a:chExt cx="0" cy="0"/>
        </a:xfrm>
      </p:grpSpPr>
      <p:sp>
        <p:nvSpPr>
          <p:cNvPr id="31" name="Google Shape;31;p8"/>
          <p:cNvSpPr/>
          <p:nvPr>
            <p:ph idx="2" type="pic"/>
          </p:nvPr>
        </p:nvSpPr>
        <p:spPr>
          <a:xfrm>
            <a:off x="12495609" y="4659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32" name="Google Shape;32;p8"/>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3" name="Google Shape;33;p8"/>
          <p:cNvSpPr txBox="1"/>
          <p:nvPr>
            <p:ph idx="1" type="body"/>
          </p:nvPr>
        </p:nvSpPr>
        <p:spPr>
          <a:xfrm>
            <a:off x="4387453" y="4659312"/>
            <a:ext cx="7500938" cy="8840392"/>
          </a:xfrm>
          <a:prstGeom prst="rect">
            <a:avLst/>
          </a:prstGeom>
          <a:noFill/>
          <a:ln>
            <a:noFill/>
          </a:ln>
        </p:spPr>
        <p:txBody>
          <a:bodyPr anchorCtr="0" anchor="ctr" bIns="71425" lIns="71425" spcFirstLastPara="1" rIns="71425" wrap="square" tIns="71425">
            <a:normAutofit/>
          </a:bodyPr>
          <a:lstStyle>
            <a:lvl1pPr indent="-615315" lvl="0" marL="457200" algn="l">
              <a:lnSpc>
                <a:spcPct val="100000"/>
              </a:lnSpc>
              <a:spcBef>
                <a:spcPts val="5100"/>
              </a:spcBef>
              <a:spcAft>
                <a:spcPts val="0"/>
              </a:spcAft>
              <a:buClr>
                <a:srgbClr val="FFFFFF"/>
              </a:buClr>
              <a:buSzPts val="6090"/>
              <a:buFont typeface="Helvetica Neue"/>
              <a:buChar char="•"/>
              <a:defRPr sz="4200"/>
            </a:lvl1pPr>
            <a:lvl2pPr indent="-615315" lvl="1" marL="914400" algn="l">
              <a:lnSpc>
                <a:spcPct val="100000"/>
              </a:lnSpc>
              <a:spcBef>
                <a:spcPts val="5100"/>
              </a:spcBef>
              <a:spcAft>
                <a:spcPts val="0"/>
              </a:spcAft>
              <a:buClr>
                <a:srgbClr val="FFFFFF"/>
              </a:buClr>
              <a:buSzPts val="6090"/>
              <a:buFont typeface="Helvetica Neue"/>
              <a:buChar char="•"/>
              <a:defRPr sz="4200"/>
            </a:lvl2pPr>
            <a:lvl3pPr indent="-615315" lvl="2" marL="1371600" algn="l">
              <a:lnSpc>
                <a:spcPct val="100000"/>
              </a:lnSpc>
              <a:spcBef>
                <a:spcPts val="5100"/>
              </a:spcBef>
              <a:spcAft>
                <a:spcPts val="0"/>
              </a:spcAft>
              <a:buClr>
                <a:srgbClr val="FFFFFF"/>
              </a:buClr>
              <a:buSzPts val="6090"/>
              <a:buFont typeface="Helvetica Neue"/>
              <a:buChar char="•"/>
              <a:defRPr sz="4200"/>
            </a:lvl3pPr>
            <a:lvl4pPr indent="-615314" lvl="3" marL="1828800" algn="l">
              <a:lnSpc>
                <a:spcPct val="100000"/>
              </a:lnSpc>
              <a:spcBef>
                <a:spcPts val="5100"/>
              </a:spcBef>
              <a:spcAft>
                <a:spcPts val="0"/>
              </a:spcAft>
              <a:buClr>
                <a:srgbClr val="FFFFFF"/>
              </a:buClr>
              <a:buSzPts val="6090"/>
              <a:buFont typeface="Helvetica Neue"/>
              <a:buChar char="•"/>
              <a:defRPr sz="4200"/>
            </a:lvl4pPr>
            <a:lvl5pPr indent="-615314" lvl="4" marL="2286000" algn="l">
              <a:lnSpc>
                <a:spcPct val="100000"/>
              </a:lnSpc>
              <a:spcBef>
                <a:spcPts val="5100"/>
              </a:spcBef>
              <a:spcAft>
                <a:spcPts val="0"/>
              </a:spcAft>
              <a:buClr>
                <a:srgbClr val="FFFFFF"/>
              </a:buClr>
              <a:buSzPts val="6090"/>
              <a:buFont typeface="Helvetica Neue"/>
              <a:buChar char="•"/>
              <a:defRPr sz="42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4" name="Google Shape;34;p8"/>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ñetas">
  <p:cSld name="Viñetas">
    <p:spTree>
      <p:nvGrpSpPr>
        <p:cNvPr id="35" name="Shape 35"/>
        <p:cNvGrpSpPr/>
        <p:nvPr/>
      </p:nvGrpSpPr>
      <p:grpSpPr>
        <a:xfrm>
          <a:off x="0" y="0"/>
          <a:ext cx="0" cy="0"/>
          <a:chOff x="0" y="0"/>
          <a:chExt cx="0" cy="0"/>
        </a:xfrm>
      </p:grpSpPr>
      <p:sp>
        <p:nvSpPr>
          <p:cNvPr id="36" name="Google Shape;36;p9"/>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rm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7" name="Google Shape;37;p9"/>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fotos">
  <p:cSld name="3 fotos">
    <p:spTree>
      <p:nvGrpSpPr>
        <p:cNvPr id="38" name="Shape 38"/>
        <p:cNvGrpSpPr/>
        <p:nvPr/>
      </p:nvGrpSpPr>
      <p:grpSpPr>
        <a:xfrm>
          <a:off x="0" y="0"/>
          <a:ext cx="0" cy="0"/>
          <a:chOff x="0" y="0"/>
          <a:chExt cx="0" cy="0"/>
        </a:xfrm>
      </p:grpSpPr>
      <p:sp>
        <p:nvSpPr>
          <p:cNvPr id="39" name="Google Shape;39;p10"/>
          <p:cNvSpPr/>
          <p:nvPr>
            <p:ph idx="2" type="pic"/>
          </p:nvPr>
        </p:nvSpPr>
        <p:spPr>
          <a:xfrm>
            <a:off x="12513468" y="7999015"/>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0" name="Google Shape;40;p10"/>
          <p:cNvSpPr/>
          <p:nvPr>
            <p:ph idx="3" type="pic"/>
          </p:nvPr>
        </p:nvSpPr>
        <p:spPr>
          <a:xfrm>
            <a:off x="12513468" y="1908968"/>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1" name="Google Shape;41;p10"/>
          <p:cNvSpPr/>
          <p:nvPr>
            <p:ph idx="4" type="pic"/>
          </p:nvPr>
        </p:nvSpPr>
        <p:spPr>
          <a:xfrm>
            <a:off x="4387453" y="1908968"/>
            <a:ext cx="7500938" cy="1157287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2" name="Google Shape;42;p10"/>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a:lvl1pPr>
            <a:lvl2pPr indent="0" lvl="1" marL="0" algn="ctr">
              <a:lnSpc>
                <a:spcPct val="100000"/>
              </a:lnSpc>
              <a:spcBef>
                <a:spcPts val="0"/>
              </a:spcBef>
              <a:spcAft>
                <a:spcPts val="0"/>
              </a:spcAft>
              <a:buClr>
                <a:srgbClr val="FFFFFF"/>
              </a:buClr>
              <a:buSzPts val="2400"/>
              <a:buFont typeface="Helvetica Neue Light"/>
              <a:buNone/>
              <a:defRPr/>
            </a:lvl2pPr>
            <a:lvl3pPr indent="0" lvl="2" marL="0" algn="ctr">
              <a:lnSpc>
                <a:spcPct val="100000"/>
              </a:lnSpc>
              <a:spcBef>
                <a:spcPts val="0"/>
              </a:spcBef>
              <a:spcAft>
                <a:spcPts val="0"/>
              </a:spcAft>
              <a:buClr>
                <a:srgbClr val="FFFFFF"/>
              </a:buClr>
              <a:buSzPts val="2400"/>
              <a:buFont typeface="Helvetica Neue Light"/>
              <a:buNone/>
              <a:defRPr/>
            </a:lvl3pPr>
            <a:lvl4pPr indent="0" lvl="3" marL="0" algn="ctr">
              <a:lnSpc>
                <a:spcPct val="100000"/>
              </a:lnSpc>
              <a:spcBef>
                <a:spcPts val="0"/>
              </a:spcBef>
              <a:spcAft>
                <a:spcPts val="0"/>
              </a:spcAft>
              <a:buClr>
                <a:srgbClr val="FFFFFF"/>
              </a:buClr>
              <a:buSzPts val="2400"/>
              <a:buFont typeface="Helvetica Neue Light"/>
              <a:buNone/>
              <a:defRPr/>
            </a:lvl4pPr>
            <a:lvl5pPr indent="0" lvl="4" marL="0" algn="ctr">
              <a:lnSpc>
                <a:spcPct val="100000"/>
              </a:lnSpc>
              <a:spcBef>
                <a:spcPts val="0"/>
              </a:spcBef>
              <a:spcAft>
                <a:spcPts val="0"/>
              </a:spcAft>
              <a:buClr>
                <a:srgbClr val="FFFFFF"/>
              </a:buClr>
              <a:buSzPts val="2400"/>
              <a:buFont typeface="Helvetica Neue Light"/>
              <a:buNone/>
              <a:defRPr/>
            </a:lvl5pPr>
            <a:lvl6pPr indent="0" lvl="5" marL="0" algn="ctr">
              <a:lnSpc>
                <a:spcPct val="100000"/>
              </a:lnSpc>
              <a:spcBef>
                <a:spcPts val="0"/>
              </a:spcBef>
              <a:spcAft>
                <a:spcPts val="0"/>
              </a:spcAft>
              <a:buClr>
                <a:srgbClr val="FFFFFF"/>
              </a:buClr>
              <a:buSzPts val="2400"/>
              <a:buFont typeface="Helvetica Neue Light"/>
              <a:buNone/>
              <a:defRPr/>
            </a:lvl6pPr>
            <a:lvl7pPr indent="0" lvl="6" marL="0" algn="ctr">
              <a:lnSpc>
                <a:spcPct val="100000"/>
              </a:lnSpc>
              <a:spcBef>
                <a:spcPts val="0"/>
              </a:spcBef>
              <a:spcAft>
                <a:spcPts val="0"/>
              </a:spcAft>
              <a:buClr>
                <a:srgbClr val="FFFFFF"/>
              </a:buClr>
              <a:buSzPts val="2400"/>
              <a:buFont typeface="Helvetica Neue Light"/>
              <a:buNone/>
              <a:defRPr/>
            </a:lvl7pPr>
            <a:lvl8pPr indent="0" lvl="7" marL="0" algn="ctr">
              <a:lnSpc>
                <a:spcPct val="100000"/>
              </a:lnSpc>
              <a:spcBef>
                <a:spcPts val="0"/>
              </a:spcBef>
              <a:spcAft>
                <a:spcPts val="0"/>
              </a:spcAft>
              <a:buClr>
                <a:srgbClr val="FFFFFF"/>
              </a:buClr>
              <a:buSzPts val="2400"/>
              <a:buFont typeface="Helvetica Neue Light"/>
              <a:buNone/>
              <a:defRPr/>
            </a:lvl8pPr>
            <a:lvl9pPr indent="0" lvl="8" marL="0" algn="ctr">
              <a:lnSpc>
                <a:spcPct val="100000"/>
              </a:lnSpc>
              <a:spcBef>
                <a:spcPts val="0"/>
              </a:spcBef>
              <a:spcAft>
                <a:spcPts val="0"/>
              </a:spcAft>
              <a:buClr>
                <a:srgbClr val="FFFFFF"/>
              </a:buClr>
              <a:buSzPts val="2400"/>
              <a:buFont typeface="Helvetica Neue Light"/>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rm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rm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sp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about:bla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encuesta.docx" TargetMode="External"/><Relationship Id="rId5"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about:bla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69280" y="2316480"/>
            <a:ext cx="13563600" cy="10457100"/>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400"/>
              <a:buFont typeface="Times New Roman"/>
              <a:buNone/>
            </a:pPr>
            <a:r>
              <a:rPr b="1" i="0" lang="es-ES" sz="4400" u="none" cap="none" strike="noStrike">
                <a:solidFill>
                  <a:schemeClr val="dk1"/>
                </a:solidFill>
                <a:latin typeface="Times New Roman"/>
                <a:ea typeface="Times New Roman"/>
                <a:cs typeface="Times New Roman"/>
                <a:sym typeface="Times New Roman"/>
              </a:rPr>
              <a:t>Tecnólogo en ADSI</a:t>
            </a:r>
            <a:endParaRPr/>
          </a:p>
          <a:p>
            <a:pPr indent="0" lvl="0" marL="0" marR="0" rtl="0" algn="ctr">
              <a:lnSpc>
                <a:spcPct val="100000"/>
              </a:lnSpc>
              <a:spcBef>
                <a:spcPts val="0"/>
              </a:spcBef>
              <a:spcAft>
                <a:spcPts val="0"/>
              </a:spcAft>
              <a:buClr>
                <a:srgbClr val="FFFFFF"/>
              </a:buClr>
              <a:buSzPts val="4400"/>
              <a:buFont typeface="Helvetica Neue"/>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5400"/>
              <a:buFont typeface="Times New Roman"/>
              <a:buNone/>
            </a:pPr>
            <a:r>
              <a:rPr b="1" i="0" lang="es-ES" sz="5400" u="none" cap="none" strike="noStrike">
                <a:solidFill>
                  <a:schemeClr val="dk1"/>
                </a:solidFill>
                <a:latin typeface="Times New Roman"/>
                <a:ea typeface="Times New Roman"/>
                <a:cs typeface="Times New Roman"/>
                <a:sym typeface="Times New Roman"/>
              </a:rPr>
              <a:t>Pansoft</a:t>
            </a:r>
            <a:endParaRPr b="1" i="0" sz="5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400"/>
              <a:buFont typeface="Helvetica Neue"/>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400"/>
              <a:buFont typeface="Times New Roman"/>
              <a:buNone/>
            </a:pPr>
            <a:r>
              <a:rPr b="1" i="0" lang="es-ES" sz="4400" u="none" cap="none" strike="noStrike">
                <a:solidFill>
                  <a:schemeClr val="dk1"/>
                </a:solidFill>
                <a:latin typeface="Times New Roman"/>
                <a:ea typeface="Times New Roman"/>
                <a:cs typeface="Times New Roman"/>
                <a:sym typeface="Times New Roman"/>
              </a:rPr>
              <a:t>FM:</a:t>
            </a:r>
            <a:endParaRPr/>
          </a:p>
          <a:p>
            <a:pPr indent="0" lvl="0" marL="0" marR="0" rtl="0" algn="ctr">
              <a:lnSpc>
                <a:spcPct val="100000"/>
              </a:lnSpc>
              <a:spcBef>
                <a:spcPts val="0"/>
              </a:spcBef>
              <a:spcAft>
                <a:spcPts val="0"/>
              </a:spcAft>
              <a:buClr>
                <a:schemeClr val="dk1"/>
              </a:buClr>
              <a:buSzPts val="4400"/>
              <a:buFont typeface="Times New Roman"/>
              <a:buNone/>
            </a:pPr>
            <a:r>
              <a:rPr b="1" i="0" lang="es-ES" sz="4400" u="none" cap="none" strike="noStrike">
                <a:solidFill>
                  <a:schemeClr val="dk1"/>
                </a:solidFill>
                <a:latin typeface="Times New Roman"/>
                <a:ea typeface="Times New Roman"/>
                <a:cs typeface="Times New Roman"/>
                <a:sym typeface="Times New Roman"/>
              </a:rPr>
              <a:t>#2057746</a:t>
            </a:r>
            <a:endParaRPr/>
          </a:p>
          <a:p>
            <a:pPr indent="0" lvl="0" marL="0" marR="0" rtl="0" algn="ctr">
              <a:lnSpc>
                <a:spcPct val="100000"/>
              </a:lnSpc>
              <a:spcBef>
                <a:spcPts val="0"/>
              </a:spcBef>
              <a:spcAft>
                <a:spcPts val="0"/>
              </a:spcAft>
              <a:buClr>
                <a:srgbClr val="FFFFFF"/>
              </a:buClr>
              <a:buSzPts val="4400"/>
              <a:buFont typeface="Helvetica Neue"/>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400"/>
              <a:buFont typeface="Times New Roman"/>
              <a:buNone/>
            </a:pPr>
            <a:r>
              <a:rPr b="1" i="0" lang="es-ES" sz="4400" u="none" cap="none" strike="noStrike">
                <a:solidFill>
                  <a:schemeClr val="dk1"/>
                </a:solidFill>
                <a:latin typeface="Times New Roman"/>
                <a:ea typeface="Times New Roman"/>
                <a:cs typeface="Times New Roman"/>
                <a:sym typeface="Times New Roman"/>
              </a:rPr>
              <a:t>Aprendiz:</a:t>
            </a:r>
            <a:endParaRPr/>
          </a:p>
          <a:p>
            <a:pPr indent="0" lvl="0" marL="0" marR="0" rtl="0" algn="ctr">
              <a:lnSpc>
                <a:spcPct val="100000"/>
              </a:lnSpc>
              <a:spcBef>
                <a:spcPts val="0"/>
              </a:spcBef>
              <a:spcAft>
                <a:spcPts val="0"/>
              </a:spcAft>
              <a:buClr>
                <a:schemeClr val="dk1"/>
              </a:buClr>
              <a:buSzPts val="4400"/>
              <a:buFont typeface="Times New Roman"/>
              <a:buNone/>
            </a:pPr>
            <a:r>
              <a:rPr b="1" i="0" lang="es-ES" sz="4400" u="none" cap="none" strike="noStrike">
                <a:solidFill>
                  <a:schemeClr val="dk1"/>
                </a:solidFill>
                <a:latin typeface="Times New Roman"/>
                <a:ea typeface="Times New Roman"/>
                <a:cs typeface="Times New Roman"/>
                <a:sym typeface="Times New Roman"/>
              </a:rPr>
              <a:t>Johan Alexander Vargas Saenz</a:t>
            </a:r>
            <a:endParaRPr/>
          </a:p>
          <a:p>
            <a:pPr indent="0" lvl="0" marL="0" marR="0" rtl="0" algn="ctr">
              <a:lnSpc>
                <a:spcPct val="100000"/>
              </a:lnSpc>
              <a:spcBef>
                <a:spcPts val="0"/>
              </a:spcBef>
              <a:spcAft>
                <a:spcPts val="0"/>
              </a:spcAft>
              <a:buClr>
                <a:srgbClr val="FFFFFF"/>
              </a:buClr>
              <a:buSzPts val="4400"/>
              <a:buFont typeface="Helvetica Neue"/>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400"/>
              <a:buFont typeface="Helvetica Neue"/>
              <a:buNone/>
            </a:pPr>
            <a:r>
              <a:t/>
            </a:r>
            <a:endParaRPr b="1" i="0" sz="4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400"/>
              <a:buFont typeface="Times New Roman"/>
              <a:buNone/>
            </a:pPr>
            <a:r>
              <a:rPr b="1" i="0" lang="es-ES" sz="4400" u="none" cap="none" strike="noStrike">
                <a:solidFill>
                  <a:schemeClr val="dk1"/>
                </a:solidFill>
                <a:latin typeface="Times New Roman"/>
                <a:ea typeface="Times New Roman"/>
                <a:cs typeface="Times New Roman"/>
                <a:sym typeface="Times New Roman"/>
              </a:rPr>
              <a:t>Instructor:</a:t>
            </a:r>
            <a:endParaRPr/>
          </a:p>
          <a:p>
            <a:pPr indent="0" lvl="0" marL="0" marR="0" rtl="0" algn="l">
              <a:lnSpc>
                <a:spcPct val="100000"/>
              </a:lnSpc>
              <a:spcBef>
                <a:spcPts val="0"/>
              </a:spcBef>
              <a:spcAft>
                <a:spcPts val="0"/>
              </a:spcAft>
              <a:buClr>
                <a:schemeClr val="dk1"/>
              </a:buClr>
              <a:buSzPts val="4400"/>
              <a:buFont typeface="Times New Roman"/>
              <a:buNone/>
            </a:pPr>
            <a:r>
              <a:t/>
            </a:r>
            <a:endParaRPr b="1" i="0" sz="44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4400"/>
              <a:buFont typeface="Helvetica Neue"/>
              <a:buNone/>
            </a:pPr>
            <a:r>
              <a:t/>
            </a:r>
            <a:endParaRPr b="1" i="0" sz="4400" u="none" cap="none" strike="noStrike">
              <a:solidFill>
                <a:srgbClr val="FFFF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400"/>
              <a:buFont typeface="Times New Roman"/>
              <a:buNone/>
            </a:pPr>
            <a:r>
              <a:rPr b="1" i="0" lang="es-ES" sz="4400" u="none" cap="none" strike="noStrike">
                <a:solidFill>
                  <a:schemeClr val="dk1"/>
                </a:solidFill>
                <a:latin typeface="Times New Roman"/>
                <a:ea typeface="Times New Roman"/>
                <a:cs typeface="Times New Roman"/>
                <a:sym typeface="Times New Roman"/>
              </a:rPr>
              <a:t>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2"/>
          <p:cNvSpPr txBox="1"/>
          <p:nvPr/>
        </p:nvSpPr>
        <p:spPr>
          <a:xfrm>
            <a:off x="4876800" y="3119931"/>
            <a:ext cx="15544800" cy="1867818"/>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000"/>
              <a:buFont typeface="Times New Roman"/>
              <a:buNone/>
            </a:pPr>
            <a:r>
              <a:rPr b="1" i="0" lang="es-ES" sz="4000" u="none" cap="none" strike="noStrike">
                <a:solidFill>
                  <a:schemeClr val="dk1"/>
                </a:solidFill>
                <a:latin typeface="Times New Roman"/>
                <a:ea typeface="Times New Roman"/>
                <a:cs typeface="Times New Roman"/>
                <a:sym typeface="Times New Roman"/>
              </a:rPr>
              <a:t>REQUISITOS NO FUNCIONALES:</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p:txBody>
      </p:sp>
      <p:graphicFrame>
        <p:nvGraphicFramePr>
          <p:cNvPr id="104" name="Google Shape;104;p22"/>
          <p:cNvGraphicFramePr/>
          <p:nvPr/>
        </p:nvGraphicFramePr>
        <p:xfrm>
          <a:off x="12771120" y="4149550"/>
          <a:ext cx="3000000" cy="3000000"/>
        </p:xfrm>
        <a:graphic>
          <a:graphicData uri="http://schemas.openxmlformats.org/drawingml/2006/table">
            <a:tbl>
              <a:tblPr>
                <a:noFill/>
                <a:tableStyleId>{10437ACB-0127-47EE-AFDF-A148E1659874}</a:tableStyleId>
              </a:tblPr>
              <a:tblGrid>
                <a:gridCol w="3222050"/>
                <a:gridCol w="6348675"/>
              </a:tblGrid>
              <a:tr h="3780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Id Requerimiento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RF02</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60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Nombre del requerimiento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Iniciar sesión usuarios</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340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Características</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Después de ingresar el nombre de usuario y la contraseña el sistema permite el acceso al usuario.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120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Descripción</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Cada usuario relacionado con el sistema tendrá que identificarse para poder ingresar al sistema web donde podrá realizar sus funciones en la panadería</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56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RNF Relacionado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Helvetica Neue"/>
                        <a:buNone/>
                      </a:pPr>
                      <a:r>
                        <a:t/>
                      </a:r>
                      <a:endParaRPr sz="2800" u="none" cap="none" strike="noStrike">
                        <a:solidFill>
                          <a:schemeClr val="dk1"/>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80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Prioridad</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Alta</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640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Fecha de elaboración</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6/02/2021 - 6/02/2021</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60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Elaborado por</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John Sebastián Ramos Ramírez</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05" name="Google Shape;105;p22"/>
          <p:cNvGraphicFramePr/>
          <p:nvPr/>
        </p:nvGraphicFramePr>
        <p:xfrm>
          <a:off x="2073910" y="4149550"/>
          <a:ext cx="3000000" cy="3000000"/>
        </p:xfrm>
        <a:graphic>
          <a:graphicData uri="http://schemas.openxmlformats.org/drawingml/2006/table">
            <a:tbl>
              <a:tblPr>
                <a:noFill/>
                <a:tableStyleId>{10437ACB-0127-47EE-AFDF-A148E1659874}</a:tableStyleId>
              </a:tblPr>
              <a:tblGrid>
                <a:gridCol w="3344750"/>
                <a:gridCol w="6590450"/>
              </a:tblGrid>
              <a:tr h="6553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Id Requerimiento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RNF01</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55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Nombre del requerimiento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Seguridad Informática.</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06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Características</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El sistema web debe de contar con un login de usuario y contraseña para poder acceder al sistema.</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06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Descripción</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Si cada usuario tendrá un usuario y una contraseña de acuerdo al rol que emplee en el sistema.</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53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RF Relacionado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Helvetica Neue"/>
                        <a:buNone/>
                      </a:pPr>
                      <a:r>
                        <a:t/>
                      </a:r>
                      <a:endParaRPr sz="2800" u="none" cap="none" strike="noStrike">
                        <a:solidFill>
                          <a:schemeClr val="dk1"/>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53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Prioridad</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Alta</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55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Fecha de elaboración</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6/02/2021 - 6/02/2021</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55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Elaborado por</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Johan Alexander Vargas Sáenz</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6" name="Google Shape;106;p22"/>
          <p:cNvSpPr txBox="1"/>
          <p:nvPr/>
        </p:nvSpPr>
        <p:spPr>
          <a:xfrm>
            <a:off x="3108960" y="11612880"/>
            <a:ext cx="17312641" cy="1252265"/>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Helvetica Neue"/>
              <a:buNone/>
            </a:pPr>
            <a:r>
              <a:rPr b="1" i="0" lang="es-ES" sz="3600" u="none" cap="none" strike="noStrike">
                <a:solidFill>
                  <a:schemeClr val="dk1"/>
                </a:solidFill>
                <a:latin typeface="Helvetica Neue"/>
                <a:ea typeface="Helvetica Neue"/>
                <a:cs typeface="Helvetica Neue"/>
                <a:sym typeface="Helvetica Neue"/>
              </a:rPr>
              <a:t>Para ver los requerimientos no funcionales completos </a:t>
            </a:r>
            <a:endParaRPr/>
          </a:p>
          <a:p>
            <a:pPr indent="0" lvl="0" marL="0" marR="0" rtl="0" algn="ctr">
              <a:lnSpc>
                <a:spcPct val="100000"/>
              </a:lnSpc>
              <a:spcBef>
                <a:spcPts val="0"/>
              </a:spcBef>
              <a:spcAft>
                <a:spcPts val="0"/>
              </a:spcAft>
              <a:buClr>
                <a:schemeClr val="dk1"/>
              </a:buClr>
              <a:buSzPts val="3600"/>
              <a:buFont typeface="Helvetica Neue"/>
              <a:buNone/>
            </a:pPr>
            <a:r>
              <a:rPr b="1" i="0" lang="es-ES" sz="3600" u="sng" cap="none" strike="noStrike">
                <a:solidFill>
                  <a:schemeClr val="hlink"/>
                </a:solidFill>
                <a:latin typeface="Helvetica Neue"/>
                <a:ea typeface="Helvetica Neue"/>
                <a:cs typeface="Helvetica Neue"/>
                <a:sym typeface="Helvetica Neue"/>
                <a:hlinkClick r:id="rId4"/>
              </a:rPr>
              <a:t>PanSoft Norma IEEE830.docx</a:t>
            </a:r>
            <a:r>
              <a:rPr b="1" i="0" lang="es-ES" sz="3600" u="none" cap="none" strike="noStrike">
                <a:solidFill>
                  <a:schemeClr val="dk1"/>
                </a:solidFill>
                <a:latin typeface="Helvetica Neue"/>
                <a:ea typeface="Helvetica Neue"/>
                <a:cs typeface="Helvetica Neue"/>
                <a:sym typeface="Helvetica Neue"/>
              </a:rPr>
              <a:t> </a:t>
            </a:r>
            <a:endParaRPr b="1" i="0" sz="32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3"/>
          <p:cNvSpPr txBox="1"/>
          <p:nvPr/>
        </p:nvSpPr>
        <p:spPr>
          <a:xfrm>
            <a:off x="4876800" y="2773680"/>
            <a:ext cx="15544800" cy="8790867"/>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000"/>
              <a:buFont typeface="Times New Roman"/>
              <a:buNone/>
            </a:pPr>
            <a:r>
              <a:rPr b="1" i="0" lang="es-ES" sz="4000" u="none" cap="none" strike="noStrike">
                <a:solidFill>
                  <a:schemeClr val="dk1"/>
                </a:solidFill>
                <a:latin typeface="Times New Roman"/>
                <a:ea typeface="Times New Roman"/>
                <a:cs typeface="Times New Roman"/>
                <a:sym typeface="Times New Roman"/>
              </a:rPr>
              <a:t>ENCUESTA:</a:t>
            </a:r>
            <a:endParaRPr/>
          </a:p>
          <a:p>
            <a:pPr indent="0" lvl="0" marL="0" marR="0" rtl="0" algn="ctr">
              <a:lnSpc>
                <a:spcPct val="100000"/>
              </a:lnSpc>
              <a:spcBef>
                <a:spcPts val="0"/>
              </a:spcBef>
              <a:spcAft>
                <a:spcPts val="0"/>
              </a:spcAft>
              <a:buClr>
                <a:srgbClr val="FFFFFF"/>
              </a:buClr>
              <a:buSzPts val="2800"/>
              <a:buFont typeface="Helvetica Neue"/>
              <a:buNone/>
            </a:pPr>
            <a:r>
              <a:t/>
            </a:r>
            <a:endParaRPr b="1" i="0" sz="2800" u="none" cap="none" strike="noStrike">
              <a:solidFill>
                <a:schemeClr val="dk1"/>
              </a:solidFill>
              <a:latin typeface="Times New Roman"/>
              <a:ea typeface="Times New Roman"/>
              <a:cs typeface="Times New Roman"/>
              <a:sym typeface="Times New Roman"/>
            </a:endParaRPr>
          </a:p>
          <a:p>
            <a:pPr indent="-342900" lvl="0" marL="342900" marR="0" rtl="0" algn="ctr">
              <a:lnSpc>
                <a:spcPct val="107000"/>
              </a:lnSpc>
              <a:spcBef>
                <a:spcPts val="0"/>
              </a:spcBef>
              <a:spcAft>
                <a:spcPts val="0"/>
              </a:spcAft>
              <a:buClr>
                <a:schemeClr val="dk1"/>
              </a:buClr>
              <a:buSzPts val="2800"/>
              <a:buFont typeface="Helvetica Neue"/>
              <a:buAutoNum type="arabicParenR"/>
            </a:pPr>
            <a:r>
              <a:rPr b="1" i="0" lang="es-ES" sz="2800" u="none" cap="none" strike="noStrike">
                <a:solidFill>
                  <a:schemeClr val="dk1"/>
                </a:solidFill>
                <a:latin typeface="Times New Roman"/>
                <a:ea typeface="Times New Roman"/>
                <a:cs typeface="Times New Roman"/>
                <a:sym typeface="Times New Roman"/>
              </a:rPr>
              <a:t>¿Piensa usted que el sistema PanSoft mejoraría la eficiencia de su panadería?</a:t>
            </a:r>
            <a:endParaRPr b="1" i="0" sz="1800" u="none" cap="none" strike="noStrike">
              <a:solidFill>
                <a:schemeClr val="dk1"/>
              </a:solidFill>
              <a:latin typeface="Arial"/>
              <a:ea typeface="Arial"/>
              <a:cs typeface="Arial"/>
              <a:sym typeface="Arial"/>
            </a:endParaRPr>
          </a:p>
          <a:p>
            <a:pPr indent="449580" lvl="0" marL="0" marR="0" rtl="0" algn="ctr">
              <a:lnSpc>
                <a:spcPct val="100000"/>
              </a:lnSpc>
              <a:spcBef>
                <a:spcPts val="80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SI _</a:t>
            </a:r>
            <a:r>
              <a:rPr b="1" i="0" lang="es-ES" sz="2800" u="sng" cap="none" strike="noStrike">
                <a:solidFill>
                  <a:schemeClr val="dk1"/>
                </a:solidFill>
                <a:latin typeface="Times New Roman"/>
                <a:ea typeface="Times New Roman"/>
                <a:cs typeface="Times New Roman"/>
                <a:sym typeface="Times New Roman"/>
              </a:rPr>
              <a:t>_X___</a:t>
            </a:r>
            <a:r>
              <a:rPr b="1" i="0" lang="es-ES" sz="2800" u="none" cap="none" strike="noStrike">
                <a:solidFill>
                  <a:schemeClr val="dk1"/>
                </a:solidFill>
                <a:latin typeface="Times New Roman"/>
                <a:ea typeface="Times New Roman"/>
                <a:cs typeface="Times New Roman"/>
                <a:sym typeface="Times New Roman"/>
              </a:rPr>
              <a:t>	NO_______ 	NO SABE / NO RESPONDE______</a:t>
            </a:r>
            <a:endParaRPr b="1" i="0" sz="1800" u="none" cap="none" strike="noStrike">
              <a:solidFill>
                <a:schemeClr val="dk1"/>
              </a:solidFill>
              <a:latin typeface="Arial"/>
              <a:ea typeface="Arial"/>
              <a:cs typeface="Arial"/>
              <a:sym typeface="Arial"/>
            </a:endParaRPr>
          </a:p>
          <a:p>
            <a:pPr indent="0" lvl="0" marL="449580" marR="0" rtl="0" algn="ctr">
              <a:lnSpc>
                <a:spcPct val="100000"/>
              </a:lnSpc>
              <a:spcBef>
                <a:spcPts val="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¿Por qué?   </a:t>
            </a:r>
            <a:r>
              <a:rPr b="1" i="0" lang="es-ES" sz="2800" u="sng" cap="none" strike="noStrike">
                <a:solidFill>
                  <a:schemeClr val="dk1"/>
                </a:solidFill>
                <a:latin typeface="Times New Roman"/>
                <a:ea typeface="Times New Roman"/>
                <a:cs typeface="Times New Roman"/>
                <a:sym typeface="Times New Roman"/>
              </a:rPr>
              <a:t>Para generar más ventas y mostrar nuestros servicios y productos a los nuevos clientes</a:t>
            </a:r>
            <a:endParaRPr b="1" i="0" sz="1800" u="none" cap="none" strike="noStrike">
              <a:solidFill>
                <a:schemeClr val="dk1"/>
              </a:solidFill>
              <a:latin typeface="Arial"/>
              <a:ea typeface="Arial"/>
              <a:cs typeface="Arial"/>
              <a:sym typeface="Arial"/>
            </a:endParaRPr>
          </a:p>
          <a:p>
            <a:pPr indent="0" lvl="0" marL="449580" marR="0" rtl="0" algn="ctr">
              <a:lnSpc>
                <a:spcPct val="100000"/>
              </a:lnSpc>
              <a:spcBef>
                <a:spcPts val="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Arial"/>
              <a:ea typeface="Arial"/>
              <a:cs typeface="Arial"/>
              <a:sym typeface="Arial"/>
            </a:endParaRPr>
          </a:p>
          <a:p>
            <a:pPr indent="0" lvl="0" marL="449580" marR="0" rtl="0" algn="ctr">
              <a:lnSpc>
                <a:spcPct val="100000"/>
              </a:lnSpc>
              <a:spcBef>
                <a:spcPts val="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Arial"/>
              <a:ea typeface="Arial"/>
              <a:cs typeface="Arial"/>
              <a:sym typeface="Arial"/>
            </a:endParaRPr>
          </a:p>
          <a:p>
            <a:pPr indent="-342900" lvl="0" marL="342900" marR="0" rtl="0" algn="ctr">
              <a:lnSpc>
                <a:spcPct val="107000"/>
              </a:lnSpc>
              <a:spcBef>
                <a:spcPts val="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2)¿Desea usted guardar los datos del inventario, finanzas y pedidos?</a:t>
            </a:r>
            <a:endParaRPr b="1" i="0" sz="1800" u="none" cap="none" strike="noStrike">
              <a:solidFill>
                <a:schemeClr val="dk1"/>
              </a:solidFill>
              <a:latin typeface="Arial"/>
              <a:ea typeface="Arial"/>
              <a:cs typeface="Arial"/>
              <a:sym typeface="Arial"/>
            </a:endParaRPr>
          </a:p>
          <a:p>
            <a:pPr indent="220980" lvl="0" marL="228600" marR="0" rtl="0" algn="ctr">
              <a:lnSpc>
                <a:spcPct val="100000"/>
              </a:lnSpc>
              <a:spcBef>
                <a:spcPts val="80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Sí</a:t>
            </a:r>
            <a:r>
              <a:rPr b="1" i="0" lang="es-ES" sz="2800" u="sng" cap="none" strike="noStrike">
                <a:solidFill>
                  <a:schemeClr val="dk1"/>
                </a:solidFill>
                <a:latin typeface="Times New Roman"/>
                <a:ea typeface="Times New Roman"/>
                <a:cs typeface="Times New Roman"/>
                <a:sym typeface="Times New Roman"/>
              </a:rPr>
              <a:t>__X__</a:t>
            </a:r>
            <a:r>
              <a:rPr b="1" i="0" lang="es-ES" sz="2800" u="none" cap="none" strike="noStrike">
                <a:solidFill>
                  <a:schemeClr val="dk1"/>
                </a:solidFill>
                <a:latin typeface="Times New Roman"/>
                <a:ea typeface="Times New Roman"/>
                <a:cs typeface="Times New Roman"/>
                <a:sym typeface="Times New Roman"/>
              </a:rPr>
              <a:t>No_______ 	</a:t>
            </a:r>
            <a:endParaRPr b="1" i="0" sz="1800" u="none" cap="none" strike="noStrike">
              <a:solidFill>
                <a:schemeClr val="dk1"/>
              </a:solidFill>
              <a:latin typeface="Arial"/>
              <a:ea typeface="Arial"/>
              <a:cs typeface="Arial"/>
              <a:sym typeface="Arial"/>
            </a:endParaRPr>
          </a:p>
          <a:p>
            <a:pPr indent="0" lvl="0" marL="449580" marR="0" rtl="0" algn="ctr">
              <a:lnSpc>
                <a:spcPct val="100000"/>
              </a:lnSpc>
              <a:spcBef>
                <a:spcPts val="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¿Por qué? </a:t>
            </a:r>
            <a:r>
              <a:rPr b="1" i="0" lang="es-ES" sz="2800" u="sng" cap="none" strike="noStrike">
                <a:solidFill>
                  <a:schemeClr val="dk1"/>
                </a:solidFill>
                <a:latin typeface="Times New Roman"/>
                <a:ea typeface="Times New Roman"/>
                <a:cs typeface="Times New Roman"/>
                <a:sym typeface="Times New Roman"/>
              </a:rPr>
              <a:t>Para administrar mejor los productos, las ventas y los pagos de insumos o de servicios</a:t>
            </a:r>
            <a:endParaRPr b="1" i="0" sz="1800" u="none" cap="none" strike="noStrike">
              <a:solidFill>
                <a:schemeClr val="dk1"/>
              </a:solidFill>
              <a:latin typeface="Arial"/>
              <a:ea typeface="Arial"/>
              <a:cs typeface="Arial"/>
              <a:sym typeface="Arial"/>
            </a:endParaRPr>
          </a:p>
          <a:p>
            <a:pPr indent="0" lvl="0" marL="449580" marR="0" rtl="0" algn="ctr">
              <a:lnSpc>
                <a:spcPct val="100000"/>
              </a:lnSpc>
              <a:spcBef>
                <a:spcPts val="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Arial"/>
              <a:ea typeface="Arial"/>
              <a:cs typeface="Arial"/>
              <a:sym typeface="Arial"/>
            </a:endParaRPr>
          </a:p>
          <a:p>
            <a:pPr indent="-342900" lvl="0" marL="342900" marR="0" rtl="0" algn="ctr">
              <a:lnSpc>
                <a:spcPct val="107000"/>
              </a:lnSpc>
              <a:spcBef>
                <a:spcPts val="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3)¿Con el sistema se le facilitaría administrar el inventario?</a:t>
            </a:r>
            <a:endParaRPr b="1" i="0" sz="1800" u="none" cap="none" strike="noStrike">
              <a:solidFill>
                <a:schemeClr val="dk1"/>
              </a:solidFill>
              <a:latin typeface="Arial"/>
              <a:ea typeface="Arial"/>
              <a:cs typeface="Arial"/>
              <a:sym typeface="Arial"/>
            </a:endParaRPr>
          </a:p>
          <a:p>
            <a:pPr indent="0" lvl="0" marL="457200" marR="0" rtl="0" algn="ctr">
              <a:lnSpc>
                <a:spcPct val="100000"/>
              </a:lnSpc>
              <a:spcBef>
                <a:spcPts val="80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Clr>
                <a:schemeClr val="dk1"/>
              </a:buClr>
              <a:buSzPts val="2800"/>
              <a:buFont typeface="Times New Roman"/>
              <a:buNone/>
            </a:pPr>
            <a:r>
              <a:rPr b="1" i="0" lang="es-ES" sz="2800" u="none" cap="none" strike="noStrike">
                <a:solidFill>
                  <a:schemeClr val="dk1"/>
                </a:solidFill>
                <a:latin typeface="Times New Roman"/>
                <a:ea typeface="Times New Roman"/>
                <a:cs typeface="Times New Roman"/>
                <a:sym typeface="Times New Roman"/>
              </a:rPr>
              <a:t>Respuesta: </a:t>
            </a:r>
            <a:r>
              <a:rPr b="1" i="0" lang="es-ES" sz="2800" u="sng" cap="none" strike="noStrike">
                <a:solidFill>
                  <a:schemeClr val="dk1"/>
                </a:solidFill>
                <a:latin typeface="Times New Roman"/>
                <a:ea typeface="Times New Roman"/>
                <a:cs typeface="Times New Roman"/>
                <a:sym typeface="Times New Roman"/>
              </a:rPr>
              <a:t>Porque sería más fácil saber que productos se venden y que insumos se compran para la panadería</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4000"/>
              <a:buFont typeface="Helvetica Neue"/>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p:txBody>
      </p:sp>
      <p:sp>
        <p:nvSpPr>
          <p:cNvPr id="112" name="Google Shape;112;p23"/>
          <p:cNvSpPr txBox="1"/>
          <p:nvPr/>
        </p:nvSpPr>
        <p:spPr>
          <a:xfrm>
            <a:off x="4876800" y="11457707"/>
            <a:ext cx="15026640" cy="1252265"/>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Helvetica Neue"/>
              <a:buNone/>
            </a:pPr>
            <a:r>
              <a:rPr b="1" i="0" lang="es-ES" sz="3600" u="none" cap="none" strike="noStrike">
                <a:solidFill>
                  <a:schemeClr val="dk1"/>
                </a:solidFill>
                <a:latin typeface="Helvetica Neue"/>
                <a:ea typeface="Helvetica Neue"/>
                <a:cs typeface="Helvetica Neue"/>
                <a:sym typeface="Helvetica Neue"/>
              </a:rPr>
              <a:t>Para ver la encuesta completa ir a </a:t>
            </a:r>
            <a:r>
              <a:rPr b="1" i="0" lang="es-ES" sz="3600" u="sng" cap="none" strike="noStrike">
                <a:solidFill>
                  <a:schemeClr val="hlink"/>
                </a:solidFill>
                <a:latin typeface="Helvetica Neue"/>
                <a:ea typeface="Helvetica Neue"/>
                <a:cs typeface="Helvetica Neue"/>
                <a:sym typeface="Helvetica Neue"/>
                <a:hlinkClick r:id="rId4"/>
              </a:rPr>
              <a:t>Encuesta.docx</a:t>
            </a:r>
            <a:r>
              <a:rPr b="1" i="0" lang="es-ES" sz="3600" u="none" cap="none" strike="noStrike">
                <a:solidFill>
                  <a:schemeClr val="dk1"/>
                </a:solidFill>
                <a:latin typeface="Helvetica Neue"/>
                <a:ea typeface="Helvetica Neue"/>
                <a:cs typeface="Helvetica Neue"/>
                <a:sym typeface="Helvetica Neue"/>
              </a:rPr>
              <a:t>  </a:t>
            </a:r>
            <a:endParaRPr/>
          </a:p>
          <a:p>
            <a:pPr indent="0" lvl="0" marL="0" marR="0" rtl="0" algn="ctr">
              <a:lnSpc>
                <a:spcPct val="100000"/>
              </a:lnSpc>
              <a:spcBef>
                <a:spcPts val="0"/>
              </a:spcBef>
              <a:spcAft>
                <a:spcPts val="0"/>
              </a:spcAft>
              <a:buClr>
                <a:schemeClr val="dk1"/>
              </a:buClr>
              <a:buSzPts val="3600"/>
              <a:buFont typeface="Helvetica Neue"/>
              <a:buNone/>
            </a:pPr>
            <a:r>
              <a:rPr b="1" i="0" lang="es-ES" sz="3600" u="none" cap="none" strike="noStrike">
                <a:solidFill>
                  <a:schemeClr val="dk1"/>
                </a:solidFill>
                <a:latin typeface="Helvetica Neue"/>
                <a:ea typeface="Helvetica Neue"/>
                <a:cs typeface="Helvetica Neue"/>
                <a:sym typeface="Helvetica Neue"/>
              </a:rPr>
              <a:t>o a </a:t>
            </a:r>
            <a:r>
              <a:rPr b="1" i="0" lang="es-ES" sz="3600" u="sng" cap="none" strike="noStrike">
                <a:solidFill>
                  <a:schemeClr val="hlink"/>
                </a:solidFill>
                <a:latin typeface="Helvetica Neue"/>
                <a:ea typeface="Helvetica Neue"/>
                <a:cs typeface="Helvetica Neue"/>
                <a:sym typeface="Helvetica Neue"/>
                <a:hlinkClick r:id="rId5"/>
              </a:rPr>
              <a:t>PanSoft Norma IEEE830.docx</a:t>
            </a:r>
            <a:endParaRPr b="1" i="0" sz="36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4"/>
          <p:cNvSpPr txBox="1"/>
          <p:nvPr/>
        </p:nvSpPr>
        <p:spPr>
          <a:xfrm>
            <a:off x="3840480" y="792480"/>
            <a:ext cx="15971520" cy="698267"/>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DIAGRAMA ENTIDAD RELACION</a:t>
            </a:r>
            <a:endParaRPr b="1" i="0" sz="3600" u="none" cap="none" strike="noStrike">
              <a:solidFill>
                <a:schemeClr val="dk1"/>
              </a:solidFill>
              <a:latin typeface="Times New Roman"/>
              <a:ea typeface="Times New Roman"/>
              <a:cs typeface="Times New Roman"/>
              <a:sym typeface="Times New Roman"/>
            </a:endParaRPr>
          </a:p>
        </p:txBody>
      </p:sp>
      <p:pic>
        <p:nvPicPr>
          <p:cNvPr id="118" name="Google Shape;118;p24"/>
          <p:cNvPicPr preferRelativeResize="0"/>
          <p:nvPr/>
        </p:nvPicPr>
        <p:blipFill>
          <a:blip r:embed="rId4">
            <a:alphaModFix/>
          </a:blip>
          <a:stretch>
            <a:fillRect/>
          </a:stretch>
        </p:blipFill>
        <p:spPr>
          <a:xfrm>
            <a:off x="841700" y="1490750"/>
            <a:ext cx="22088450" cy="13974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5"/>
          <p:cNvSpPr txBox="1"/>
          <p:nvPr/>
        </p:nvSpPr>
        <p:spPr>
          <a:xfrm>
            <a:off x="3840480" y="792480"/>
            <a:ext cx="15971520" cy="698267"/>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DIAGRAMA ENTIDAD RELACION NORMALIZADO</a:t>
            </a:r>
            <a:endParaRPr b="1" i="0" sz="3600" u="none" cap="none" strike="noStrike">
              <a:solidFill>
                <a:schemeClr val="dk1"/>
              </a:solidFill>
              <a:latin typeface="Times New Roman"/>
              <a:ea typeface="Times New Roman"/>
              <a:cs typeface="Times New Roman"/>
              <a:sym typeface="Times New Roman"/>
            </a:endParaRPr>
          </a:p>
        </p:txBody>
      </p:sp>
      <p:pic>
        <p:nvPicPr>
          <p:cNvPr id="124" name="Google Shape;124;p25"/>
          <p:cNvPicPr preferRelativeResize="0"/>
          <p:nvPr/>
        </p:nvPicPr>
        <p:blipFill>
          <a:blip r:embed="rId4">
            <a:alphaModFix/>
          </a:blip>
          <a:stretch>
            <a:fillRect/>
          </a:stretch>
        </p:blipFill>
        <p:spPr>
          <a:xfrm>
            <a:off x="599075" y="1388100"/>
            <a:ext cx="23185852" cy="13864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6"/>
          <p:cNvSpPr txBox="1"/>
          <p:nvPr/>
        </p:nvSpPr>
        <p:spPr>
          <a:xfrm>
            <a:off x="3840480" y="792480"/>
            <a:ext cx="15971520" cy="698267"/>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DIAGRAMA DE CLASES</a:t>
            </a:r>
            <a:endParaRPr b="1" i="0" sz="3600" u="none" cap="none" strike="noStrike">
              <a:solidFill>
                <a:schemeClr val="dk1"/>
              </a:solidFill>
              <a:latin typeface="Times New Roman"/>
              <a:ea typeface="Times New Roman"/>
              <a:cs typeface="Times New Roman"/>
              <a:sym typeface="Times New Roman"/>
            </a:endParaRPr>
          </a:p>
        </p:txBody>
      </p:sp>
      <p:pic>
        <p:nvPicPr>
          <p:cNvPr id="130" name="Google Shape;130;p26"/>
          <p:cNvPicPr preferRelativeResize="0"/>
          <p:nvPr/>
        </p:nvPicPr>
        <p:blipFill>
          <a:blip r:embed="rId4">
            <a:alphaModFix/>
          </a:blip>
          <a:stretch>
            <a:fillRect/>
          </a:stretch>
        </p:blipFill>
        <p:spPr>
          <a:xfrm>
            <a:off x="411875" y="1643150"/>
            <a:ext cx="22828726" cy="1376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7"/>
          <p:cNvSpPr txBox="1"/>
          <p:nvPr/>
        </p:nvSpPr>
        <p:spPr>
          <a:xfrm>
            <a:off x="3840480" y="792480"/>
            <a:ext cx="15971520" cy="698267"/>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DIAGRAMA DE CASOS DE USO</a:t>
            </a:r>
            <a:endParaRPr b="1" i="0" sz="3600" u="none" cap="none" strike="noStrike">
              <a:solidFill>
                <a:schemeClr val="dk1"/>
              </a:solidFill>
              <a:latin typeface="Times New Roman"/>
              <a:ea typeface="Times New Roman"/>
              <a:cs typeface="Times New Roman"/>
              <a:sym typeface="Times New Roman"/>
            </a:endParaRPr>
          </a:p>
        </p:txBody>
      </p:sp>
      <p:pic>
        <p:nvPicPr>
          <p:cNvPr id="136" name="Google Shape;136;p27"/>
          <p:cNvPicPr preferRelativeResize="0"/>
          <p:nvPr/>
        </p:nvPicPr>
        <p:blipFill>
          <a:blip r:embed="rId4">
            <a:alphaModFix/>
          </a:blip>
          <a:stretch>
            <a:fillRect/>
          </a:stretch>
        </p:blipFill>
        <p:spPr>
          <a:xfrm>
            <a:off x="1465975" y="1643150"/>
            <a:ext cx="22270326" cy="13025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8"/>
          <p:cNvSpPr txBox="1"/>
          <p:nvPr/>
        </p:nvSpPr>
        <p:spPr>
          <a:xfrm>
            <a:off x="3840480" y="792480"/>
            <a:ext cx="15971400" cy="698400"/>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DIAGRAMA DE </a:t>
            </a:r>
            <a:r>
              <a:rPr b="1" lang="es-ES" sz="3600">
                <a:solidFill>
                  <a:schemeClr val="dk1"/>
                </a:solidFill>
                <a:latin typeface="Times New Roman"/>
                <a:ea typeface="Times New Roman"/>
                <a:cs typeface="Times New Roman"/>
                <a:sym typeface="Times New Roman"/>
              </a:rPr>
              <a:t>COMPONENTES</a:t>
            </a:r>
            <a:endParaRPr b="1" i="0" sz="3600" u="none" cap="none" strike="noStrike">
              <a:solidFill>
                <a:schemeClr val="dk1"/>
              </a:solidFill>
              <a:latin typeface="Times New Roman"/>
              <a:ea typeface="Times New Roman"/>
              <a:cs typeface="Times New Roman"/>
              <a:sym typeface="Times New Roman"/>
            </a:endParaRPr>
          </a:p>
        </p:txBody>
      </p:sp>
      <p:pic>
        <p:nvPicPr>
          <p:cNvPr id="142" name="Google Shape;142;p28"/>
          <p:cNvPicPr preferRelativeResize="0"/>
          <p:nvPr/>
        </p:nvPicPr>
        <p:blipFill>
          <a:blip r:embed="rId4">
            <a:alphaModFix/>
          </a:blip>
          <a:stretch>
            <a:fillRect/>
          </a:stretch>
        </p:blipFill>
        <p:spPr>
          <a:xfrm>
            <a:off x="1096150" y="2076901"/>
            <a:ext cx="22379674" cy="1281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9"/>
          <p:cNvSpPr txBox="1"/>
          <p:nvPr/>
        </p:nvSpPr>
        <p:spPr>
          <a:xfrm>
            <a:off x="3840480" y="792480"/>
            <a:ext cx="15971400" cy="698400"/>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DIAGRAMA DE</a:t>
            </a:r>
            <a:r>
              <a:rPr b="1" lang="es-ES" sz="3600">
                <a:solidFill>
                  <a:schemeClr val="dk1"/>
                </a:solidFill>
                <a:latin typeface="Times New Roman"/>
                <a:ea typeface="Times New Roman"/>
                <a:cs typeface="Times New Roman"/>
                <a:sym typeface="Times New Roman"/>
              </a:rPr>
              <a:t> DESPLIEGUE</a:t>
            </a:r>
            <a:endParaRPr b="1" i="0" sz="3600" u="none" cap="none" strike="noStrike">
              <a:solidFill>
                <a:schemeClr val="dk1"/>
              </a:solidFill>
              <a:latin typeface="Times New Roman"/>
              <a:ea typeface="Times New Roman"/>
              <a:cs typeface="Times New Roman"/>
              <a:sym typeface="Times New Roman"/>
            </a:endParaRPr>
          </a:p>
        </p:txBody>
      </p:sp>
      <p:pic>
        <p:nvPicPr>
          <p:cNvPr id="148" name="Google Shape;148;p29"/>
          <p:cNvPicPr preferRelativeResize="0"/>
          <p:nvPr/>
        </p:nvPicPr>
        <p:blipFill>
          <a:blip r:embed="rId4">
            <a:alphaModFix/>
          </a:blip>
          <a:stretch>
            <a:fillRect/>
          </a:stretch>
        </p:blipFill>
        <p:spPr>
          <a:xfrm>
            <a:off x="152400" y="1643275"/>
            <a:ext cx="23466399" cy="13175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30"/>
          <p:cNvSpPr txBox="1"/>
          <p:nvPr/>
        </p:nvSpPr>
        <p:spPr>
          <a:xfrm>
            <a:off x="3840475" y="792477"/>
            <a:ext cx="15971400" cy="698400"/>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DIAGRAMA DE</a:t>
            </a:r>
            <a:r>
              <a:rPr b="1" lang="es-ES" sz="3600">
                <a:solidFill>
                  <a:schemeClr val="dk1"/>
                </a:solidFill>
                <a:latin typeface="Times New Roman"/>
                <a:ea typeface="Times New Roman"/>
                <a:cs typeface="Times New Roman"/>
                <a:sym typeface="Times New Roman"/>
              </a:rPr>
              <a:t> PAQUETES</a:t>
            </a:r>
            <a:endParaRPr b="1" sz="3600">
              <a:solidFill>
                <a:schemeClr val="dk1"/>
              </a:solidFill>
              <a:latin typeface="Times New Roman"/>
              <a:ea typeface="Times New Roman"/>
              <a:cs typeface="Times New Roman"/>
              <a:sym typeface="Times New Roman"/>
            </a:endParaRPr>
          </a:p>
        </p:txBody>
      </p:sp>
      <p:pic>
        <p:nvPicPr>
          <p:cNvPr id="154" name="Google Shape;154;p30"/>
          <p:cNvPicPr preferRelativeResize="0"/>
          <p:nvPr/>
        </p:nvPicPr>
        <p:blipFill>
          <a:blip r:embed="rId4">
            <a:alphaModFix/>
          </a:blip>
          <a:stretch>
            <a:fillRect/>
          </a:stretch>
        </p:blipFill>
        <p:spPr>
          <a:xfrm>
            <a:off x="520125" y="1808934"/>
            <a:ext cx="23343751" cy="1213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1"/>
          <p:cNvSpPr txBox="1"/>
          <p:nvPr/>
        </p:nvSpPr>
        <p:spPr>
          <a:xfrm>
            <a:off x="4526280" y="2435236"/>
            <a:ext cx="15971520" cy="821378"/>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400"/>
              <a:buFont typeface="Times New Roman"/>
              <a:buNone/>
            </a:pPr>
            <a:r>
              <a:rPr b="1" i="0" lang="es-ES" sz="4400" u="none" cap="none" strike="noStrike">
                <a:solidFill>
                  <a:schemeClr val="dk1"/>
                </a:solidFill>
                <a:latin typeface="Times New Roman"/>
                <a:ea typeface="Times New Roman"/>
                <a:cs typeface="Times New Roman"/>
                <a:sym typeface="Times New Roman"/>
              </a:rPr>
              <a:t>DIAGRAMA DE GANT</a:t>
            </a:r>
            <a:endParaRPr b="1" i="0" sz="4400" u="none" cap="none" strike="noStrike">
              <a:solidFill>
                <a:schemeClr val="dk1"/>
              </a:solidFill>
              <a:latin typeface="Times New Roman"/>
              <a:ea typeface="Times New Roman"/>
              <a:cs typeface="Times New Roman"/>
              <a:sym typeface="Times New Roman"/>
            </a:endParaRPr>
          </a:p>
        </p:txBody>
      </p:sp>
      <p:sp>
        <p:nvSpPr>
          <p:cNvPr id="160" name="Google Shape;160;p31"/>
          <p:cNvSpPr txBox="1"/>
          <p:nvPr/>
        </p:nvSpPr>
        <p:spPr>
          <a:xfrm>
            <a:off x="3322320" y="3916404"/>
            <a:ext cx="18379440" cy="1252265"/>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Aquí para ver el diagrama completo</a:t>
            </a:r>
            <a:endParaRPr/>
          </a:p>
          <a:p>
            <a:pPr indent="0" lvl="0" marL="0" marR="0" rtl="0" algn="ctr">
              <a:lnSpc>
                <a:spcPct val="100000"/>
              </a:lnSpc>
              <a:spcBef>
                <a:spcPts val="0"/>
              </a:spcBef>
              <a:spcAft>
                <a:spcPts val="0"/>
              </a:spcAft>
              <a:buClr>
                <a:schemeClr val="dk1"/>
              </a:buClr>
              <a:buSzPts val="3600"/>
              <a:buFont typeface="Times New Roman"/>
              <a:buNone/>
            </a:pPr>
            <a:r>
              <a:rPr b="1" i="0" lang="es-ES" sz="3600" u="sng" cap="none" strike="noStrike">
                <a:solidFill>
                  <a:schemeClr val="hlink"/>
                </a:solidFill>
                <a:latin typeface="Times New Roman"/>
                <a:ea typeface="Times New Roman"/>
                <a:cs typeface="Times New Roman"/>
                <a:sym typeface="Times New Roman"/>
                <a:hlinkClick r:id="rId4"/>
              </a:rPr>
              <a:t>DIAGRAMA GANTT PANSOFT.xlsx</a:t>
            </a:r>
            <a:endParaRPr b="1" i="0" sz="3600" u="none" cap="none" strike="noStrike">
              <a:solidFill>
                <a:schemeClr val="dk1"/>
              </a:solidFill>
              <a:latin typeface="Times New Roman"/>
              <a:ea typeface="Times New Roman"/>
              <a:cs typeface="Times New Roman"/>
              <a:sym typeface="Times New Roman"/>
            </a:endParaRPr>
          </a:p>
        </p:txBody>
      </p:sp>
      <p:sp>
        <p:nvSpPr>
          <p:cNvPr id="161" name="Google Shape;161;p31"/>
          <p:cNvSpPr/>
          <p:nvPr/>
        </p:nvSpPr>
        <p:spPr>
          <a:xfrm>
            <a:off x="9526172" y="7284415"/>
            <a:ext cx="7175362"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Times New Roman"/>
              <a:buNone/>
            </a:pPr>
            <a:r>
              <a:rPr b="1" i="0" lang="es-ES" sz="4400" u="none" cap="none" strike="noStrike">
                <a:solidFill>
                  <a:schemeClr val="dk1"/>
                </a:solidFill>
                <a:latin typeface="Times New Roman"/>
                <a:ea typeface="Times New Roman"/>
                <a:cs typeface="Times New Roman"/>
                <a:sym typeface="Times New Roman"/>
              </a:rPr>
              <a:t>DICCIONARIO DE DATOS</a:t>
            </a:r>
            <a:endParaRPr/>
          </a:p>
        </p:txBody>
      </p:sp>
      <p:sp>
        <p:nvSpPr>
          <p:cNvPr id="162" name="Google Shape;162;p31"/>
          <p:cNvSpPr txBox="1"/>
          <p:nvPr/>
        </p:nvSpPr>
        <p:spPr>
          <a:xfrm>
            <a:off x="3474720" y="8734133"/>
            <a:ext cx="18379440" cy="1252265"/>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Aquí para ver el diccionario </a:t>
            </a:r>
            <a:endParaRPr/>
          </a:p>
          <a:p>
            <a:pPr indent="0" lvl="0" marL="0" marR="0" rtl="0" algn="ctr">
              <a:lnSpc>
                <a:spcPct val="100000"/>
              </a:lnSpc>
              <a:spcBef>
                <a:spcPts val="0"/>
              </a:spcBef>
              <a:spcAft>
                <a:spcPts val="0"/>
              </a:spcAft>
              <a:buClr>
                <a:schemeClr val="dk1"/>
              </a:buClr>
              <a:buSzPts val="3600"/>
              <a:buFont typeface="Times New Roman"/>
              <a:buNone/>
            </a:pPr>
            <a:r>
              <a:rPr b="1" i="0" lang="es-ES" sz="3600" u="sng" cap="none" strike="noStrike">
                <a:solidFill>
                  <a:schemeClr val="hlink"/>
                </a:solidFill>
                <a:latin typeface="Times New Roman"/>
                <a:ea typeface="Times New Roman"/>
                <a:cs typeface="Times New Roman"/>
                <a:sym typeface="Times New Roman"/>
                <a:hlinkClick r:id="rId5"/>
              </a:rPr>
              <a:t>DICCIONARIO DE DATOS.docx</a:t>
            </a:r>
            <a:endParaRPr b="1" i="0" sz="3600" u="none" cap="none" strike="noStrike">
              <a:solidFill>
                <a:schemeClr val="dk1"/>
              </a:solidFill>
              <a:latin typeface="Times New Roman"/>
              <a:ea typeface="Times New Roman"/>
              <a:cs typeface="Times New Roman"/>
              <a:sym typeface="Times New Roman"/>
            </a:endParaRPr>
          </a:p>
        </p:txBody>
      </p:sp>
      <p:pic>
        <p:nvPicPr>
          <p:cNvPr descr="Forma&#10;&#10;Descripción generada automáticamente con confianza baja" id="163" name="Google Shape;163;p31"/>
          <p:cNvPicPr preferRelativeResize="0"/>
          <p:nvPr/>
        </p:nvPicPr>
        <p:blipFill rotWithShape="1">
          <a:blip r:embed="rId6">
            <a:alphaModFix/>
          </a:blip>
          <a:srcRect b="0" l="0" r="0" t="0"/>
          <a:stretch/>
        </p:blipFill>
        <p:spPr>
          <a:xfrm>
            <a:off x="2529840" y="9360265"/>
            <a:ext cx="4876190" cy="48761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4">
            <a:alphaModFix/>
          </a:blip>
          <a:srcRect b="0" l="0" r="0" t="0"/>
          <a:stretch/>
        </p:blipFill>
        <p:spPr>
          <a:xfrm>
            <a:off x="5029200" y="0"/>
            <a:ext cx="14874240" cy="152399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32"/>
          <p:cNvSpPr txBox="1"/>
          <p:nvPr/>
        </p:nvSpPr>
        <p:spPr>
          <a:xfrm>
            <a:off x="1926600" y="5253700"/>
            <a:ext cx="10265400" cy="4207800"/>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8800"/>
              <a:buFont typeface="Times New Roman"/>
              <a:buNone/>
            </a:pPr>
            <a:r>
              <a:rPr b="1" i="0" lang="es-ES" sz="8800" u="none" cap="none" strike="noStrike">
                <a:solidFill>
                  <a:schemeClr val="dk1"/>
                </a:solidFill>
                <a:latin typeface="Times New Roman"/>
                <a:ea typeface="Times New Roman"/>
                <a:cs typeface="Times New Roman"/>
                <a:sym typeface="Times New Roman"/>
              </a:rPr>
              <a:t>GRACIAS </a:t>
            </a:r>
            <a:endParaRPr/>
          </a:p>
          <a:p>
            <a:pPr indent="0" lvl="0" marL="0" marR="0" rtl="0" algn="ctr">
              <a:lnSpc>
                <a:spcPct val="100000"/>
              </a:lnSpc>
              <a:spcBef>
                <a:spcPts val="0"/>
              </a:spcBef>
              <a:spcAft>
                <a:spcPts val="0"/>
              </a:spcAft>
              <a:buClr>
                <a:schemeClr val="dk1"/>
              </a:buClr>
              <a:buSzPts val="8800"/>
              <a:buFont typeface="Times New Roman"/>
              <a:buNone/>
            </a:pPr>
            <a:r>
              <a:rPr b="1" i="0" lang="es-ES" sz="8800" u="none" cap="none" strike="noStrike">
                <a:solidFill>
                  <a:schemeClr val="dk1"/>
                </a:solidFill>
                <a:latin typeface="Times New Roman"/>
                <a:ea typeface="Times New Roman"/>
                <a:cs typeface="Times New Roman"/>
                <a:sym typeface="Times New Roman"/>
              </a:rPr>
              <a:t>POR SU</a:t>
            </a:r>
            <a:endParaRPr/>
          </a:p>
          <a:p>
            <a:pPr indent="0" lvl="0" marL="0" marR="0" rtl="0" algn="ctr">
              <a:lnSpc>
                <a:spcPct val="100000"/>
              </a:lnSpc>
              <a:spcBef>
                <a:spcPts val="0"/>
              </a:spcBef>
              <a:spcAft>
                <a:spcPts val="0"/>
              </a:spcAft>
              <a:buClr>
                <a:schemeClr val="dk1"/>
              </a:buClr>
              <a:buSzPts val="8800"/>
              <a:buFont typeface="Times New Roman"/>
              <a:buNone/>
            </a:pPr>
            <a:r>
              <a:rPr b="1" i="0" lang="es-ES" sz="8800" u="none" cap="none" strike="noStrike">
                <a:solidFill>
                  <a:schemeClr val="dk1"/>
                </a:solidFill>
                <a:latin typeface="Times New Roman"/>
                <a:ea typeface="Times New Roman"/>
                <a:cs typeface="Times New Roman"/>
                <a:sym typeface="Times New Roman"/>
              </a:rPr>
              <a:t>ATENCION</a:t>
            </a:r>
            <a:endParaRPr b="1" i="0" sz="8800" u="none" cap="none" strike="noStrike">
              <a:solidFill>
                <a:schemeClr val="dk1"/>
              </a:solidFill>
              <a:latin typeface="Times New Roman"/>
              <a:ea typeface="Times New Roman"/>
              <a:cs typeface="Times New Roman"/>
              <a:sym typeface="Times New Roman"/>
            </a:endParaRPr>
          </a:p>
        </p:txBody>
      </p:sp>
      <p:pic>
        <p:nvPicPr>
          <p:cNvPr id="169" name="Google Shape;169;p32"/>
          <p:cNvPicPr preferRelativeResize="0"/>
          <p:nvPr/>
        </p:nvPicPr>
        <p:blipFill>
          <a:blip r:embed="rId4">
            <a:alphaModFix/>
          </a:blip>
          <a:stretch>
            <a:fillRect/>
          </a:stretch>
        </p:blipFill>
        <p:spPr>
          <a:xfrm>
            <a:off x="13765200" y="3873500"/>
            <a:ext cx="8651325" cy="8488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nvSpPr>
        <p:spPr>
          <a:xfrm>
            <a:off x="5241220" y="2225040"/>
            <a:ext cx="14479340" cy="10628165"/>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OBJETIVOS GENERALES:</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342900" lvl="0" marL="342900" marR="0" rtl="0" algn="just">
              <a:lnSpc>
                <a:spcPct val="115000"/>
              </a:lnSpc>
              <a:spcBef>
                <a:spcPts val="140"/>
              </a:spcBef>
              <a:spcAft>
                <a:spcPts val="0"/>
              </a:spcAft>
              <a:buClr>
                <a:srgbClr val="000000"/>
              </a:buClr>
              <a:buSzPts val="3200"/>
              <a:buFont typeface="Arial"/>
              <a:buChar char="•"/>
            </a:pPr>
            <a:r>
              <a:rPr b="1" i="0" lang="es-ES" sz="3200" u="none" cap="none" strike="noStrike">
                <a:solidFill>
                  <a:srgbClr val="000000"/>
                </a:solidFill>
                <a:latin typeface="Times New Roman"/>
                <a:ea typeface="Times New Roman"/>
                <a:cs typeface="Times New Roman"/>
                <a:sym typeface="Times New Roman"/>
              </a:rPr>
              <a:t>La problemática general de las panaderías es la falta de una correcta administración ya que se evidencia problemas con el inventario, los pedidos y los pagos a los proveedores y servicios.</a:t>
            </a:r>
            <a:endParaRPr/>
          </a:p>
          <a:p>
            <a:pPr indent="-342900" lvl="0" marL="342900" marR="0" rtl="0" algn="just">
              <a:lnSpc>
                <a:spcPct val="115000"/>
              </a:lnSpc>
              <a:spcBef>
                <a:spcPts val="280"/>
              </a:spcBef>
              <a:spcAft>
                <a:spcPts val="0"/>
              </a:spcAft>
              <a:buClr>
                <a:srgbClr val="000000"/>
              </a:buClr>
              <a:buSzPts val="3200"/>
              <a:buFont typeface="Arial"/>
              <a:buChar char="•"/>
            </a:pPr>
            <a:r>
              <a:rPr b="1" i="0" lang="es-ES" sz="3200" u="none" cap="none" strike="noStrike">
                <a:solidFill>
                  <a:srgbClr val="000000"/>
                </a:solidFill>
                <a:latin typeface="Times New Roman"/>
                <a:ea typeface="Times New Roman"/>
                <a:cs typeface="Times New Roman"/>
                <a:sym typeface="Times New Roman"/>
              </a:rPr>
              <a:t>Lo que pretende el sistema web es mejorar las fallas evidenciadas, generando un sistema de administración sencillo y eficaz que genere una solución a estas falencias.</a:t>
            </a:r>
            <a:endParaRPr/>
          </a:p>
          <a:p>
            <a:pPr indent="-342900" lvl="0" marL="342900" marR="0" rtl="0" algn="just">
              <a:lnSpc>
                <a:spcPct val="115000"/>
              </a:lnSpc>
              <a:spcBef>
                <a:spcPts val="280"/>
              </a:spcBef>
              <a:spcAft>
                <a:spcPts val="0"/>
              </a:spcAft>
              <a:buClr>
                <a:srgbClr val="FFFFFF"/>
              </a:buClr>
              <a:buSzPts val="3200"/>
              <a:buFont typeface="Helvetica Neue"/>
              <a:buNone/>
            </a:pPr>
            <a:r>
              <a:t/>
            </a:r>
            <a:endParaRPr b="1" i="0" sz="3200" u="none" cap="none" strike="noStrike">
              <a:solidFill>
                <a:srgbClr val="000000"/>
              </a:solidFill>
              <a:latin typeface="Times New Roman"/>
              <a:ea typeface="Times New Roman"/>
              <a:cs typeface="Times New Roman"/>
              <a:sym typeface="Times New Roman"/>
            </a:endParaRPr>
          </a:p>
          <a:p>
            <a:pPr indent="-342900" lvl="0" marL="342900" marR="0" rtl="0" algn="ctr">
              <a:lnSpc>
                <a:spcPct val="115000"/>
              </a:lnSpc>
              <a:spcBef>
                <a:spcPts val="28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OBJETIVOS ESPECIFICOS:</a:t>
            </a:r>
            <a:endParaRPr/>
          </a:p>
          <a:p>
            <a:pPr indent="-342900" lvl="0" marL="342900" marR="0" rtl="0" algn="l">
              <a:lnSpc>
                <a:spcPct val="115000"/>
              </a:lnSpc>
              <a:spcBef>
                <a:spcPts val="280"/>
              </a:spcBef>
              <a:spcAft>
                <a:spcPts val="0"/>
              </a:spcAft>
              <a:buClr>
                <a:srgbClr val="FFFFFF"/>
              </a:buClr>
              <a:buSzPts val="3200"/>
              <a:buFont typeface="Helvetica Neue"/>
              <a:buNone/>
            </a:pPr>
            <a:r>
              <a:t/>
            </a:r>
            <a:endParaRPr b="1"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115000"/>
              </a:lnSpc>
              <a:spcBef>
                <a:spcPts val="280"/>
              </a:spcBef>
              <a:spcAft>
                <a:spcPts val="0"/>
              </a:spcAft>
              <a:buClr>
                <a:schemeClr val="dk1"/>
              </a:buClr>
              <a:buSzPts val="3200"/>
              <a:buFont typeface="Arial"/>
              <a:buChar char="•"/>
            </a:pPr>
            <a:r>
              <a:rPr b="1" i="0" lang="es-ES" sz="3200" u="none" cap="none" strike="noStrike">
                <a:solidFill>
                  <a:schemeClr val="dk1"/>
                </a:solidFill>
                <a:latin typeface="Times New Roman"/>
                <a:ea typeface="Times New Roman"/>
                <a:cs typeface="Times New Roman"/>
                <a:sym typeface="Times New Roman"/>
              </a:rPr>
              <a:t>Diseñar un sistema web que guarde los datos de los inventarios, pedidos, gastos y proveedores de la panadería.</a:t>
            </a:r>
            <a:endParaRPr/>
          </a:p>
          <a:p>
            <a:pPr indent="-342900" lvl="0" marL="342900" marR="0" rtl="0" algn="l">
              <a:lnSpc>
                <a:spcPct val="115000"/>
              </a:lnSpc>
              <a:spcBef>
                <a:spcPts val="280"/>
              </a:spcBef>
              <a:spcAft>
                <a:spcPts val="0"/>
              </a:spcAft>
              <a:buClr>
                <a:schemeClr val="dk1"/>
              </a:buClr>
              <a:buSzPts val="3200"/>
              <a:buFont typeface="Arial"/>
              <a:buChar char="•"/>
            </a:pPr>
            <a:r>
              <a:rPr b="1" i="0" lang="es-ES" sz="3200" u="none" cap="none" strike="noStrike">
                <a:solidFill>
                  <a:schemeClr val="dk1"/>
                </a:solidFill>
                <a:latin typeface="Times New Roman"/>
                <a:ea typeface="Times New Roman"/>
                <a:cs typeface="Times New Roman"/>
                <a:sym typeface="Times New Roman"/>
              </a:rPr>
              <a:t>Diseñar reportes de los datos de los inventarios.</a:t>
            </a:r>
            <a:endParaRPr/>
          </a:p>
          <a:p>
            <a:pPr indent="-342900" lvl="0" marL="342900" marR="0" rtl="0" algn="l">
              <a:lnSpc>
                <a:spcPct val="115000"/>
              </a:lnSpc>
              <a:spcBef>
                <a:spcPts val="280"/>
              </a:spcBef>
              <a:spcAft>
                <a:spcPts val="0"/>
              </a:spcAft>
              <a:buClr>
                <a:schemeClr val="dk1"/>
              </a:buClr>
              <a:buSzPts val="3200"/>
              <a:buFont typeface="Arial"/>
              <a:buChar char="•"/>
            </a:pPr>
            <a:r>
              <a:rPr b="1" i="0" lang="es-ES" sz="3200" u="none" cap="none" strike="noStrike">
                <a:solidFill>
                  <a:schemeClr val="dk1"/>
                </a:solidFill>
                <a:latin typeface="Times New Roman"/>
                <a:ea typeface="Times New Roman"/>
                <a:cs typeface="Times New Roman"/>
                <a:sym typeface="Times New Roman"/>
              </a:rPr>
              <a:t>Mejorar la calidad de la administración de los inventarios.</a:t>
            </a:r>
            <a:endParaRPr/>
          </a:p>
          <a:p>
            <a:pPr indent="-342900" lvl="0" marL="342900" marR="0" rtl="0" algn="l">
              <a:lnSpc>
                <a:spcPct val="115000"/>
              </a:lnSpc>
              <a:spcBef>
                <a:spcPts val="280"/>
              </a:spcBef>
              <a:spcAft>
                <a:spcPts val="0"/>
              </a:spcAft>
              <a:buClr>
                <a:schemeClr val="dk1"/>
              </a:buClr>
              <a:buSzPts val="3200"/>
              <a:buFont typeface="Arial"/>
              <a:buChar char="•"/>
            </a:pPr>
            <a:r>
              <a:rPr b="1" i="0" lang="es-ES" sz="3200" u="none" cap="none" strike="noStrike">
                <a:solidFill>
                  <a:schemeClr val="dk1"/>
                </a:solidFill>
                <a:latin typeface="Times New Roman"/>
                <a:ea typeface="Times New Roman"/>
                <a:cs typeface="Times New Roman"/>
                <a:sym typeface="Times New Roman"/>
              </a:rPr>
              <a:t>Establecer un buen funcionamiento del sistema web para las panaderías.</a:t>
            </a:r>
            <a:endParaRPr/>
          </a:p>
          <a:p>
            <a:pPr indent="-342900" lvl="0" marL="342900" marR="0" rtl="0" algn="just">
              <a:lnSpc>
                <a:spcPct val="115000"/>
              </a:lnSpc>
              <a:spcBef>
                <a:spcPts val="280"/>
              </a:spcBef>
              <a:spcAft>
                <a:spcPts val="0"/>
              </a:spcAft>
              <a:buClr>
                <a:srgbClr val="FFFFFF"/>
              </a:buClr>
              <a:buSzPts val="3200"/>
              <a:buFont typeface="Helvetica Neue"/>
              <a:buNone/>
            </a:pPr>
            <a:r>
              <a:t/>
            </a:r>
            <a:endParaRPr b="1" i="0" sz="3200" u="none" cap="none" strike="noStrike">
              <a:solidFill>
                <a:srgbClr val="FFFFFF"/>
              </a:solidFill>
              <a:latin typeface="Calibri"/>
              <a:ea typeface="Calibri"/>
              <a:cs typeface="Calibri"/>
              <a:sym typeface="Calibri"/>
            </a:endParaRPr>
          </a:p>
          <a:p>
            <a:pPr indent="0" lvl="0" marL="0" marR="0" rtl="0" algn="l">
              <a:lnSpc>
                <a:spcPct val="100000"/>
              </a:lnSpc>
              <a:spcBef>
                <a:spcPts val="140"/>
              </a:spcBef>
              <a:spcAft>
                <a:spcPts val="0"/>
              </a:spcAft>
              <a:buClr>
                <a:srgbClr val="FFFFFF"/>
              </a:buClr>
              <a:buSzPts val="3600"/>
              <a:buFont typeface="Helvetica Neue"/>
              <a:buNone/>
            </a:pPr>
            <a:r>
              <a:t/>
            </a:r>
            <a:endParaRPr b="1" i="0" sz="36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nvSpPr>
        <p:spPr>
          <a:xfrm>
            <a:off x="4876800" y="4053840"/>
            <a:ext cx="15544800" cy="6299801"/>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000"/>
              <a:buFont typeface="Times New Roman"/>
              <a:buNone/>
            </a:pPr>
            <a:r>
              <a:rPr b="1" i="0" lang="es-ES" sz="4000" u="none" cap="none" strike="noStrike">
                <a:solidFill>
                  <a:schemeClr val="dk1"/>
                </a:solidFill>
                <a:latin typeface="Times New Roman"/>
                <a:ea typeface="Times New Roman"/>
                <a:cs typeface="Times New Roman"/>
                <a:sym typeface="Times New Roman"/>
              </a:rPr>
              <a:t>INTRODUCCION:</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Los objetivos del análisis del sistema son solucionar las necesidades del cliente, identificar el problema del cliente al desarrollar la administración de su panadería (poca eficiencia, mal uso de los datos del inventario de la panadería, se procesan más lento los datos).</a:t>
            </a:r>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Se desarrollaron diagramas (clases, uso, Mer y flujo) con la intención de entender todo lo que compone el sistema y la administración de una panadería, se pueden identificar los actores o usuarios del sistema que interactúan con el mismo, se aclara cada función del sistema dividido en módulos.</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7"/>
          <p:cNvSpPr txBox="1"/>
          <p:nvPr/>
        </p:nvSpPr>
        <p:spPr>
          <a:xfrm>
            <a:off x="4876800" y="3596640"/>
            <a:ext cx="15544800" cy="8577347"/>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000"/>
              <a:buFont typeface="Times New Roman"/>
              <a:buNone/>
            </a:pPr>
            <a:r>
              <a:rPr b="1" i="0" lang="es-ES" sz="4000" u="none" cap="none" strike="noStrike">
                <a:solidFill>
                  <a:schemeClr val="dk1"/>
                </a:solidFill>
                <a:latin typeface="Times New Roman"/>
                <a:ea typeface="Times New Roman"/>
                <a:cs typeface="Times New Roman"/>
                <a:sym typeface="Times New Roman"/>
              </a:rPr>
              <a:t>PROPOSITO:</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El propósito de la aplicación web es facilitar y generar un sistema de administración eficaz y ordenado para una panadería, promocionando los productos, servicios y pedidos que ofrece una panadería.</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000"/>
              <a:buFont typeface="Times New Roman"/>
              <a:buNone/>
            </a:pPr>
            <a:r>
              <a:rPr b="1" i="0" lang="es-ES" sz="4000" u="none" cap="none" strike="noStrike">
                <a:solidFill>
                  <a:schemeClr val="dk1"/>
                </a:solidFill>
                <a:latin typeface="Times New Roman"/>
                <a:ea typeface="Times New Roman"/>
                <a:cs typeface="Times New Roman"/>
                <a:sym typeface="Times New Roman"/>
              </a:rPr>
              <a:t>ALCANCE: </a:t>
            </a:r>
            <a:endParaRPr/>
          </a:p>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Con este proyecto de administración de panaderías se tiene estimado que reciba un reconocimiento local en un periodo de 4 meses como máximo.</a:t>
            </a:r>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Personal involucrado</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8"/>
          <p:cNvSpPr txBox="1"/>
          <p:nvPr/>
        </p:nvSpPr>
        <p:spPr>
          <a:xfrm>
            <a:off x="4876800" y="2651760"/>
            <a:ext cx="15544800" cy="1929373"/>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000"/>
              <a:buFont typeface="Times New Roman"/>
              <a:buNone/>
            </a:pPr>
            <a:r>
              <a:rPr b="1" i="0" lang="es-ES" sz="4000" u="none" cap="none" strike="noStrike">
                <a:solidFill>
                  <a:schemeClr val="dk1"/>
                </a:solidFill>
                <a:latin typeface="Times New Roman"/>
                <a:ea typeface="Times New Roman"/>
                <a:cs typeface="Times New Roman"/>
                <a:sym typeface="Times New Roman"/>
              </a:rPr>
              <a:t>PERSONAL INVOLUCRADO:</a:t>
            </a:r>
            <a:endParaRPr/>
          </a:p>
          <a:p>
            <a:pPr indent="0" lvl="0" marL="0" marR="0" rtl="0" algn="ctr">
              <a:lnSpc>
                <a:spcPct val="100000"/>
              </a:lnSpc>
              <a:spcBef>
                <a:spcPts val="0"/>
              </a:spcBef>
              <a:spcAft>
                <a:spcPts val="0"/>
              </a:spcAft>
              <a:buClr>
                <a:srgbClr val="FFFFFF"/>
              </a:buClr>
              <a:buSzPts val="4000"/>
              <a:buFont typeface="Helvetica Neue"/>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p:txBody>
      </p:sp>
      <p:graphicFrame>
        <p:nvGraphicFramePr>
          <p:cNvPr id="80" name="Google Shape;80;p18"/>
          <p:cNvGraphicFramePr/>
          <p:nvPr/>
        </p:nvGraphicFramePr>
        <p:xfrm>
          <a:off x="4053840" y="4581133"/>
          <a:ext cx="3000000" cy="3000000"/>
        </p:xfrm>
        <a:graphic>
          <a:graphicData uri="http://schemas.openxmlformats.org/drawingml/2006/table">
            <a:tbl>
              <a:tblPr>
                <a:noFill/>
                <a:tableStyleId>{10437ACB-0127-47EE-AFDF-A148E1659874}</a:tableStyleId>
              </a:tblPr>
              <a:tblGrid>
                <a:gridCol w="5857300"/>
                <a:gridCol w="11699175"/>
              </a:tblGrid>
              <a:tr h="1339150">
                <a:tc>
                  <a:txBody>
                    <a:bodyPr/>
                    <a:lstStyle/>
                    <a:p>
                      <a:pPr indent="0" lvl="0" marL="0" marR="0" rtl="0" algn="l">
                        <a:lnSpc>
                          <a:spcPct val="100000"/>
                        </a:lnSpc>
                        <a:spcBef>
                          <a:spcPts val="0"/>
                        </a:spcBef>
                        <a:spcAft>
                          <a:spcPts val="0"/>
                        </a:spcAft>
                        <a:buClr>
                          <a:srgbClr val="000000"/>
                        </a:buClr>
                        <a:buSzPts val="3600"/>
                        <a:buFont typeface="Calibri"/>
                        <a:buNone/>
                      </a:pPr>
                      <a:r>
                        <a:rPr b="1" lang="es-ES" sz="3600" u="none" cap="none" strike="noStrike">
                          <a:solidFill>
                            <a:srgbClr val="000000"/>
                          </a:solidFill>
                          <a:latin typeface="Calibri"/>
                          <a:ea typeface="Calibri"/>
                          <a:cs typeface="Calibri"/>
                          <a:sym typeface="Calibri"/>
                        </a:rPr>
                        <a:t>Nombre</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3600"/>
                        <a:buFont typeface="Calibri"/>
                        <a:buNone/>
                      </a:pPr>
                      <a:r>
                        <a:rPr lang="es-ES" sz="3600" u="none" cap="none" strike="noStrike">
                          <a:solidFill>
                            <a:srgbClr val="000000"/>
                          </a:solidFill>
                          <a:latin typeface="Calibri"/>
                          <a:ea typeface="Calibri"/>
                          <a:cs typeface="Calibri"/>
                          <a:sym typeface="Calibri"/>
                        </a:rPr>
                        <a:t>Johan Alexander Vargas Sáenz</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tcPr>
                </a:tc>
              </a:tr>
              <a:tr h="1339150">
                <a:tc>
                  <a:txBody>
                    <a:bodyPr/>
                    <a:lstStyle/>
                    <a:p>
                      <a:pPr indent="0" lvl="0" marL="0" marR="0" rtl="0" algn="l">
                        <a:lnSpc>
                          <a:spcPct val="100000"/>
                        </a:lnSpc>
                        <a:spcBef>
                          <a:spcPts val="0"/>
                        </a:spcBef>
                        <a:spcAft>
                          <a:spcPts val="0"/>
                        </a:spcAft>
                        <a:buClr>
                          <a:srgbClr val="000000"/>
                        </a:buClr>
                        <a:buSzPts val="3600"/>
                        <a:buFont typeface="Calibri"/>
                        <a:buNone/>
                      </a:pPr>
                      <a:r>
                        <a:rPr b="1" lang="es-ES" sz="3600" u="none" cap="none" strike="noStrike">
                          <a:solidFill>
                            <a:srgbClr val="000000"/>
                          </a:solidFill>
                          <a:latin typeface="Calibri"/>
                          <a:ea typeface="Calibri"/>
                          <a:cs typeface="Calibri"/>
                          <a:sym typeface="Calibri"/>
                        </a:rPr>
                        <a:t>Rol</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3600"/>
                        <a:buFont typeface="Calibri"/>
                        <a:buNone/>
                      </a:pPr>
                      <a:r>
                        <a:rPr lang="es-ES" sz="3600" u="none" cap="none" strike="noStrike">
                          <a:solidFill>
                            <a:srgbClr val="000000"/>
                          </a:solidFill>
                          <a:latin typeface="Calibri"/>
                          <a:ea typeface="Calibri"/>
                          <a:cs typeface="Calibri"/>
                          <a:sym typeface="Calibri"/>
                        </a:rPr>
                        <a:t>Analista, diseñador y programador</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tcPr>
                </a:tc>
              </a:tr>
              <a:tr h="1339150">
                <a:tc>
                  <a:txBody>
                    <a:bodyPr/>
                    <a:lstStyle/>
                    <a:p>
                      <a:pPr indent="0" lvl="0" marL="0" marR="0" rtl="0" algn="l">
                        <a:lnSpc>
                          <a:spcPct val="100000"/>
                        </a:lnSpc>
                        <a:spcBef>
                          <a:spcPts val="0"/>
                        </a:spcBef>
                        <a:spcAft>
                          <a:spcPts val="0"/>
                        </a:spcAft>
                        <a:buClr>
                          <a:srgbClr val="000000"/>
                        </a:buClr>
                        <a:buSzPts val="3600"/>
                        <a:buFont typeface="Calibri"/>
                        <a:buNone/>
                      </a:pPr>
                      <a:r>
                        <a:rPr b="1" lang="es-ES" sz="3600" u="none" cap="none" strike="noStrike">
                          <a:solidFill>
                            <a:srgbClr val="000000"/>
                          </a:solidFill>
                          <a:latin typeface="Calibri"/>
                          <a:ea typeface="Calibri"/>
                          <a:cs typeface="Calibri"/>
                          <a:sym typeface="Calibri"/>
                        </a:rPr>
                        <a:t>Categoría Profesional</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3600"/>
                        <a:buFont typeface="Calibri"/>
                        <a:buNone/>
                      </a:pPr>
                      <a:r>
                        <a:rPr lang="es-ES" sz="3600" u="none" cap="none" strike="noStrike">
                          <a:solidFill>
                            <a:srgbClr val="000000"/>
                          </a:solidFill>
                          <a:latin typeface="Calibri"/>
                          <a:ea typeface="Calibri"/>
                          <a:cs typeface="Calibri"/>
                          <a:sym typeface="Calibri"/>
                        </a:rPr>
                        <a:t>Aprendiz</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tcPr>
                </a:tc>
              </a:tr>
              <a:tr h="1449275">
                <a:tc>
                  <a:txBody>
                    <a:bodyPr/>
                    <a:lstStyle/>
                    <a:p>
                      <a:pPr indent="0" lvl="0" marL="0" marR="0" rtl="0" algn="l">
                        <a:lnSpc>
                          <a:spcPct val="100000"/>
                        </a:lnSpc>
                        <a:spcBef>
                          <a:spcPts val="0"/>
                        </a:spcBef>
                        <a:spcAft>
                          <a:spcPts val="0"/>
                        </a:spcAft>
                        <a:buClr>
                          <a:srgbClr val="000000"/>
                        </a:buClr>
                        <a:buSzPts val="3600"/>
                        <a:buFont typeface="Calibri"/>
                        <a:buNone/>
                      </a:pPr>
                      <a:r>
                        <a:rPr b="1" lang="es-ES" sz="3600" u="none" cap="none" strike="noStrike">
                          <a:solidFill>
                            <a:srgbClr val="000000"/>
                          </a:solidFill>
                          <a:latin typeface="Calibri"/>
                          <a:ea typeface="Calibri"/>
                          <a:cs typeface="Calibri"/>
                          <a:sym typeface="Calibri"/>
                        </a:rPr>
                        <a:t>Responsabilidad</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3600"/>
                        <a:buFont typeface="Calibri"/>
                        <a:buNone/>
                      </a:pPr>
                      <a:r>
                        <a:rPr lang="es-ES" sz="3600" u="none" cap="none" strike="noStrike">
                          <a:solidFill>
                            <a:srgbClr val="000000"/>
                          </a:solidFill>
                          <a:latin typeface="Calibri"/>
                          <a:ea typeface="Calibri"/>
                          <a:cs typeface="Calibri"/>
                          <a:sym typeface="Calibri"/>
                        </a:rPr>
                        <a:t>Análisis de información, diseño y programación del SIS-I</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tcPr>
                </a:tc>
              </a:tr>
              <a:tr h="1229025">
                <a:tc>
                  <a:txBody>
                    <a:bodyPr/>
                    <a:lstStyle/>
                    <a:p>
                      <a:pPr indent="0" lvl="0" marL="0" marR="0" rtl="0" algn="l">
                        <a:lnSpc>
                          <a:spcPct val="100000"/>
                        </a:lnSpc>
                        <a:spcBef>
                          <a:spcPts val="0"/>
                        </a:spcBef>
                        <a:spcAft>
                          <a:spcPts val="0"/>
                        </a:spcAft>
                        <a:buClr>
                          <a:srgbClr val="000000"/>
                        </a:buClr>
                        <a:buSzPts val="3600"/>
                        <a:buFont typeface="Calibri"/>
                        <a:buNone/>
                      </a:pPr>
                      <a:r>
                        <a:rPr b="1" lang="es-ES" sz="3600" u="none" cap="none" strike="noStrike">
                          <a:solidFill>
                            <a:srgbClr val="000000"/>
                          </a:solidFill>
                          <a:latin typeface="Calibri"/>
                          <a:ea typeface="Calibri"/>
                          <a:cs typeface="Calibri"/>
                          <a:sym typeface="Calibri"/>
                        </a:rPr>
                        <a:t>Información de contacto</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70C0"/>
                        </a:buClr>
                        <a:buSzPts val="3600"/>
                        <a:buFont typeface="Calibri"/>
                        <a:buNone/>
                      </a:pPr>
                      <a:r>
                        <a:rPr lang="es-ES" sz="3600" u="none" cap="none" strike="noStrike">
                          <a:solidFill>
                            <a:srgbClr val="0070C0"/>
                          </a:solidFill>
                          <a:latin typeface="Calibri"/>
                          <a:ea typeface="Calibri"/>
                          <a:cs typeface="Calibri"/>
                          <a:sym typeface="Calibri"/>
                        </a:rPr>
                        <a:t>alexanderdemon95@gmail.com</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tcPr>
                </a:tc>
              </a:tr>
              <a:tr h="1229025">
                <a:tc>
                  <a:txBody>
                    <a:bodyPr/>
                    <a:lstStyle/>
                    <a:p>
                      <a:pPr indent="0" lvl="0" marL="0" marR="0" rtl="0" algn="l">
                        <a:lnSpc>
                          <a:spcPct val="100000"/>
                        </a:lnSpc>
                        <a:spcBef>
                          <a:spcPts val="0"/>
                        </a:spcBef>
                        <a:spcAft>
                          <a:spcPts val="0"/>
                        </a:spcAft>
                        <a:buClr>
                          <a:srgbClr val="000000"/>
                        </a:buClr>
                        <a:buSzPts val="3600"/>
                        <a:buFont typeface="Calibri"/>
                        <a:buNone/>
                      </a:pPr>
                      <a:r>
                        <a:rPr b="1" lang="es-ES" sz="3600" u="none" cap="none" strike="noStrike">
                          <a:solidFill>
                            <a:srgbClr val="000000"/>
                          </a:solidFill>
                          <a:latin typeface="Calibri"/>
                          <a:ea typeface="Calibri"/>
                          <a:cs typeface="Calibri"/>
                          <a:sym typeface="Calibri"/>
                        </a:rPr>
                        <a:t>Cliente</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70C0"/>
                        </a:buClr>
                        <a:buSzPts val="3600"/>
                        <a:buFont typeface="Calibri"/>
                        <a:buNone/>
                      </a:pPr>
                      <a:r>
                        <a:rPr lang="es-ES" sz="3600" u="none" cap="none" strike="noStrike">
                          <a:solidFill>
                            <a:srgbClr val="0070C0"/>
                          </a:solidFill>
                          <a:latin typeface="Calibri"/>
                          <a:ea typeface="Calibri"/>
                          <a:cs typeface="Calibri"/>
                          <a:sym typeface="Calibri"/>
                        </a:rPr>
                        <a:t>Cliente</a:t>
                      </a:r>
                      <a:endParaRPr sz="3600" u="none" cap="none" strike="noStrike">
                        <a:latin typeface="Calibri"/>
                        <a:ea typeface="Calibri"/>
                        <a:cs typeface="Calibri"/>
                        <a:sym typeface="Calibri"/>
                      </a:endParaRPr>
                    </a:p>
                  </a:txBody>
                  <a:tcPr marT="0" marB="0" marR="68575" marL="68575">
                    <a:lnL cap="flat" cmpd="sng" w="12700">
                      <a:solidFill>
                        <a:srgbClr val="000001"/>
                      </a:solidFill>
                      <a:prstDash val="solid"/>
                      <a:round/>
                      <a:headEnd len="sm" w="sm" type="none"/>
                      <a:tailEnd len="sm" w="sm" type="none"/>
                    </a:lnL>
                    <a:lnR cap="flat" cmpd="sng" w="12700">
                      <a:solidFill>
                        <a:srgbClr val="000001"/>
                      </a:solidFill>
                      <a:prstDash val="solid"/>
                      <a:round/>
                      <a:headEnd len="sm" w="sm" type="none"/>
                      <a:tailEnd len="sm" w="sm" type="none"/>
                    </a:lnR>
                    <a:lnT cap="flat" cmpd="sng" w="12700">
                      <a:solidFill>
                        <a:srgbClr val="000001"/>
                      </a:solidFill>
                      <a:prstDash val="solid"/>
                      <a:round/>
                      <a:headEnd len="sm" w="sm" type="none"/>
                      <a:tailEnd len="sm" w="sm" type="none"/>
                    </a:lnT>
                    <a:lnB cap="flat" cmpd="sng" w="12700">
                      <a:solidFill>
                        <a:srgbClr val="00000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9"/>
          <p:cNvSpPr txBox="1"/>
          <p:nvPr/>
        </p:nvSpPr>
        <p:spPr>
          <a:xfrm>
            <a:off x="4876800" y="4053840"/>
            <a:ext cx="15544800" cy="5807358"/>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000"/>
              <a:buFont typeface="Times New Roman"/>
              <a:buNone/>
            </a:pPr>
            <a:r>
              <a:rPr b="1" i="0" lang="es-ES" sz="4000" u="none" cap="none" strike="noStrike">
                <a:solidFill>
                  <a:schemeClr val="dk1"/>
                </a:solidFill>
                <a:latin typeface="Times New Roman"/>
                <a:ea typeface="Times New Roman"/>
                <a:cs typeface="Times New Roman"/>
                <a:sym typeface="Times New Roman"/>
              </a:rPr>
              <a:t>DESCRIPCION GENERAL:</a:t>
            </a:r>
            <a:endParaRPr/>
          </a:p>
          <a:p>
            <a:pPr indent="0" lvl="0" marL="0" marR="0" rtl="0" algn="ctr">
              <a:lnSpc>
                <a:spcPct val="100000"/>
              </a:lnSpc>
              <a:spcBef>
                <a:spcPts val="0"/>
              </a:spcBef>
              <a:spcAft>
                <a:spcPts val="0"/>
              </a:spcAft>
              <a:buClr>
                <a:srgbClr val="FFFFFF"/>
              </a:buClr>
              <a:buSzPts val="4000"/>
              <a:buFont typeface="Helvetica Neue"/>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La problemática general de las panaderías es la falta de una correcta administración ya que se evidencia problemas con el inventario, los pedidos y los pagos a los proveedores y servicios.</a:t>
            </a:r>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Lo que pretende el sistema web es mejorar las fallas evidenciadas, generando un sistema de administración sencillo y eficaz que genere una solución a estas falencias.</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20"/>
          <p:cNvSpPr txBox="1"/>
          <p:nvPr/>
        </p:nvSpPr>
        <p:spPr>
          <a:xfrm>
            <a:off x="4876800" y="4053840"/>
            <a:ext cx="15544800" cy="5807358"/>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000"/>
              <a:buFont typeface="Times New Roman"/>
              <a:buNone/>
            </a:pPr>
            <a:r>
              <a:rPr b="1" i="0" lang="es-ES" sz="4000" u="none" cap="none" strike="noStrike">
                <a:solidFill>
                  <a:schemeClr val="dk1"/>
                </a:solidFill>
                <a:latin typeface="Times New Roman"/>
                <a:ea typeface="Times New Roman"/>
                <a:cs typeface="Times New Roman"/>
                <a:sym typeface="Times New Roman"/>
              </a:rPr>
              <a:t>DESCRIPCION GENERAL:</a:t>
            </a:r>
            <a:endParaRPr/>
          </a:p>
          <a:p>
            <a:pPr indent="0" lvl="0" marL="0" marR="0" rtl="0" algn="ctr">
              <a:lnSpc>
                <a:spcPct val="100000"/>
              </a:lnSpc>
              <a:spcBef>
                <a:spcPts val="0"/>
              </a:spcBef>
              <a:spcAft>
                <a:spcPts val="0"/>
              </a:spcAft>
              <a:buClr>
                <a:srgbClr val="FFFFFF"/>
              </a:buClr>
              <a:buSzPts val="4000"/>
              <a:buFont typeface="Helvetica Neue"/>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La problemática general de las panaderías es la falta de una correcta administración ya que se evidencia problemas con el inventario, los pedidos y los pagos a los proveedores y servicios.</a:t>
            </a:r>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3600"/>
              <a:buFont typeface="Times New Roman"/>
              <a:buNone/>
            </a:pPr>
            <a:r>
              <a:rPr b="1" i="0" lang="es-ES" sz="3600" u="none" cap="none" strike="noStrike">
                <a:solidFill>
                  <a:schemeClr val="dk1"/>
                </a:solidFill>
                <a:latin typeface="Times New Roman"/>
                <a:ea typeface="Times New Roman"/>
                <a:cs typeface="Times New Roman"/>
                <a:sym typeface="Times New Roman"/>
              </a:rPr>
              <a:t>Lo que pretende el sistema web es mejorar las fallas evidenciadas, generando un sistema de administración sencillo y eficaz que genere una solución a estas falencias.</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1"/>
          <p:cNvSpPr txBox="1"/>
          <p:nvPr/>
        </p:nvSpPr>
        <p:spPr>
          <a:xfrm>
            <a:off x="4876800" y="3119931"/>
            <a:ext cx="15544800" cy="1867818"/>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4000"/>
              <a:buFont typeface="Times New Roman"/>
              <a:buNone/>
            </a:pPr>
            <a:r>
              <a:rPr b="1" i="0" lang="es-ES" sz="4000" u="none" cap="none" strike="noStrike">
                <a:solidFill>
                  <a:schemeClr val="dk1"/>
                </a:solidFill>
                <a:latin typeface="Times New Roman"/>
                <a:ea typeface="Times New Roman"/>
                <a:cs typeface="Times New Roman"/>
                <a:sym typeface="Times New Roman"/>
              </a:rPr>
              <a:t>REQUISITOS FUNCIONALES:</a:t>
            </a:r>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3600"/>
              <a:buFont typeface="Helvetica Neue"/>
              <a:buNone/>
            </a:pPr>
            <a:r>
              <a:t/>
            </a:r>
            <a:endParaRPr b="1" i="0" sz="3600" u="none" cap="none" strike="noStrike">
              <a:solidFill>
                <a:schemeClr val="dk1"/>
              </a:solidFill>
              <a:latin typeface="Times New Roman"/>
              <a:ea typeface="Times New Roman"/>
              <a:cs typeface="Times New Roman"/>
              <a:sym typeface="Times New Roman"/>
            </a:endParaRPr>
          </a:p>
        </p:txBody>
      </p:sp>
      <p:graphicFrame>
        <p:nvGraphicFramePr>
          <p:cNvPr id="96" name="Google Shape;96;p21"/>
          <p:cNvGraphicFramePr/>
          <p:nvPr/>
        </p:nvGraphicFramePr>
        <p:xfrm>
          <a:off x="1950720" y="4418058"/>
          <a:ext cx="3000000" cy="3000000"/>
        </p:xfrm>
        <a:graphic>
          <a:graphicData uri="http://schemas.openxmlformats.org/drawingml/2006/table">
            <a:tbl>
              <a:tblPr>
                <a:noFill/>
                <a:tableStyleId>{10437ACB-0127-47EE-AFDF-A148E1659874}</a:tableStyleId>
              </a:tblPr>
              <a:tblGrid>
                <a:gridCol w="3406750"/>
                <a:gridCol w="6712625"/>
              </a:tblGrid>
              <a:tr h="55055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Id Requerimiento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RF01</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166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Nombre del requerimiento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Autentificación de usuario.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011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Características</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Los usuarios deberán identificarse para acceder al sistema de acuerdo a su Perfil.</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5947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Descripción</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Ingresar al software realizando una autenticación frente a la aplicación web la cual debe solicitar un usuario y contraseña, para generar un login.</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055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RNF Relacionado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Helvetica Neue"/>
                        <a:buNone/>
                      </a:pPr>
                      <a:r>
                        <a:t/>
                      </a:r>
                      <a:endParaRPr sz="2800" u="none" cap="none" strike="noStrike">
                        <a:solidFill>
                          <a:schemeClr val="dk1"/>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055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Prioridad</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Alta</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055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Fecha de elaboración</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6/02/2021 - 6/02/2021</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166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Elaborado por</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Johan Alexander Vargas Sáenz</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7" name="Google Shape;97;p21"/>
          <p:cNvGraphicFramePr/>
          <p:nvPr/>
        </p:nvGraphicFramePr>
        <p:xfrm>
          <a:off x="12466320" y="4418058"/>
          <a:ext cx="3000000" cy="3000000"/>
        </p:xfrm>
        <a:graphic>
          <a:graphicData uri="http://schemas.openxmlformats.org/drawingml/2006/table">
            <a:tbl>
              <a:tblPr>
                <a:noFill/>
                <a:tableStyleId>{10437ACB-0127-47EE-AFDF-A148E1659874}</a:tableStyleId>
              </a:tblPr>
              <a:tblGrid>
                <a:gridCol w="3458050"/>
                <a:gridCol w="6813700"/>
              </a:tblGrid>
              <a:tr h="3903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Id Requerimiento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RF02</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065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Nombre del requerimiento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Iniciar sesión usuarios</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097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Características</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Después de ingresar el nombre de usuario y la contraseña el sistema permite el acceso al usuario.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6127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Descripción</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Cada usuario relacionado con el sistema tendrá que identificarse para poder ingresar al sistema web donde podrá realizar sus funciones en la panadería</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077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RNF Relacionado</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Helvetica Neue"/>
                        <a:buNone/>
                      </a:pPr>
                      <a:r>
                        <a:t/>
                      </a:r>
                      <a:endParaRPr sz="2800" u="none" cap="none" strike="noStrike">
                        <a:solidFill>
                          <a:schemeClr val="dk1"/>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0325">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Prioridad</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Alta</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790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Fecha de elaboración</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6/02/2021 - 6/02/2021</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0650">
                <a:tc>
                  <a:txBody>
                    <a:bodyPr/>
                    <a:lstStyle/>
                    <a:p>
                      <a:pPr indent="0" lvl="0" marL="0" marR="0" rtl="0" algn="ctr">
                        <a:lnSpc>
                          <a:spcPct val="100000"/>
                        </a:lnSpc>
                        <a:spcBef>
                          <a:spcPts val="0"/>
                        </a:spcBef>
                        <a:spcAft>
                          <a:spcPts val="0"/>
                        </a:spcAft>
                        <a:buClr>
                          <a:schemeClr val="dk1"/>
                        </a:buClr>
                        <a:buSzPts val="2800"/>
                        <a:buFont typeface="Times New Roman"/>
                        <a:buNone/>
                      </a:pPr>
                      <a:r>
                        <a:rPr b="1" lang="es-ES" sz="2800" u="none" cap="none" strike="noStrike">
                          <a:solidFill>
                            <a:schemeClr val="dk1"/>
                          </a:solidFill>
                          <a:latin typeface="Times New Roman"/>
                          <a:ea typeface="Times New Roman"/>
                          <a:cs typeface="Times New Roman"/>
                          <a:sym typeface="Times New Roman"/>
                        </a:rPr>
                        <a:t>Elaborado por</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lang="es-ES" sz="2800" u="none" cap="none" strike="noStrike">
                          <a:solidFill>
                            <a:schemeClr val="dk1"/>
                          </a:solidFill>
                          <a:latin typeface="Times New Roman"/>
                          <a:ea typeface="Times New Roman"/>
                          <a:cs typeface="Times New Roman"/>
                          <a:sym typeface="Times New Roman"/>
                        </a:rPr>
                        <a:t>John Sebastián Ramos Ramírez</a:t>
                      </a:r>
                      <a:endParaRPr sz="2000" u="none" cap="none" strike="noStrike">
                        <a:solidFill>
                          <a:schemeClr val="dk1"/>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8" name="Google Shape;98;p21"/>
          <p:cNvSpPr txBox="1"/>
          <p:nvPr/>
        </p:nvSpPr>
        <p:spPr>
          <a:xfrm>
            <a:off x="3108960" y="11612880"/>
            <a:ext cx="17312641" cy="1252265"/>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chemeClr val="dk1"/>
              </a:buClr>
              <a:buSzPts val="3600"/>
              <a:buFont typeface="Helvetica Neue"/>
              <a:buNone/>
            </a:pPr>
            <a:r>
              <a:rPr b="1" i="0" lang="es-ES" sz="3600" u="none" cap="none" strike="noStrike">
                <a:solidFill>
                  <a:schemeClr val="dk1"/>
                </a:solidFill>
                <a:latin typeface="Helvetica Neue"/>
                <a:ea typeface="Helvetica Neue"/>
                <a:cs typeface="Helvetica Neue"/>
                <a:sym typeface="Helvetica Neue"/>
              </a:rPr>
              <a:t>Para ver los requerimientos funcionales completos </a:t>
            </a:r>
            <a:endParaRPr/>
          </a:p>
          <a:p>
            <a:pPr indent="0" lvl="0" marL="0" marR="0" rtl="0" algn="ctr">
              <a:lnSpc>
                <a:spcPct val="100000"/>
              </a:lnSpc>
              <a:spcBef>
                <a:spcPts val="0"/>
              </a:spcBef>
              <a:spcAft>
                <a:spcPts val="0"/>
              </a:spcAft>
              <a:buClr>
                <a:schemeClr val="dk1"/>
              </a:buClr>
              <a:buSzPts val="3600"/>
              <a:buFont typeface="Helvetica Neue"/>
              <a:buNone/>
            </a:pPr>
            <a:r>
              <a:rPr b="1" i="0" lang="es-ES" sz="3600" u="sng" cap="none" strike="noStrike">
                <a:solidFill>
                  <a:schemeClr val="hlink"/>
                </a:solidFill>
                <a:latin typeface="Helvetica Neue"/>
                <a:ea typeface="Helvetica Neue"/>
                <a:cs typeface="Helvetica Neue"/>
                <a:sym typeface="Helvetica Neue"/>
                <a:hlinkClick r:id="rId4"/>
              </a:rPr>
              <a:t>PanSoft Norma IEEE830.docx</a:t>
            </a:r>
            <a:endParaRPr b="1" i="0" sz="36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