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301" r:id="rId2"/>
    <p:sldId id="278" r:id="rId3"/>
    <p:sldId id="313" r:id="rId4"/>
    <p:sldId id="314" r:id="rId5"/>
    <p:sldId id="527" r:id="rId6"/>
    <p:sldId id="528" r:id="rId7"/>
    <p:sldId id="53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33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94660"/>
  </p:normalViewPr>
  <p:slideViewPr>
    <p:cSldViewPr>
      <p:cViewPr varScale="1">
        <p:scale>
          <a:sx n="65" d="100"/>
          <a:sy n="65" d="100"/>
        </p:scale>
        <p:origin x="15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AEC8F-76C5-4794-9804-5059D720F238}" type="datetimeFigureOut">
              <a:rPr lang="es-MX" smtClean="0"/>
              <a:pPr/>
              <a:t>11/03/2022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D14F9-0D7C-4045-A508-0D365558D8B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0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512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393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26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66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789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825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438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859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82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285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7D2B4659-F5E6-4AD5-AC4D-64EE68E8E881}" type="datetimeFigureOut">
              <a:rPr lang="es-MX" smtClean="0"/>
              <a:pPr/>
              <a:t>11/03/2022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E243B041-29E6-471C-A241-D3AAFF16C36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745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B48365C-39E4-41C6-B96C-26408CCFA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243840"/>
            <a:ext cx="8791575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03931-92CB-4E6A-822B-50DE06211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71" y="246887"/>
            <a:ext cx="5486018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D924A8-0CBC-4398-8B74-63D26D33B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4547" y="4005950"/>
            <a:ext cx="398926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5217770-871E-441F-AD70-16C1E0D5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450" y="246888"/>
            <a:ext cx="879348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0432D4C-4E96-4487-A88E-B5E2C8520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830" y="893398"/>
            <a:ext cx="4514701" cy="3187208"/>
          </a:xfrm>
        </p:spPr>
        <p:txBody>
          <a:bodyPr>
            <a:normAutofit/>
          </a:bodyPr>
          <a:lstStyle/>
          <a:p>
            <a:r>
              <a:rPr lang="es-MX" sz="3200" dirty="0"/>
              <a:t>Competencias previas </a:t>
            </a:r>
            <a:br>
              <a:rPr lang="es-MX" sz="3200" dirty="0"/>
            </a:br>
            <a:r>
              <a:rPr lang="es-MX" sz="3200" dirty="0"/>
              <a:t>Cuarto reto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1FC02C0-4FE1-43EC-A0D8-65C115A0B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15" y="4141784"/>
            <a:ext cx="4469131" cy="1388165"/>
          </a:xfrm>
        </p:spPr>
        <p:txBody>
          <a:bodyPr>
            <a:normAutofit/>
          </a:bodyPr>
          <a:lstStyle/>
          <a:p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Programación Orientada a Objetos</a:t>
            </a:r>
          </a:p>
          <a:p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Arturo Hinojosa Ramírez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31D9BD-07E7-4FED-9A0B-DD9B6EC49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8547" y="728472"/>
            <a:ext cx="2582909" cy="254050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F450D6-4ADD-4996-A79D-C5304C2F9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8548" y="3589019"/>
            <a:ext cx="2582908" cy="2542032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n 1">
            <a:extLst>
              <a:ext uri="{FF2B5EF4-FFF2-40B4-BE49-F238E27FC236}">
                <a16:creationId xmlns:a16="http://schemas.microsoft.com/office/drawing/2014/main" id="{A99B3ECC-4D75-4529-BA61-5FC01DB0C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10" y="2559680"/>
            <a:ext cx="672465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675CC02-65E6-4642-B1F0-5BF23B0C547B}"/>
              </a:ext>
            </a:extLst>
          </p:cNvPr>
          <p:cNvSpPr/>
          <p:nvPr/>
        </p:nvSpPr>
        <p:spPr>
          <a:xfrm>
            <a:off x="1007097" y="620688"/>
            <a:ext cx="81369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 Black" panose="020B0A04020102020204" pitchFamily="34" charset="0"/>
              </a:rPr>
              <a:t>Programa que calcule la solución de una</a:t>
            </a:r>
          </a:p>
          <a:p>
            <a:r>
              <a:rPr lang="es-ES" sz="2400" dirty="0">
                <a:latin typeface="Arial Black" panose="020B0A04020102020204" pitchFamily="34" charset="0"/>
              </a:rPr>
              <a:t>Ecuación de segundo grado por la formula general dados los Coeficientes a, b, c</a:t>
            </a:r>
          </a:p>
          <a:p>
            <a:endParaRPr lang="es-ES" sz="2400" dirty="0">
              <a:latin typeface="Arial Black" panose="020B0A04020102020204" pitchFamily="34" charset="0"/>
            </a:endParaRPr>
          </a:p>
          <a:p>
            <a:r>
              <a:rPr lang="es-ES" sz="2400" dirty="0">
                <a:latin typeface="Arial Black" panose="020B0A04020102020204" pitchFamily="34" charset="0"/>
              </a:rPr>
              <a:t>IMPLEMENTA CON FUNCIONES</a:t>
            </a:r>
            <a:endParaRPr lang="es-MX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Imagen 1">
            <a:extLst>
              <a:ext uri="{FF2B5EF4-FFF2-40B4-BE49-F238E27FC236}">
                <a16:creationId xmlns:a16="http://schemas.microsoft.com/office/drawing/2014/main" id="{010F2300-79C0-4FD6-BA33-614D83387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2" t="21986" r="42912" b="10780"/>
          <a:stretch>
            <a:fillRect/>
          </a:stretch>
        </p:blipFill>
        <p:spPr bwMode="auto">
          <a:xfrm>
            <a:off x="1187450" y="620713"/>
            <a:ext cx="6553200" cy="566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n 1">
            <a:extLst>
              <a:ext uri="{FF2B5EF4-FFF2-40B4-BE49-F238E27FC236}">
                <a16:creationId xmlns:a16="http://schemas.microsoft.com/office/drawing/2014/main" id="{07D00F7A-159E-4098-86C6-E5820C158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7" t="13583" r="36613" b="5179"/>
          <a:stretch>
            <a:fillRect/>
          </a:stretch>
        </p:blipFill>
        <p:spPr bwMode="auto">
          <a:xfrm>
            <a:off x="131763" y="260350"/>
            <a:ext cx="4824412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Imagen 2">
            <a:extLst>
              <a:ext uri="{FF2B5EF4-FFF2-40B4-BE49-F238E27FC236}">
                <a16:creationId xmlns:a16="http://schemas.microsoft.com/office/drawing/2014/main" id="{D125EC5F-60FF-4E77-8BA6-480537FB3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2" t="38795" r="42125" b="13582"/>
          <a:stretch>
            <a:fillRect/>
          </a:stretch>
        </p:blipFill>
        <p:spPr bwMode="auto">
          <a:xfrm>
            <a:off x="4956175" y="255588"/>
            <a:ext cx="3719513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n 1">
            <a:extLst>
              <a:ext uri="{FF2B5EF4-FFF2-40B4-BE49-F238E27FC236}">
                <a16:creationId xmlns:a16="http://schemas.microsoft.com/office/drawing/2014/main" id="{A99B3ECC-4D75-4529-BA61-5FC01DB0C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557338"/>
            <a:ext cx="672465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675CC02-65E6-4642-B1F0-5BF23B0C547B}"/>
              </a:ext>
            </a:extLst>
          </p:cNvPr>
          <p:cNvSpPr/>
          <p:nvPr/>
        </p:nvSpPr>
        <p:spPr>
          <a:xfrm>
            <a:off x="1007097" y="620688"/>
            <a:ext cx="8136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 Black" panose="020B0A04020102020204" pitchFamily="34" charset="0"/>
              </a:rPr>
              <a:t>Programa que calcule la solución de una</a:t>
            </a:r>
          </a:p>
          <a:p>
            <a:r>
              <a:rPr lang="es-ES" sz="2400" dirty="0">
                <a:latin typeface="Arial Black" panose="020B0A04020102020204" pitchFamily="34" charset="0"/>
              </a:rPr>
              <a:t>Ecuación de segundo grado por la formula general dados los Coeficientes a, b, c</a:t>
            </a:r>
            <a:endParaRPr lang="es-MX" sz="2400" dirty="0">
              <a:latin typeface="Arial Black" panose="020B0A04020102020204" pitchFamily="34" charset="0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D43BD10-289D-4A3C-858B-A182370BCA0B}"/>
              </a:ext>
            </a:extLst>
          </p:cNvPr>
          <p:cNvSpPr/>
          <p:nvPr/>
        </p:nvSpPr>
        <p:spPr>
          <a:xfrm>
            <a:off x="4788024" y="2708920"/>
            <a:ext cx="1656184" cy="936104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C972BFB-9F3A-451A-A713-52F6B4DE4CE4}"/>
              </a:ext>
            </a:extLst>
          </p:cNvPr>
          <p:cNvSpPr/>
          <p:nvPr/>
        </p:nvSpPr>
        <p:spPr>
          <a:xfrm>
            <a:off x="1164583" y="4388269"/>
            <a:ext cx="61561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400" dirty="0">
                <a:latin typeface="Arial Black" panose="020B0A04020102020204" pitchFamily="34" charset="0"/>
              </a:rPr>
              <a:t>d=b</a:t>
            </a:r>
            <a:r>
              <a:rPr lang="es-ES" sz="2400" baseline="30000" dirty="0">
                <a:latin typeface="Arial Black" panose="020B0A04020102020204" pitchFamily="34" charset="0"/>
              </a:rPr>
              <a:t>2</a:t>
            </a:r>
            <a:r>
              <a:rPr lang="es-ES" sz="2400" dirty="0">
                <a:latin typeface="Arial Black" panose="020B0A04020102020204" pitchFamily="34" charset="0"/>
              </a:rPr>
              <a:t> – 4ac &lt; 0 números imaginarios</a:t>
            </a:r>
            <a:endParaRPr lang="es-MX" sz="2400" baseline="30000" dirty="0">
              <a:latin typeface="Arial Black" panose="020B0A040201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7A98B5D-979D-48BF-9E70-ECDE088B5134}"/>
              </a:ext>
            </a:extLst>
          </p:cNvPr>
          <p:cNvSpPr/>
          <p:nvPr/>
        </p:nvSpPr>
        <p:spPr>
          <a:xfrm>
            <a:off x="1164583" y="4904840"/>
            <a:ext cx="5309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400" dirty="0">
                <a:latin typeface="Arial Black" panose="020B0A04020102020204" pitchFamily="34" charset="0"/>
              </a:rPr>
              <a:t>d=b</a:t>
            </a:r>
            <a:r>
              <a:rPr lang="es-ES" sz="2400" baseline="30000" dirty="0">
                <a:latin typeface="Arial Black" panose="020B0A04020102020204" pitchFamily="34" charset="0"/>
              </a:rPr>
              <a:t>2</a:t>
            </a:r>
            <a:r>
              <a:rPr lang="es-ES" sz="2400" dirty="0">
                <a:latin typeface="Arial Black" panose="020B0A04020102020204" pitchFamily="34" charset="0"/>
              </a:rPr>
              <a:t> – 4ac = 0 x iguales –b / 2a</a:t>
            </a:r>
            <a:endParaRPr lang="es-MX" sz="2400" baseline="30000" dirty="0">
              <a:latin typeface="Arial Black" panose="020B0A040201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D946DC7-D16F-4F94-9F26-304F55BA9520}"/>
              </a:ext>
            </a:extLst>
          </p:cNvPr>
          <p:cNvSpPr/>
          <p:nvPr/>
        </p:nvSpPr>
        <p:spPr>
          <a:xfrm>
            <a:off x="1164583" y="5438923"/>
            <a:ext cx="61423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400" dirty="0">
                <a:latin typeface="Arial Black" panose="020B0A04020102020204" pitchFamily="34" charset="0"/>
              </a:rPr>
              <a:t>d=b</a:t>
            </a:r>
            <a:r>
              <a:rPr lang="es-ES" sz="2400" baseline="30000" dirty="0">
                <a:latin typeface="Arial Black" panose="020B0A04020102020204" pitchFamily="34" charset="0"/>
              </a:rPr>
              <a:t>2</a:t>
            </a:r>
            <a:r>
              <a:rPr lang="es-ES" sz="2400" dirty="0">
                <a:latin typeface="Arial Black" panose="020B0A04020102020204" pitchFamily="34" charset="0"/>
              </a:rPr>
              <a:t> – 4ac &gt; 0 x1 = –b + </a:t>
            </a:r>
            <a:r>
              <a:rPr lang="es-ES" sz="2400" dirty="0" err="1">
                <a:latin typeface="Arial Black" panose="020B0A04020102020204" pitchFamily="34" charset="0"/>
              </a:rPr>
              <a:t>sqrt</a:t>
            </a:r>
            <a:r>
              <a:rPr lang="es-ES" sz="2400" dirty="0">
                <a:latin typeface="Arial Black" panose="020B0A04020102020204" pitchFamily="34" charset="0"/>
              </a:rPr>
              <a:t>(d) / 2a </a:t>
            </a:r>
          </a:p>
          <a:p>
            <a:pPr algn="ctr"/>
            <a:r>
              <a:rPr lang="es-ES" sz="2400" dirty="0">
                <a:latin typeface="Arial Black" panose="020B0A04020102020204" pitchFamily="34" charset="0"/>
              </a:rPr>
              <a:t>					x2 = –b - </a:t>
            </a:r>
            <a:r>
              <a:rPr lang="es-ES" sz="2400" dirty="0" err="1">
                <a:latin typeface="Arial Black" panose="020B0A04020102020204" pitchFamily="34" charset="0"/>
              </a:rPr>
              <a:t>sqrt</a:t>
            </a:r>
            <a:r>
              <a:rPr lang="es-ES" sz="2400" dirty="0">
                <a:latin typeface="Arial Black" panose="020B0A04020102020204" pitchFamily="34" charset="0"/>
              </a:rPr>
              <a:t>(d) / 2a</a:t>
            </a:r>
            <a:endParaRPr lang="es-MX" sz="2400" baseline="30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71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AA2BA823-AF2E-4F65-AC66-C7B011FAEB6A}"/>
              </a:ext>
            </a:extLst>
          </p:cNvPr>
          <p:cNvSpPr/>
          <p:nvPr/>
        </p:nvSpPr>
        <p:spPr>
          <a:xfrm>
            <a:off x="2051720" y="319365"/>
            <a:ext cx="1080120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ysClr val="windowText" lastClr="000000"/>
                </a:solidFill>
              </a:rPr>
              <a:t>start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3" name="Diagrama de flujo: datos 2">
            <a:extLst>
              <a:ext uri="{FF2B5EF4-FFF2-40B4-BE49-F238E27FC236}">
                <a16:creationId xmlns:a16="http://schemas.microsoft.com/office/drawing/2014/main" id="{0035FD5C-05AE-4A8B-95FF-A8FDDF64E322}"/>
              </a:ext>
            </a:extLst>
          </p:cNvPr>
          <p:cNvSpPr/>
          <p:nvPr/>
        </p:nvSpPr>
        <p:spPr>
          <a:xfrm>
            <a:off x="1547664" y="2202566"/>
            <a:ext cx="1872208" cy="576064"/>
          </a:xfrm>
          <a:prstGeom prst="flowChartInputOutp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ysClr val="windowText" lastClr="000000"/>
                </a:solidFill>
              </a:rPr>
              <a:t>a,b</a:t>
            </a:r>
            <a:r>
              <a:rPr lang="es-MX" dirty="0">
                <a:solidFill>
                  <a:sysClr val="windowText" lastClr="000000"/>
                </a:solidFill>
              </a:rPr>
              <a:t>, c</a:t>
            </a:r>
          </a:p>
        </p:txBody>
      </p:sp>
      <p:sp>
        <p:nvSpPr>
          <p:cNvPr id="4" name="Diagrama de flujo: proceso 3">
            <a:extLst>
              <a:ext uri="{FF2B5EF4-FFF2-40B4-BE49-F238E27FC236}">
                <a16:creationId xmlns:a16="http://schemas.microsoft.com/office/drawing/2014/main" id="{6F696F19-8970-45D1-A5CA-B15E35C09E88}"/>
              </a:ext>
            </a:extLst>
          </p:cNvPr>
          <p:cNvSpPr/>
          <p:nvPr/>
        </p:nvSpPr>
        <p:spPr>
          <a:xfrm>
            <a:off x="1547664" y="3068960"/>
            <a:ext cx="1728192" cy="57606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d = (b)</a:t>
            </a:r>
            <a:r>
              <a:rPr lang="es-MX" baseline="30000" dirty="0">
                <a:solidFill>
                  <a:sysClr val="windowText" lastClr="000000"/>
                </a:solidFill>
              </a:rPr>
              <a:t>2</a:t>
            </a:r>
            <a:r>
              <a:rPr lang="es-MX" dirty="0">
                <a:solidFill>
                  <a:sysClr val="windowText" lastClr="000000"/>
                </a:solidFill>
              </a:rPr>
              <a:t> -4ac</a:t>
            </a:r>
          </a:p>
        </p:txBody>
      </p:sp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A906A206-C821-4864-9581-269B16F3D73A}"/>
              </a:ext>
            </a:extLst>
          </p:cNvPr>
          <p:cNvSpPr/>
          <p:nvPr/>
        </p:nvSpPr>
        <p:spPr>
          <a:xfrm>
            <a:off x="1619672" y="1287326"/>
            <a:ext cx="1728192" cy="57606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a , b, c </a:t>
            </a:r>
            <a:r>
              <a:rPr lang="es-MX" dirty="0" err="1">
                <a:solidFill>
                  <a:sysClr val="windowText" lastClr="000000"/>
                </a:solidFill>
              </a:rPr>
              <a:t>integer</a:t>
            </a:r>
            <a:endParaRPr lang="es-MX" dirty="0">
              <a:solidFill>
                <a:sysClr val="windowText" lastClr="000000"/>
              </a:solidFill>
            </a:endParaRPr>
          </a:p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d, x1, x2, xi real</a:t>
            </a:r>
          </a:p>
        </p:txBody>
      </p:sp>
      <p:sp>
        <p:nvSpPr>
          <p:cNvPr id="6" name="Diagrama de flujo: decisión 5">
            <a:extLst>
              <a:ext uri="{FF2B5EF4-FFF2-40B4-BE49-F238E27FC236}">
                <a16:creationId xmlns:a16="http://schemas.microsoft.com/office/drawing/2014/main" id="{79027138-9E09-4674-A132-BCAF1DF5BB68}"/>
              </a:ext>
            </a:extLst>
          </p:cNvPr>
          <p:cNvSpPr/>
          <p:nvPr/>
        </p:nvSpPr>
        <p:spPr>
          <a:xfrm>
            <a:off x="1925096" y="3967864"/>
            <a:ext cx="1368152" cy="1221838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d &lt; 0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C1B7578-481E-4076-9180-4D85C1BDCA4E}"/>
              </a:ext>
            </a:extLst>
          </p:cNvPr>
          <p:cNvCxnSpPr>
            <a:stCxn id="2" idx="4"/>
          </p:cNvCxnSpPr>
          <p:nvPr/>
        </p:nvCxnSpPr>
        <p:spPr>
          <a:xfrm>
            <a:off x="2591780" y="967437"/>
            <a:ext cx="0" cy="319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24AD787-A599-4EDA-AB90-8C8EC98CBBC5}"/>
              </a:ext>
            </a:extLst>
          </p:cNvPr>
          <p:cNvCxnSpPr/>
          <p:nvPr/>
        </p:nvCxnSpPr>
        <p:spPr>
          <a:xfrm>
            <a:off x="2591780" y="1882677"/>
            <a:ext cx="0" cy="319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F9F76F4-036D-4694-BC9E-5E19D4DED3F2}"/>
              </a:ext>
            </a:extLst>
          </p:cNvPr>
          <p:cNvCxnSpPr/>
          <p:nvPr/>
        </p:nvCxnSpPr>
        <p:spPr>
          <a:xfrm>
            <a:off x="2592760" y="2778630"/>
            <a:ext cx="0" cy="319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0FD9B01-546A-40AB-B9DF-7FC3B86BB171}"/>
              </a:ext>
            </a:extLst>
          </p:cNvPr>
          <p:cNvCxnSpPr/>
          <p:nvPr/>
        </p:nvCxnSpPr>
        <p:spPr>
          <a:xfrm>
            <a:off x="2591780" y="3645024"/>
            <a:ext cx="0" cy="319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A26625F-9597-4337-AA36-0BEDE42C4504}"/>
              </a:ext>
            </a:extLst>
          </p:cNvPr>
          <p:cNvCxnSpPr/>
          <p:nvPr/>
        </p:nvCxnSpPr>
        <p:spPr>
          <a:xfrm>
            <a:off x="2591780" y="5189702"/>
            <a:ext cx="0" cy="319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8E64ECF-0E0E-424C-98A0-06843AE9431E}"/>
              </a:ext>
            </a:extLst>
          </p:cNvPr>
          <p:cNvSpPr txBox="1"/>
          <p:nvPr/>
        </p:nvSpPr>
        <p:spPr>
          <a:xfrm>
            <a:off x="3092083" y="4113980"/>
            <a:ext cx="61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True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AC97F71-8025-44EB-B6A9-A48DCC0AB170}"/>
              </a:ext>
            </a:extLst>
          </p:cNvPr>
          <p:cNvSpPr txBox="1"/>
          <p:nvPr/>
        </p:nvSpPr>
        <p:spPr>
          <a:xfrm>
            <a:off x="1804582" y="483836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False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E561354-2109-4FBC-BB71-D56F9E43298B}"/>
              </a:ext>
            </a:extLst>
          </p:cNvPr>
          <p:cNvCxnSpPr>
            <a:cxnSpLocks/>
          </p:cNvCxnSpPr>
          <p:nvPr/>
        </p:nvCxnSpPr>
        <p:spPr>
          <a:xfrm>
            <a:off x="3275856" y="4578783"/>
            <a:ext cx="4840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grama de flujo: datos 34">
            <a:extLst>
              <a:ext uri="{FF2B5EF4-FFF2-40B4-BE49-F238E27FC236}">
                <a16:creationId xmlns:a16="http://schemas.microsoft.com/office/drawing/2014/main" id="{543EA1FB-52EA-4409-B41D-E6177BC7BC50}"/>
              </a:ext>
            </a:extLst>
          </p:cNvPr>
          <p:cNvSpPr/>
          <p:nvPr/>
        </p:nvSpPr>
        <p:spPr>
          <a:xfrm>
            <a:off x="3490416" y="4381974"/>
            <a:ext cx="2197628" cy="588673"/>
          </a:xfrm>
          <a:prstGeom prst="flowChartInputOutp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Raíces imaginarias</a:t>
            </a:r>
          </a:p>
        </p:txBody>
      </p:sp>
      <p:sp>
        <p:nvSpPr>
          <p:cNvPr id="36" name="Diagrama de flujo: decisión 35">
            <a:extLst>
              <a:ext uri="{FF2B5EF4-FFF2-40B4-BE49-F238E27FC236}">
                <a16:creationId xmlns:a16="http://schemas.microsoft.com/office/drawing/2014/main" id="{E3978E24-1C19-4CAB-B3CE-F5124F2C795A}"/>
              </a:ext>
            </a:extLst>
          </p:cNvPr>
          <p:cNvSpPr/>
          <p:nvPr/>
        </p:nvSpPr>
        <p:spPr>
          <a:xfrm>
            <a:off x="1882342" y="5509591"/>
            <a:ext cx="1368152" cy="1221838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d = 0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3096594-15F0-4B61-8571-3FEC8ECCC7BA}"/>
              </a:ext>
            </a:extLst>
          </p:cNvPr>
          <p:cNvCxnSpPr>
            <a:cxnSpLocks/>
          </p:cNvCxnSpPr>
          <p:nvPr/>
        </p:nvCxnSpPr>
        <p:spPr>
          <a:xfrm>
            <a:off x="3218869" y="6120510"/>
            <a:ext cx="4840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agrama de flujo: proceso 37">
            <a:extLst>
              <a:ext uri="{FF2B5EF4-FFF2-40B4-BE49-F238E27FC236}">
                <a16:creationId xmlns:a16="http://schemas.microsoft.com/office/drawing/2014/main" id="{04138CD7-1133-4AE3-AA84-103E26F4BA49}"/>
              </a:ext>
            </a:extLst>
          </p:cNvPr>
          <p:cNvSpPr/>
          <p:nvPr/>
        </p:nvSpPr>
        <p:spPr>
          <a:xfrm>
            <a:off x="3707904" y="5832478"/>
            <a:ext cx="1728192" cy="57606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xi = -b / 2a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5A93FB1-7B98-47CA-8A24-D1C0AD096AC4}"/>
              </a:ext>
            </a:extLst>
          </p:cNvPr>
          <p:cNvSpPr txBox="1"/>
          <p:nvPr/>
        </p:nvSpPr>
        <p:spPr>
          <a:xfrm>
            <a:off x="3059832" y="5723964"/>
            <a:ext cx="61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True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D72A640-C4E0-47B3-8CE4-E7D879659F30}"/>
              </a:ext>
            </a:extLst>
          </p:cNvPr>
          <p:cNvSpPr txBox="1"/>
          <p:nvPr/>
        </p:nvSpPr>
        <p:spPr>
          <a:xfrm>
            <a:off x="1281900" y="564781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False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8CCD42FA-307B-4AB3-8B56-1001E8BFD018}"/>
              </a:ext>
            </a:extLst>
          </p:cNvPr>
          <p:cNvCxnSpPr>
            <a:cxnSpLocks/>
          </p:cNvCxnSpPr>
          <p:nvPr/>
        </p:nvCxnSpPr>
        <p:spPr>
          <a:xfrm flipH="1">
            <a:off x="1306278" y="6120510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A1D2E2BA-FE09-4642-8DD1-5A02AB535E77}"/>
              </a:ext>
            </a:extLst>
          </p:cNvPr>
          <p:cNvSpPr/>
          <p:nvPr/>
        </p:nvSpPr>
        <p:spPr>
          <a:xfrm>
            <a:off x="678555" y="5908630"/>
            <a:ext cx="598332" cy="4325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*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45B1EAEA-FC86-4864-B7F5-7E4166F55B02}"/>
              </a:ext>
            </a:extLst>
          </p:cNvPr>
          <p:cNvSpPr/>
          <p:nvPr/>
        </p:nvSpPr>
        <p:spPr>
          <a:xfrm>
            <a:off x="7524328" y="534887"/>
            <a:ext cx="598332" cy="4325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*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0C6F39AF-6703-4E0C-A2C4-0D2A73C4CE11}"/>
              </a:ext>
            </a:extLst>
          </p:cNvPr>
          <p:cNvCxnSpPr/>
          <p:nvPr/>
        </p:nvCxnSpPr>
        <p:spPr>
          <a:xfrm>
            <a:off x="7823494" y="967437"/>
            <a:ext cx="0" cy="319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grama de flujo: proceso 45">
            <a:extLst>
              <a:ext uri="{FF2B5EF4-FFF2-40B4-BE49-F238E27FC236}">
                <a16:creationId xmlns:a16="http://schemas.microsoft.com/office/drawing/2014/main" id="{67C8BAF0-9D38-4479-8A14-CA00C78C2FA8}"/>
              </a:ext>
            </a:extLst>
          </p:cNvPr>
          <p:cNvSpPr/>
          <p:nvPr/>
        </p:nvSpPr>
        <p:spPr>
          <a:xfrm>
            <a:off x="6552221" y="1330920"/>
            <a:ext cx="2135369" cy="57606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x1 = -b / 2a + </a:t>
            </a:r>
            <a:r>
              <a:rPr lang="es-MX" dirty="0" err="1">
                <a:solidFill>
                  <a:sysClr val="windowText" lastClr="000000"/>
                </a:solidFill>
              </a:rPr>
              <a:t>sqrt</a:t>
            </a:r>
            <a:r>
              <a:rPr lang="es-MX" dirty="0">
                <a:solidFill>
                  <a:sysClr val="windowText" lastClr="000000"/>
                </a:solidFill>
              </a:rPr>
              <a:t>(d)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8DA314AA-D5E2-4701-81FF-033E5BC7BDB7}"/>
              </a:ext>
            </a:extLst>
          </p:cNvPr>
          <p:cNvCxnSpPr/>
          <p:nvPr/>
        </p:nvCxnSpPr>
        <p:spPr>
          <a:xfrm>
            <a:off x="7845692" y="1906984"/>
            <a:ext cx="0" cy="319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grama de flujo: proceso 47">
            <a:extLst>
              <a:ext uri="{FF2B5EF4-FFF2-40B4-BE49-F238E27FC236}">
                <a16:creationId xmlns:a16="http://schemas.microsoft.com/office/drawing/2014/main" id="{83FC697F-0F3D-4956-962E-81B94E6D2A65}"/>
              </a:ext>
            </a:extLst>
          </p:cNvPr>
          <p:cNvSpPr/>
          <p:nvPr/>
        </p:nvSpPr>
        <p:spPr>
          <a:xfrm>
            <a:off x="6574419" y="2270467"/>
            <a:ext cx="2135369" cy="57606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x2 = -b / 2a - </a:t>
            </a:r>
            <a:r>
              <a:rPr lang="es-MX" dirty="0" err="1">
                <a:solidFill>
                  <a:sysClr val="windowText" lastClr="000000"/>
                </a:solidFill>
              </a:rPr>
              <a:t>sqrt</a:t>
            </a:r>
            <a:r>
              <a:rPr lang="es-MX" dirty="0">
                <a:solidFill>
                  <a:sysClr val="windowText" lastClr="000000"/>
                </a:solidFill>
              </a:rPr>
              <a:t>(d)</a:t>
            </a:r>
          </a:p>
        </p:txBody>
      </p:sp>
      <p:sp>
        <p:nvSpPr>
          <p:cNvPr id="49" name="Diagrama de flujo: datos 48">
            <a:extLst>
              <a:ext uri="{FF2B5EF4-FFF2-40B4-BE49-F238E27FC236}">
                <a16:creationId xmlns:a16="http://schemas.microsoft.com/office/drawing/2014/main" id="{A3034908-E89F-4781-8F09-6142251438DA}"/>
              </a:ext>
            </a:extLst>
          </p:cNvPr>
          <p:cNvSpPr/>
          <p:nvPr/>
        </p:nvSpPr>
        <p:spPr>
          <a:xfrm>
            <a:off x="6959398" y="3149488"/>
            <a:ext cx="1728192" cy="415007"/>
          </a:xfrm>
          <a:prstGeom prst="flowChartInputOutp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x1 , x2</a:t>
            </a:r>
          </a:p>
        </p:txBody>
      </p:sp>
      <p:sp>
        <p:nvSpPr>
          <p:cNvPr id="50" name="Diagrama de flujo: datos 49">
            <a:extLst>
              <a:ext uri="{FF2B5EF4-FFF2-40B4-BE49-F238E27FC236}">
                <a16:creationId xmlns:a16="http://schemas.microsoft.com/office/drawing/2014/main" id="{B7034219-CB13-4D18-9356-906AEAE33A87}"/>
              </a:ext>
            </a:extLst>
          </p:cNvPr>
          <p:cNvSpPr/>
          <p:nvPr/>
        </p:nvSpPr>
        <p:spPr>
          <a:xfrm>
            <a:off x="6228192" y="5950176"/>
            <a:ext cx="1296136" cy="374166"/>
          </a:xfrm>
          <a:prstGeom prst="flowChartInputOutp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xi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E0865BA3-FBC7-42CF-B3DB-01735714E278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5436096" y="6120510"/>
            <a:ext cx="921710" cy="16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3568DBCB-9114-44A1-A808-6D9FA21883B4}"/>
              </a:ext>
            </a:extLst>
          </p:cNvPr>
          <p:cNvCxnSpPr>
            <a:cxnSpLocks/>
          </p:cNvCxnSpPr>
          <p:nvPr/>
        </p:nvCxnSpPr>
        <p:spPr>
          <a:xfrm>
            <a:off x="5522854" y="4676310"/>
            <a:ext cx="1641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C4D29E74-25C4-46E0-9DA2-ABFE1FFFD4C5}"/>
              </a:ext>
            </a:extLst>
          </p:cNvPr>
          <p:cNvSpPr/>
          <p:nvPr/>
        </p:nvSpPr>
        <p:spPr>
          <a:xfrm>
            <a:off x="7200716" y="4348992"/>
            <a:ext cx="947234" cy="48936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ysClr val="windowText" lastClr="000000"/>
                </a:solidFill>
              </a:rPr>
              <a:t>end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152ADA51-C03A-496D-A945-7BFE5CB81C50}"/>
              </a:ext>
            </a:extLst>
          </p:cNvPr>
          <p:cNvCxnSpPr/>
          <p:nvPr/>
        </p:nvCxnSpPr>
        <p:spPr>
          <a:xfrm>
            <a:off x="7823494" y="2846531"/>
            <a:ext cx="0" cy="319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38FED24F-D523-464D-9BEB-A65278520D45}"/>
              </a:ext>
            </a:extLst>
          </p:cNvPr>
          <p:cNvCxnSpPr>
            <a:cxnSpLocks/>
          </p:cNvCxnSpPr>
          <p:nvPr/>
        </p:nvCxnSpPr>
        <p:spPr>
          <a:xfrm>
            <a:off x="7845692" y="3564495"/>
            <a:ext cx="0" cy="784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E073EFFD-AE92-46CF-A894-DB06B12B378F}"/>
              </a:ext>
            </a:extLst>
          </p:cNvPr>
          <p:cNvCxnSpPr>
            <a:cxnSpLocks/>
          </p:cNvCxnSpPr>
          <p:nvPr/>
        </p:nvCxnSpPr>
        <p:spPr>
          <a:xfrm flipV="1">
            <a:off x="7380312" y="4838361"/>
            <a:ext cx="0" cy="1070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F7273A7D-37F5-485E-9E10-696F016D2209}"/>
              </a:ext>
            </a:extLst>
          </p:cNvPr>
          <p:cNvSpPr/>
          <p:nvPr/>
        </p:nvSpPr>
        <p:spPr>
          <a:xfrm>
            <a:off x="1313159" y="2933939"/>
            <a:ext cx="2177253" cy="89201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4D7FB10A-5FA3-476F-9346-2620BED83A45}"/>
              </a:ext>
            </a:extLst>
          </p:cNvPr>
          <p:cNvSpPr/>
          <p:nvPr/>
        </p:nvSpPr>
        <p:spPr>
          <a:xfrm>
            <a:off x="3574610" y="5647812"/>
            <a:ext cx="2177253" cy="89201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C529993F-3D9C-4A4B-9783-9005BAA8B929}"/>
              </a:ext>
            </a:extLst>
          </p:cNvPr>
          <p:cNvSpPr/>
          <p:nvPr/>
        </p:nvSpPr>
        <p:spPr>
          <a:xfrm>
            <a:off x="6552220" y="1008982"/>
            <a:ext cx="2268223" cy="1111313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4C34E2A3-C876-402E-A481-B53DC5A1A693}"/>
              </a:ext>
            </a:extLst>
          </p:cNvPr>
          <p:cNvSpPr/>
          <p:nvPr/>
        </p:nvSpPr>
        <p:spPr>
          <a:xfrm>
            <a:off x="6485793" y="1994226"/>
            <a:ext cx="2268223" cy="1111313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910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6" grpId="0" animBg="1"/>
      <p:bldP spid="57" grpId="0" animBg="1"/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670BA0D-7636-4DFA-9E38-324296A5E05A}"/>
              </a:ext>
            </a:extLst>
          </p:cNvPr>
          <p:cNvSpPr/>
          <p:nvPr/>
        </p:nvSpPr>
        <p:spPr>
          <a:xfrm>
            <a:off x="271322" y="1182231"/>
            <a:ext cx="84249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Arial Black" panose="020B0A04020102020204" pitchFamily="34" charset="0"/>
              </a:rPr>
              <a:t> La estructura general de una función es la siguiente:</a:t>
            </a:r>
          </a:p>
          <a:p>
            <a:r>
              <a:rPr lang="es-ES" sz="2000" dirty="0">
                <a:latin typeface="Arial Black" panose="020B0A04020102020204" pitchFamily="34" charset="0"/>
              </a:rPr>
              <a:t>[</a:t>
            </a:r>
            <a:r>
              <a:rPr lang="es-ES" sz="2000" dirty="0" err="1">
                <a:latin typeface="Arial Black" panose="020B0A04020102020204" pitchFamily="34" charset="0"/>
              </a:rPr>
              <a:t>tipo_devuelto</a:t>
            </a:r>
            <a:r>
              <a:rPr lang="es-ES" sz="2000" dirty="0">
                <a:latin typeface="Arial Black" panose="020B0A04020102020204" pitchFamily="34" charset="0"/>
              </a:rPr>
              <a:t>] </a:t>
            </a:r>
            <a:r>
              <a:rPr lang="es-ES" sz="2000" dirty="0" err="1">
                <a:latin typeface="Arial Black" panose="020B0A04020102020204" pitchFamily="34" charset="0"/>
              </a:rPr>
              <a:t>nombre_funcion</a:t>
            </a:r>
            <a:r>
              <a:rPr lang="es-ES" sz="2000" dirty="0">
                <a:latin typeface="Arial Black" panose="020B0A04020102020204" pitchFamily="34" charset="0"/>
              </a:rPr>
              <a:t>([tipo parametro1][, tipo parametro2][, ....])</a:t>
            </a:r>
          </a:p>
          <a:p>
            <a:r>
              <a:rPr lang="es-ES" sz="2000" dirty="0">
                <a:latin typeface="Arial Black" panose="020B0A04020102020204" pitchFamily="34" charset="0"/>
              </a:rPr>
              <a:t>{</a:t>
            </a:r>
          </a:p>
          <a:p>
            <a:r>
              <a:rPr lang="es-ES" sz="2000" dirty="0">
                <a:latin typeface="Arial Black" panose="020B0A04020102020204" pitchFamily="34" charset="0"/>
              </a:rPr>
              <a:t>    // instrucciones</a:t>
            </a:r>
          </a:p>
          <a:p>
            <a:r>
              <a:rPr lang="es-ES" sz="2000" dirty="0">
                <a:latin typeface="Arial Black" panose="020B0A04020102020204" pitchFamily="34" charset="0"/>
              </a:rPr>
              <a:t>   [</a:t>
            </a:r>
            <a:r>
              <a:rPr lang="es-ES" sz="2000" dirty="0" err="1">
                <a:latin typeface="Arial Black" panose="020B0A04020102020204" pitchFamily="34" charset="0"/>
              </a:rPr>
              <a:t>return</a:t>
            </a:r>
            <a:r>
              <a:rPr lang="es-ES" sz="2000" dirty="0">
                <a:latin typeface="Arial Black" panose="020B0A04020102020204" pitchFamily="34" charset="0"/>
              </a:rPr>
              <a:t> valor;]</a:t>
            </a:r>
          </a:p>
          <a:p>
            <a:r>
              <a:rPr lang="es-ES" sz="2000" dirty="0">
                <a:latin typeface="Arial Black" panose="020B0A04020102020204" pitchFamily="34" charset="0"/>
              </a:rPr>
              <a:t>}</a:t>
            </a:r>
            <a:endParaRPr lang="es-MX" sz="2000" dirty="0">
              <a:latin typeface="Arial Black" panose="020B0A040201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B2E7557-31D3-47A9-A273-788A93F75899}"/>
              </a:ext>
            </a:extLst>
          </p:cNvPr>
          <p:cNvSpPr/>
          <p:nvPr/>
        </p:nvSpPr>
        <p:spPr>
          <a:xfrm>
            <a:off x="395536" y="3933056"/>
            <a:ext cx="58326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 double </a:t>
            </a:r>
            <a:r>
              <a:rPr lang="en-US" sz="2000" dirty="0" err="1">
                <a:latin typeface="Arial Black" panose="020B0A04020102020204" pitchFamily="34" charset="0"/>
              </a:rPr>
              <a:t>calcularD</a:t>
            </a:r>
            <a:r>
              <a:rPr lang="en-US" sz="2000" dirty="0">
                <a:latin typeface="Arial Black" panose="020B0A04020102020204" pitchFamily="34" charset="0"/>
              </a:rPr>
              <a:t>(int a1, int b1, int c1)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{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double d1;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d1 = (b1*b1) - (4*a1*c1);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return d1;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}</a:t>
            </a:r>
            <a:endParaRPr lang="es-MX" sz="2000" dirty="0">
              <a:latin typeface="Arial Black" panose="020B0A040201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73C5AAB-A9C7-4025-8FCD-DCA023F94F62}"/>
              </a:ext>
            </a:extLst>
          </p:cNvPr>
          <p:cNvSpPr/>
          <p:nvPr/>
        </p:nvSpPr>
        <p:spPr>
          <a:xfrm>
            <a:off x="467544" y="3717032"/>
            <a:ext cx="1080120" cy="855101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51F4782-0351-4067-A315-DF8EEDDC61A0}"/>
              </a:ext>
            </a:extLst>
          </p:cNvPr>
          <p:cNvSpPr/>
          <p:nvPr/>
        </p:nvSpPr>
        <p:spPr>
          <a:xfrm>
            <a:off x="1547664" y="3717032"/>
            <a:ext cx="1368152" cy="855101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26166CD-37B9-4121-BC41-EDF6671F90B1}"/>
              </a:ext>
            </a:extLst>
          </p:cNvPr>
          <p:cNvSpPr/>
          <p:nvPr/>
        </p:nvSpPr>
        <p:spPr>
          <a:xfrm>
            <a:off x="2915816" y="3717032"/>
            <a:ext cx="2952328" cy="855101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44E12DB7-5DD0-4C0F-A886-44BEDE61E97A}"/>
              </a:ext>
            </a:extLst>
          </p:cNvPr>
          <p:cNvSpPr/>
          <p:nvPr/>
        </p:nvSpPr>
        <p:spPr>
          <a:xfrm>
            <a:off x="4483790" y="4632265"/>
            <a:ext cx="1080120" cy="1008112"/>
          </a:xfrm>
          <a:prstGeom prst="rightBrac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721B9EC-4D6A-48CD-B938-3F79457556E1}"/>
              </a:ext>
            </a:extLst>
          </p:cNvPr>
          <p:cNvSpPr/>
          <p:nvPr/>
        </p:nvSpPr>
        <p:spPr>
          <a:xfrm>
            <a:off x="1007604" y="5017080"/>
            <a:ext cx="1080120" cy="855101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962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271</Words>
  <Application>Microsoft Office PowerPoint</Application>
  <PresentationFormat>Presentación en pantalla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Corbel</vt:lpstr>
      <vt:lpstr>Base</vt:lpstr>
      <vt:lpstr>Competencias previas  Cuarto reto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Competencias previas </dc:title>
  <dc:creator>ARTURO HINOJOSA</dc:creator>
  <cp:lastModifiedBy>ARTURO HINOJOSA</cp:lastModifiedBy>
  <cp:revision>14</cp:revision>
  <dcterms:created xsi:type="dcterms:W3CDTF">2021-03-12T07:57:59Z</dcterms:created>
  <dcterms:modified xsi:type="dcterms:W3CDTF">2022-03-11T06:12:40Z</dcterms:modified>
</cp:coreProperties>
</file>