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301" r:id="rId2"/>
    <p:sldId id="277" r:id="rId3"/>
    <p:sldId id="278" r:id="rId4"/>
    <p:sldId id="313" r:id="rId5"/>
    <p:sldId id="314" r:id="rId6"/>
    <p:sldId id="527" r:id="rId7"/>
    <p:sldId id="526" r:id="rId8"/>
    <p:sldId id="528" r:id="rId9"/>
    <p:sldId id="529" r:id="rId10"/>
    <p:sldId id="530" r:id="rId11"/>
    <p:sldId id="518" r:id="rId12"/>
    <p:sldId id="520" r:id="rId13"/>
    <p:sldId id="521" r:id="rId14"/>
    <p:sldId id="519" r:id="rId15"/>
    <p:sldId id="531" r:id="rId16"/>
    <p:sldId id="532" r:id="rId17"/>
    <p:sldId id="533" r:id="rId18"/>
    <p:sldId id="535" r:id="rId19"/>
    <p:sldId id="509" r:id="rId20"/>
    <p:sldId id="543" r:id="rId21"/>
    <p:sldId id="544" r:id="rId22"/>
    <p:sldId id="339" r:id="rId23"/>
    <p:sldId id="293" r:id="rId24"/>
    <p:sldId id="341" r:id="rId25"/>
    <p:sldId id="342" r:id="rId26"/>
    <p:sldId id="343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 varScale="1">
        <p:scale>
          <a:sx n="65" d="100"/>
          <a:sy n="65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EC8F-76C5-4794-9804-5059D720F238}" type="datetimeFigureOut">
              <a:rPr lang="es-MX" smtClean="0"/>
              <a:pPr/>
              <a:t>09/02/2022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D14F9-0D7C-4045-A508-0D365558D8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12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2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8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2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38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5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8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7D2B4659-F5E6-4AD5-AC4D-64EE68E8E881}" type="datetimeFigureOut">
              <a:rPr lang="es-MX" smtClean="0"/>
              <a:pPr/>
              <a:t>09/02/2022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4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ualweb.net/tutorial-java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48365C-39E4-41C6-B96C-26408CCFA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1575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03931-92CB-4E6A-822B-50DE06211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71" y="246887"/>
            <a:ext cx="5486018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924A8-0CBC-4398-8B74-63D26D33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547" y="4005950"/>
            <a:ext cx="398926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5217770-871E-441F-AD70-16C1E0D5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246888"/>
            <a:ext cx="879348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0432D4C-4E96-4487-A88E-B5E2C852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30" y="893398"/>
            <a:ext cx="4514701" cy="3187208"/>
          </a:xfrm>
        </p:spPr>
        <p:txBody>
          <a:bodyPr>
            <a:normAutofit/>
          </a:bodyPr>
          <a:lstStyle/>
          <a:p>
            <a:r>
              <a:rPr lang="es-MX" sz="3200" dirty="0"/>
              <a:t>Competencias previas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1FC02C0-4FE1-43EC-A0D8-65C115A0B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15" y="4141784"/>
            <a:ext cx="4469131" cy="1388165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Orientada a Objetos</a:t>
            </a:r>
          </a:p>
          <a:p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Arturo Hinojosa Ramírez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1D9BD-07E7-4FED-9A0B-DD9B6EC49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8547" y="728472"/>
            <a:ext cx="2582909" cy="254050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F450D6-4ADD-4996-A79D-C5304C2F9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8548" y="3589019"/>
            <a:ext cx="2582908" cy="2542032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670BA0D-7636-4DFA-9E38-324296A5E05A}"/>
              </a:ext>
            </a:extLst>
          </p:cNvPr>
          <p:cNvSpPr/>
          <p:nvPr/>
        </p:nvSpPr>
        <p:spPr>
          <a:xfrm>
            <a:off x="271322" y="1182231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 Black" panose="020B0A04020102020204" pitchFamily="34" charset="0"/>
              </a:rPr>
              <a:t> La estructura general de una función es la siguiente: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[</a:t>
            </a:r>
            <a:r>
              <a:rPr lang="es-ES" sz="2000" dirty="0" err="1">
                <a:latin typeface="Arial Black" panose="020B0A04020102020204" pitchFamily="34" charset="0"/>
              </a:rPr>
              <a:t>tipo_devuelto</a:t>
            </a:r>
            <a:r>
              <a:rPr lang="es-ES" sz="2000" dirty="0">
                <a:latin typeface="Arial Black" panose="020B0A04020102020204" pitchFamily="34" charset="0"/>
              </a:rPr>
              <a:t>] </a:t>
            </a:r>
            <a:r>
              <a:rPr lang="es-ES" sz="2000" dirty="0" err="1">
                <a:latin typeface="Arial Black" panose="020B0A04020102020204" pitchFamily="34" charset="0"/>
              </a:rPr>
              <a:t>nombre_funcion</a:t>
            </a:r>
            <a:r>
              <a:rPr lang="es-ES" sz="2000" dirty="0">
                <a:latin typeface="Arial Black" panose="020B0A04020102020204" pitchFamily="34" charset="0"/>
              </a:rPr>
              <a:t>([tipo parametro1][, tipo parametro2][, ....])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{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    // instrucciones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   [</a:t>
            </a:r>
            <a:r>
              <a:rPr lang="es-ES" sz="2000" dirty="0" err="1">
                <a:latin typeface="Arial Black" panose="020B0A04020102020204" pitchFamily="34" charset="0"/>
              </a:rPr>
              <a:t>return</a:t>
            </a:r>
            <a:r>
              <a:rPr lang="es-ES" sz="2000" dirty="0">
                <a:latin typeface="Arial Black" panose="020B0A04020102020204" pitchFamily="34" charset="0"/>
              </a:rPr>
              <a:t> valor;]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}</a:t>
            </a:r>
            <a:endParaRPr lang="es-MX" sz="2000" dirty="0">
              <a:latin typeface="Arial Black" panose="020B0A040201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2E7557-31D3-47A9-A273-788A93F75899}"/>
              </a:ext>
            </a:extLst>
          </p:cNvPr>
          <p:cNvSpPr/>
          <p:nvPr/>
        </p:nvSpPr>
        <p:spPr>
          <a:xfrm>
            <a:off x="395536" y="3933056"/>
            <a:ext cx="5832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 double </a:t>
            </a:r>
            <a:r>
              <a:rPr lang="en-US" sz="2000" dirty="0" err="1">
                <a:latin typeface="Arial Black" panose="020B0A04020102020204" pitchFamily="34" charset="0"/>
              </a:rPr>
              <a:t>calcularD</a:t>
            </a:r>
            <a:r>
              <a:rPr lang="en-US" sz="2000" dirty="0">
                <a:latin typeface="Arial Black" panose="020B0A04020102020204" pitchFamily="34" charset="0"/>
              </a:rPr>
              <a:t>(int a1, int b1, int c1)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{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double d1;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d1 = (b1*b1) - (4*a1*c1);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return d1;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}</a:t>
            </a:r>
            <a:endParaRPr lang="es-MX" sz="2000" dirty="0">
              <a:latin typeface="Arial Black" panose="020B0A040201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73C5AAB-A9C7-4025-8FCD-DCA023F94F62}"/>
              </a:ext>
            </a:extLst>
          </p:cNvPr>
          <p:cNvSpPr/>
          <p:nvPr/>
        </p:nvSpPr>
        <p:spPr>
          <a:xfrm>
            <a:off x="467544" y="3717032"/>
            <a:ext cx="1080120" cy="85510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51F4782-0351-4067-A315-DF8EEDDC61A0}"/>
              </a:ext>
            </a:extLst>
          </p:cNvPr>
          <p:cNvSpPr/>
          <p:nvPr/>
        </p:nvSpPr>
        <p:spPr>
          <a:xfrm>
            <a:off x="1547664" y="3717032"/>
            <a:ext cx="1368152" cy="85510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6166CD-37B9-4121-BC41-EDF6671F90B1}"/>
              </a:ext>
            </a:extLst>
          </p:cNvPr>
          <p:cNvSpPr/>
          <p:nvPr/>
        </p:nvSpPr>
        <p:spPr>
          <a:xfrm>
            <a:off x="2915816" y="3717032"/>
            <a:ext cx="2952328" cy="85510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44E12DB7-5DD0-4C0F-A886-44BEDE61E97A}"/>
              </a:ext>
            </a:extLst>
          </p:cNvPr>
          <p:cNvSpPr/>
          <p:nvPr/>
        </p:nvSpPr>
        <p:spPr>
          <a:xfrm>
            <a:off x="4483790" y="4632265"/>
            <a:ext cx="1080120" cy="1008112"/>
          </a:xfrm>
          <a:prstGeom prst="righ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721B9EC-4D6A-48CD-B938-3F79457556E1}"/>
              </a:ext>
            </a:extLst>
          </p:cNvPr>
          <p:cNvSpPr/>
          <p:nvPr/>
        </p:nvSpPr>
        <p:spPr>
          <a:xfrm>
            <a:off x="1007604" y="5017080"/>
            <a:ext cx="1080120" cy="85510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962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CDA29A-AE1A-425C-9726-9507F913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54" y="1844824"/>
            <a:ext cx="3931691" cy="404134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A791EDF-7D5B-4507-ADF8-C0329100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Arial Black" panose="020B0A04020102020204" pitchFamily="34" charset="0"/>
              </a:rPr>
              <a:t>Ciclo </a:t>
            </a:r>
            <a:r>
              <a:rPr lang="es-MX" dirty="0" err="1">
                <a:solidFill>
                  <a:schemeClr val="tx1"/>
                </a:solidFill>
                <a:latin typeface="Arial Black" panose="020B0A04020102020204" pitchFamily="34" charset="0"/>
              </a:rPr>
              <a:t>while</a:t>
            </a:r>
            <a:endParaRPr lang="es-MX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1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A791EDF-7D5B-4507-ADF8-C0329100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Arial Black" panose="020B0A04020102020204" pitchFamily="34" charset="0"/>
              </a:rPr>
              <a:t>Ciclo do </a:t>
            </a:r>
            <a:r>
              <a:rPr lang="es-MX" dirty="0" err="1">
                <a:solidFill>
                  <a:schemeClr val="tx1"/>
                </a:solidFill>
                <a:latin typeface="Arial Black" panose="020B0A04020102020204" pitchFamily="34" charset="0"/>
              </a:rPr>
              <a:t>while</a:t>
            </a:r>
            <a:endParaRPr lang="es-MX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86369E-3672-48F0-B843-C7C005A5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537688"/>
            <a:ext cx="3384376" cy="49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0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A791EDF-7D5B-4507-ADF8-C0329100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Arial Black" panose="020B0A04020102020204" pitchFamily="34" charset="0"/>
              </a:rPr>
              <a:t>Ciclo </a:t>
            </a:r>
            <a:r>
              <a:rPr lang="es-MX" dirty="0" err="1">
                <a:solidFill>
                  <a:schemeClr val="tx1"/>
                </a:solidFill>
                <a:latin typeface="Arial Black" panose="020B0A04020102020204" pitchFamily="34" charset="0"/>
              </a:rPr>
              <a:t>for</a:t>
            </a:r>
            <a:endParaRPr lang="es-MX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228CE3E-6EC8-4E3C-BC61-8B9EE4FA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628800"/>
            <a:ext cx="5328592" cy="48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EA7D93-3223-4AF8-9EDE-64D035A7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1" y="1340768"/>
            <a:ext cx="8365937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20284A-56E4-43C8-922C-7D334BEB5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t="12182" r="15350" b="12182"/>
          <a:stretch/>
        </p:blipFill>
        <p:spPr>
          <a:xfrm>
            <a:off x="467544" y="332656"/>
            <a:ext cx="8280920" cy="46099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75C827-CB47-4C1F-BF67-7155C157B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47199" r="61812" b="33192"/>
          <a:stretch/>
        </p:blipFill>
        <p:spPr>
          <a:xfrm>
            <a:off x="4211960" y="3934542"/>
            <a:ext cx="417646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7F9594-29FB-462C-8574-0AA1CA842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0" t="12182" r="37401" b="16384"/>
          <a:stretch/>
        </p:blipFill>
        <p:spPr>
          <a:xfrm>
            <a:off x="2771800" y="273023"/>
            <a:ext cx="3960440" cy="63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5DBF416-5BF1-4ABF-92C3-8C36E1F2E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2182" r="22438" b="5179"/>
          <a:stretch/>
        </p:blipFill>
        <p:spPr>
          <a:xfrm>
            <a:off x="179512" y="260648"/>
            <a:ext cx="8494501" cy="597666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3A63194-AD1B-420B-8AEF-C86FDC5F5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0" t="26189" r="59450" b="50000"/>
          <a:stretch/>
        </p:blipFill>
        <p:spPr>
          <a:xfrm>
            <a:off x="5652120" y="4293096"/>
            <a:ext cx="313870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BCE8EB-AC4E-42D9-A005-F0E7F2264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E9DD96-7E00-42A6-B4DA-084DD6ACF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6413E9-432A-420D-941A-4BC8683B2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951277"/>
            <a:ext cx="2764362" cy="29554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5A9E16-C3FA-4AFD-9CD3-FD424FE82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9960" y="1156447"/>
            <a:ext cx="0" cy="442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magen que contiene interior, tabla, computadora, escritorio&#10;&#10;Descripción generada automáticamente">
            <a:extLst>
              <a:ext uri="{FF2B5EF4-FFF2-40B4-BE49-F238E27FC236}">
                <a16:creationId xmlns:a16="http://schemas.microsoft.com/office/drawing/2014/main" id="{E47F76CF-A8EA-4AE1-A289-27EE8082F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62" y="1062977"/>
            <a:ext cx="4969728" cy="47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agen 1">
            <a:extLst>
              <a:ext uri="{FF2B5EF4-FFF2-40B4-BE49-F238E27FC236}">
                <a16:creationId xmlns:a16="http://schemas.microsoft.com/office/drawing/2014/main" id="{E8F50474-48A6-4870-8FEB-3419CC32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692150"/>
            <a:ext cx="615791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CuadroTexto 2">
            <a:extLst>
              <a:ext uri="{FF2B5EF4-FFF2-40B4-BE49-F238E27FC236}">
                <a16:creationId xmlns:a16="http://schemas.microsoft.com/office/drawing/2014/main" id="{7C853068-B993-4A96-BE16-0B5B3D1A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933825"/>
            <a:ext cx="4597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s-MX" altLang="es-MX" sz="2800" b="1">
                <a:latin typeface="Arial" panose="020B0604020202020204" pitchFamily="34" charset="0"/>
                <a:cs typeface="Arial" panose="020B0604020202020204" pitchFamily="34" charset="0"/>
              </a:rPr>
              <a:t>Numero decimal: 		240</a:t>
            </a:r>
          </a:p>
          <a:p>
            <a:r>
              <a:rPr lang="es-MX" altLang="es-MX" sz="2800" b="1">
                <a:latin typeface="Arial" panose="020B0604020202020204" pitchFamily="34" charset="0"/>
                <a:cs typeface="Arial" panose="020B0604020202020204" pitchFamily="34" charset="0"/>
              </a:rPr>
              <a:t>Hexadecimal 				F0</a:t>
            </a:r>
          </a:p>
          <a:p>
            <a:r>
              <a:rPr lang="es-MX" altLang="es-MX" sz="2800" b="1">
                <a:latin typeface="Arial" panose="020B0604020202020204" pitchFamily="34" charset="0"/>
                <a:cs typeface="Arial" panose="020B0604020202020204" pitchFamily="34" charset="0"/>
              </a:rPr>
              <a:t>Octal 						360</a:t>
            </a:r>
          </a:p>
          <a:p>
            <a:r>
              <a:rPr lang="es-MX" altLang="es-MX" sz="2800" b="1">
                <a:latin typeface="Arial" panose="020B0604020202020204" pitchFamily="34" charset="0"/>
                <a:cs typeface="Arial" panose="020B0604020202020204" pitchFamily="34" charset="0"/>
              </a:rPr>
              <a:t>Binario 				1111 0000</a:t>
            </a:r>
          </a:p>
          <a:p>
            <a:endParaRPr lang="es-MX" altLang="es-MX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2">
            <a:extLst>
              <a:ext uri="{FF2B5EF4-FFF2-40B4-BE49-F238E27FC236}">
                <a16:creationId xmlns:a16="http://schemas.microsoft.com/office/drawing/2014/main" id="{3238CFD3-C7F5-4EB7-A241-F40765B0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644900"/>
            <a:ext cx="29464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agen 4">
            <a:extLst>
              <a:ext uri="{FF2B5EF4-FFF2-40B4-BE49-F238E27FC236}">
                <a16:creationId xmlns:a16="http://schemas.microsoft.com/office/drawing/2014/main" id="{C1398C5C-B07C-4F6B-B112-0EDDE80E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71475"/>
            <a:ext cx="28575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Bocadillo nube: nube 5">
            <a:extLst>
              <a:ext uri="{FF2B5EF4-FFF2-40B4-BE49-F238E27FC236}">
                <a16:creationId xmlns:a16="http://schemas.microsoft.com/office/drawing/2014/main" id="{25CEAB76-BEC5-42F6-BE4B-4B9C4FAA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25" y="1196975"/>
            <a:ext cx="2386013" cy="15113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/>
          </a:p>
        </p:txBody>
      </p:sp>
      <p:pic>
        <p:nvPicPr>
          <p:cNvPr id="5125" name="Imagen 7">
            <a:extLst>
              <a:ext uri="{FF2B5EF4-FFF2-40B4-BE49-F238E27FC236}">
                <a16:creationId xmlns:a16="http://schemas.microsoft.com/office/drawing/2014/main" id="{56C88C40-A691-4F2B-93C7-708DF878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1065213"/>
            <a:ext cx="2281237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B5C7E0-4AF4-4AA2-ADCB-7AF4D689B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8" t="12182" r="46062" b="28990"/>
          <a:stretch/>
        </p:blipFill>
        <p:spPr>
          <a:xfrm>
            <a:off x="611560" y="385410"/>
            <a:ext cx="2551140" cy="44644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3D79AA-9F4D-4A16-A06C-896DDD3F6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8" t="12182" r="32676" b="10781"/>
          <a:stretch/>
        </p:blipFill>
        <p:spPr>
          <a:xfrm>
            <a:off x="3707903" y="332656"/>
            <a:ext cx="4562689" cy="612068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CE2CE54-7DC7-4DC4-B073-84128FDCC7AF}"/>
              </a:ext>
            </a:extLst>
          </p:cNvPr>
          <p:cNvSpPr/>
          <p:nvPr/>
        </p:nvSpPr>
        <p:spPr>
          <a:xfrm>
            <a:off x="1887130" y="4509120"/>
            <a:ext cx="1275570" cy="34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5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E6452E-255E-4BB0-9A25-0356836F5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3583" r="20075" b="7980"/>
          <a:stretch/>
        </p:blipFill>
        <p:spPr>
          <a:xfrm>
            <a:off x="467544" y="692696"/>
            <a:ext cx="798517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7ADD0-79D2-4106-863E-60CA703C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b="1" dirty="0">
                <a:solidFill>
                  <a:schemeClr val="tx1"/>
                </a:solidFill>
              </a:rPr>
              <a:t>Arreglos en java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275F2C-74DB-4EB5-8C82-A65893E0927C}"/>
              </a:ext>
            </a:extLst>
          </p:cNvPr>
          <p:cNvSpPr/>
          <p:nvPr/>
        </p:nvSpPr>
        <p:spPr>
          <a:xfrm>
            <a:off x="843400" y="1965960"/>
            <a:ext cx="7201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000" dirty="0">
                <a:latin typeface="Arial Black" panose="020B0A04020102020204" pitchFamily="34" charset="0"/>
              </a:rPr>
              <a:t>Un array </a:t>
            </a:r>
            <a:r>
              <a:rPr lang="es-ES" sz="2000" dirty="0">
                <a:latin typeface="Arial Black" panose="020B0A04020102020204" pitchFamily="34" charset="0"/>
                <a:hlinkClick r:id="rId2"/>
              </a:rPr>
              <a:t>Java</a:t>
            </a:r>
            <a:r>
              <a:rPr lang="es-ES" sz="2000" dirty="0">
                <a:latin typeface="Arial Black" panose="020B0A04020102020204" pitchFamily="34" charset="0"/>
              </a:rPr>
              <a:t> es una estructura de datos que nos permite almacenar una ristra de datos de un mismo tipo. El tamaño de los </a:t>
            </a:r>
            <a:r>
              <a:rPr lang="es-ES" sz="2000" dirty="0" err="1">
                <a:latin typeface="Arial Black" panose="020B0A04020102020204" pitchFamily="34" charset="0"/>
              </a:rPr>
              <a:t>arrays</a:t>
            </a:r>
            <a:r>
              <a:rPr lang="es-ES" sz="2000" dirty="0">
                <a:latin typeface="Arial Black" panose="020B0A04020102020204" pitchFamily="34" charset="0"/>
              </a:rPr>
              <a:t> se declara en un primer momento y no puede cambiar en tiempo de ejecución como puede producirse en otros lenguajes. La declaración de un array en Java y su inicialización se realiza de la siguiente manera:</a:t>
            </a:r>
            <a:endParaRPr lang="es-MX" sz="20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FE10FF-50E8-46FE-9CA1-EED4212D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73159"/>
            <a:ext cx="871378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kumimoji="0" lang="en-US" altLang="es-MX" sz="1800">
                <a:latin typeface="Arial Black" panose="020B0A04020102020204" pitchFamily="34" charset="0"/>
              </a:rPr>
              <a:t>tipo_dato nombre_array[]; nombre_array = </a:t>
            </a:r>
            <a:r>
              <a:rPr lang="en-US" altLang="es-MX" sz="1800">
                <a:latin typeface="Arial Black" panose="020B0A04020102020204" pitchFamily="34" charset="0"/>
              </a:rPr>
              <a:t>new </a:t>
            </a:r>
            <a:r>
              <a:rPr kumimoji="0" lang="en-US" altLang="es-MX" sz="1800">
                <a:latin typeface="Arial Black" panose="020B0A04020102020204" pitchFamily="34" charset="0"/>
              </a:rPr>
              <a:t>tipo_dato[tamanio]; </a:t>
            </a:r>
            <a:endParaRPr lang="en-US" altLang="es-MX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Imagen 1">
            <a:extLst>
              <a:ext uri="{FF2B5EF4-FFF2-40B4-BE49-F238E27FC236}">
                <a16:creationId xmlns:a16="http://schemas.microsoft.com/office/drawing/2014/main" id="{02B58FE5-C02A-4129-883B-B672A8310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888"/>
            <a:ext cx="7704137" cy="65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Imagen 1">
            <a:extLst>
              <a:ext uri="{FF2B5EF4-FFF2-40B4-BE49-F238E27FC236}">
                <a16:creationId xmlns:a16="http://schemas.microsoft.com/office/drawing/2014/main" id="{BA191624-6EF7-4878-98A6-B466C77C1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0B2D2DB-3BE3-42E1-97DD-BDA736D9FA58}"/>
              </a:ext>
            </a:extLst>
          </p:cNvPr>
          <p:cNvSpPr/>
          <p:nvPr/>
        </p:nvSpPr>
        <p:spPr>
          <a:xfrm>
            <a:off x="179388" y="1720850"/>
            <a:ext cx="8964612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casillas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[] = {0,2,3,1,5,7,6,21,7,11,9,0,2};</a:t>
            </a:r>
          </a:p>
          <a:p>
            <a:pPr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 = 0; </a:t>
            </a:r>
          </a:p>
          <a:p>
            <a:pPr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("\t[1]\t[2]\t[3]\t[4]\t[5]\t[6]\t[7]\t[8]\t[9]\t[10]\t[11]\t[12]");</a:t>
            </a:r>
          </a:p>
          <a:p>
            <a:pPr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  for (i=1; i &lt;= 12; i=i+1)</a:t>
            </a:r>
          </a:p>
          <a:p>
            <a:pPr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("\t"+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casillas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[i]);</a:t>
            </a:r>
          </a:p>
          <a:p>
            <a:pPr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  } //for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Imagen 1">
            <a:extLst>
              <a:ext uri="{FF2B5EF4-FFF2-40B4-BE49-F238E27FC236}">
                <a16:creationId xmlns:a16="http://schemas.microsoft.com/office/drawing/2014/main" id="{585E9A25-7148-4863-86A3-00D39A8E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Imagen 2">
            <a:extLst>
              <a:ext uri="{FF2B5EF4-FFF2-40B4-BE49-F238E27FC236}">
                <a16:creationId xmlns:a16="http://schemas.microsoft.com/office/drawing/2014/main" id="{D96C1D6B-4628-497A-96DE-670E56AFB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4" b="69852"/>
          <a:stretch>
            <a:fillRect/>
          </a:stretch>
        </p:blipFill>
        <p:spPr bwMode="auto">
          <a:xfrm>
            <a:off x="866775" y="2997200"/>
            <a:ext cx="74104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03E3CE3-972A-4668-81D7-36636B4BAEAC}"/>
              </a:ext>
            </a:extLst>
          </p:cNvPr>
          <p:cNvSpPr/>
          <p:nvPr/>
        </p:nvSpPr>
        <p:spPr>
          <a:xfrm>
            <a:off x="971550" y="4941888"/>
            <a:ext cx="62277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//paso 1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casillas[11] = casillas[3] + casillas[11];</a:t>
            </a:r>
          </a:p>
          <a:p>
            <a:pPr>
              <a:defRPr/>
            </a:pPr>
            <a:endParaRPr lang="es-ES" dirty="0"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 1 + 0 = 1 casillas [11] = 1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6534934-8C5E-43FC-858C-3DD30E0CEB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92950" y="765175"/>
            <a:ext cx="503238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D39D12C-00F5-4D51-BD2B-79EBE00746D6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Imagen 1">
            <a:extLst>
              <a:ext uri="{FF2B5EF4-FFF2-40B4-BE49-F238E27FC236}">
                <a16:creationId xmlns:a16="http://schemas.microsoft.com/office/drawing/2014/main" id="{C8B982DA-6E86-45B0-8512-9B1B6172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72B0988-1EA9-487F-8C9F-00A5E205EC22}"/>
              </a:ext>
            </a:extLst>
          </p:cNvPr>
          <p:cNvSpPr/>
          <p:nvPr/>
        </p:nvSpPr>
        <p:spPr>
          <a:xfrm>
            <a:off x="971550" y="4941888"/>
            <a:ext cx="712946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//paso 2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casillas[5] = casillas[1] + casillas[casillas[9]];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 2 + 1 = 3 casillas [5] = 3</a:t>
            </a:r>
          </a:p>
        </p:txBody>
      </p:sp>
      <p:cxnSp>
        <p:nvCxnSpPr>
          <p:cNvPr id="62468" name="Conector recto 6">
            <a:extLst>
              <a:ext uri="{FF2B5EF4-FFF2-40B4-BE49-F238E27FC236}">
                <a16:creationId xmlns:a16="http://schemas.microsoft.com/office/drawing/2014/main" id="{F7B88DA3-18EC-4C44-A5C5-54161BF3B40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92950" y="765175"/>
            <a:ext cx="503238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C37ED-7F83-4FF0-82D6-BF8D4F360913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62470" name="Imagen 1">
            <a:extLst>
              <a:ext uri="{FF2B5EF4-FFF2-40B4-BE49-F238E27FC236}">
                <a16:creationId xmlns:a16="http://schemas.microsoft.com/office/drawing/2014/main" id="{26532C18-1150-4EB4-B703-2E0BCBD0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0" b="61119"/>
          <a:stretch>
            <a:fillRect/>
          </a:stretch>
        </p:blipFill>
        <p:spPr bwMode="auto">
          <a:xfrm>
            <a:off x="287338" y="3028950"/>
            <a:ext cx="8569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EF642E1-7105-4168-8CFC-AD1046D4195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A89203-F660-47B3-812E-86EBDB343CCE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Imagen 1">
            <a:extLst>
              <a:ext uri="{FF2B5EF4-FFF2-40B4-BE49-F238E27FC236}">
                <a16:creationId xmlns:a16="http://schemas.microsoft.com/office/drawing/2014/main" id="{4CF28B3A-FB4C-4029-A0BC-7C91CB11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8E0FE91-3EC3-49BB-8742-3B2EEA8C288A}"/>
              </a:ext>
            </a:extLst>
          </p:cNvPr>
          <p:cNvSpPr/>
          <p:nvPr/>
        </p:nvSpPr>
        <p:spPr>
          <a:xfrm>
            <a:off x="971550" y="4941888"/>
            <a:ext cx="71294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//paso 3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do{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casillas[12] = casillas[12] * casillas[12];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 2 * 2 = 4 casillas [12] = 4</a:t>
            </a:r>
          </a:p>
        </p:txBody>
      </p:sp>
      <p:cxnSp>
        <p:nvCxnSpPr>
          <p:cNvPr id="63492" name="Conector recto 6">
            <a:extLst>
              <a:ext uri="{FF2B5EF4-FFF2-40B4-BE49-F238E27FC236}">
                <a16:creationId xmlns:a16="http://schemas.microsoft.com/office/drawing/2014/main" id="{E1884A09-31E9-4E01-9179-9CA994158F0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3271114-D4C2-49C7-AF81-130696770963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63494" name="Conector recto 9">
            <a:extLst>
              <a:ext uri="{FF2B5EF4-FFF2-40B4-BE49-F238E27FC236}">
                <a16:creationId xmlns:a16="http://schemas.microsoft.com/office/drawing/2014/main" id="{8D9D7AF5-F17B-403C-999D-B0856ABEAD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B4BBED-B44A-4CAE-90C8-98CE6C27A697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C90F1D-05DB-428C-B818-E189E307CE6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3497" name="Imagen 2">
            <a:extLst>
              <a:ext uri="{FF2B5EF4-FFF2-40B4-BE49-F238E27FC236}">
                <a16:creationId xmlns:a16="http://schemas.microsoft.com/office/drawing/2014/main" id="{AC6BB726-5A27-42C5-8D65-E949C6CC8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0" b="52206"/>
          <a:stretch>
            <a:fillRect/>
          </a:stretch>
        </p:blipFill>
        <p:spPr bwMode="auto">
          <a:xfrm>
            <a:off x="119063" y="2924175"/>
            <a:ext cx="883443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A45220C-A2BD-46B4-9FC1-83D40C097A05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181B9C8-5A53-4962-A563-6A688E7D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170488"/>
            <a:ext cx="574675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Arial Black" panose="020B0A04020102020204" pitchFamily="34" charset="0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9F5624B-A6C8-4971-9CEE-F7129B13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068638"/>
            <a:ext cx="576262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Imagen 1">
            <a:extLst>
              <a:ext uri="{FF2B5EF4-FFF2-40B4-BE49-F238E27FC236}">
                <a16:creationId xmlns:a16="http://schemas.microsoft.com/office/drawing/2014/main" id="{2AE74E5B-2CC7-45AC-B6F6-EA669032E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7A011A5-6EFB-48C1-94E9-81029302D797}"/>
              </a:ext>
            </a:extLst>
          </p:cNvPr>
          <p:cNvSpPr/>
          <p:nvPr/>
        </p:nvSpPr>
        <p:spPr>
          <a:xfrm>
            <a:off x="180975" y="4826000"/>
            <a:ext cx="7129463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//paso 4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</a:t>
            </a:r>
            <a:r>
              <a:rPr lang="en-US" dirty="0">
                <a:latin typeface="Arial Black" panose="020B0A04020102020204" pitchFamily="34" charset="0"/>
              </a:rPr>
              <a:t> if (</a:t>
            </a:r>
            <a:r>
              <a:rPr lang="en-US" dirty="0" err="1">
                <a:latin typeface="Arial Black" panose="020B0A04020102020204" pitchFamily="34" charset="0"/>
              </a:rPr>
              <a:t>casillas</a:t>
            </a:r>
            <a:r>
              <a:rPr lang="en-US" dirty="0">
                <a:latin typeface="Arial Black" panose="020B0A04020102020204" pitchFamily="34" charset="0"/>
              </a:rPr>
              <a:t>[5] == </a:t>
            </a:r>
            <a:r>
              <a:rPr lang="en-US" dirty="0" err="1">
                <a:latin typeface="Arial Black" panose="020B0A04020102020204" pitchFamily="34" charset="0"/>
              </a:rPr>
              <a:t>casillas</a:t>
            </a:r>
            <a:r>
              <a:rPr lang="en-US" dirty="0">
                <a:latin typeface="Arial Black" panose="020B0A04020102020204" pitchFamily="34" charset="0"/>
              </a:rPr>
              <a:t>[10] )</a:t>
            </a:r>
          </a:p>
          <a:p>
            <a:pPr>
              <a:defRPr/>
            </a:pPr>
            <a:r>
              <a:rPr lang="en-US" dirty="0">
                <a:latin typeface="Arial Black" panose="020B0A04020102020204" pitchFamily="34" charset="0"/>
              </a:rPr>
              <a:t>      {</a:t>
            </a:r>
          </a:p>
          <a:p>
            <a:pPr>
              <a:defRPr/>
            </a:pPr>
            <a:r>
              <a:rPr lang="en-US" dirty="0">
                <a:latin typeface="Arial Black" panose="020B0A04020102020204" pitchFamily="34" charset="0"/>
              </a:rPr>
              <a:t>          break;</a:t>
            </a:r>
          </a:p>
          <a:p>
            <a:pPr>
              <a:defRPr/>
            </a:pPr>
            <a:r>
              <a:rPr lang="en-US" dirty="0">
                <a:latin typeface="Arial Black" panose="020B0A04020102020204" pitchFamily="34" charset="0"/>
              </a:rPr>
              <a:t>      } //true;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>
                <a:solidFill>
                  <a:srgbClr val="FFFF00"/>
                </a:solidFill>
                <a:latin typeface="Arial Black" panose="020B0A04020102020204" pitchFamily="34" charset="0"/>
              </a:rPr>
              <a:t>3 = 9? False</a:t>
            </a:r>
          </a:p>
        </p:txBody>
      </p:sp>
      <p:cxnSp>
        <p:nvCxnSpPr>
          <p:cNvPr id="64516" name="Conector recto 6">
            <a:extLst>
              <a:ext uri="{FF2B5EF4-FFF2-40B4-BE49-F238E27FC236}">
                <a16:creationId xmlns:a16="http://schemas.microsoft.com/office/drawing/2014/main" id="{8E72E715-3674-4F22-9233-C31ABC07F96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FBFFB4B-B19B-4E5B-9F79-01690AACDEB9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64518" name="Conector recto 9">
            <a:extLst>
              <a:ext uri="{FF2B5EF4-FFF2-40B4-BE49-F238E27FC236}">
                <a16:creationId xmlns:a16="http://schemas.microsoft.com/office/drawing/2014/main" id="{400A91B0-9F82-4FF0-834C-5E62282960C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932383-8BF8-4642-8126-97177FB9DFEC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64520" name="Conector recto 11">
            <a:extLst>
              <a:ext uri="{FF2B5EF4-FFF2-40B4-BE49-F238E27FC236}">
                <a16:creationId xmlns:a16="http://schemas.microsoft.com/office/drawing/2014/main" id="{F3C3C005-1C8B-45A4-A682-92DE3FEA8ED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2606A15-1795-4439-9F94-21F34DD54828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8F38A74-F9A8-4421-A2F7-3B589282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1455738"/>
            <a:ext cx="574675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Arial Black" panose="020B0A04020102020204" pitchFamily="34" charset="0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F4668C1-6C11-4368-A3D5-1A4A3ED6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692150"/>
            <a:ext cx="576263" cy="576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Arial Black" panose="020B0A040201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4A97120-36A2-4858-AC4C-5FDAECCBB777}"/>
              </a:ext>
            </a:extLst>
          </p:cNvPr>
          <p:cNvSpPr/>
          <p:nvPr/>
        </p:nvSpPr>
        <p:spPr>
          <a:xfrm>
            <a:off x="4732338" y="47974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break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El uso de la instrucción break permite que un ciclo </a:t>
            </a:r>
            <a:r>
              <a:rPr lang="es-ES" dirty="0" err="1">
                <a:latin typeface="Arial Black" panose="020B0A04020102020204" pitchFamily="34" charset="0"/>
              </a:rPr>
              <a:t>for</a:t>
            </a:r>
            <a:r>
              <a:rPr lang="es-ES" dirty="0">
                <a:latin typeface="Arial Black" panose="020B0A04020102020204" pitchFamily="34" charset="0"/>
              </a:rPr>
              <a:t> o </a:t>
            </a:r>
            <a:r>
              <a:rPr lang="es-ES" dirty="0" err="1">
                <a:latin typeface="Arial Black" panose="020B0A04020102020204" pitchFamily="34" charset="0"/>
              </a:rPr>
              <a:t>while</a:t>
            </a:r>
            <a:r>
              <a:rPr lang="es-ES" dirty="0">
                <a:latin typeface="Arial Black" panose="020B0A04020102020204" pitchFamily="34" charset="0"/>
              </a:rPr>
              <a:t> sea interrumpido y la ejecución salte fuera del bloque de código</a:t>
            </a:r>
            <a:endParaRPr lang="es-MX" dirty="0">
              <a:latin typeface="Arial Black" panose="020B0A04020102020204" pitchFamily="34" charset="0"/>
            </a:endParaRPr>
          </a:p>
        </p:txBody>
      </p:sp>
      <p:pic>
        <p:nvPicPr>
          <p:cNvPr id="64525" name="Imagen 8">
            <a:extLst>
              <a:ext uri="{FF2B5EF4-FFF2-40B4-BE49-F238E27FC236}">
                <a16:creationId xmlns:a16="http://schemas.microsoft.com/office/drawing/2014/main" id="{15195482-EC57-40D8-88F0-123CACE2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9" b="42281"/>
          <a:stretch>
            <a:fillRect/>
          </a:stretch>
        </p:blipFill>
        <p:spPr bwMode="auto">
          <a:xfrm>
            <a:off x="611188" y="2765425"/>
            <a:ext cx="77057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Imagen 1">
            <a:extLst>
              <a:ext uri="{FF2B5EF4-FFF2-40B4-BE49-F238E27FC236}">
                <a16:creationId xmlns:a16="http://schemas.microsoft.com/office/drawing/2014/main" id="{2B32F3FA-74C5-4F89-9BCA-F70504FE0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F554FC5-A059-4190-8237-3329AEDCCCE6}"/>
              </a:ext>
            </a:extLst>
          </p:cNvPr>
          <p:cNvSpPr/>
          <p:nvPr/>
        </p:nvSpPr>
        <p:spPr>
          <a:xfrm>
            <a:off x="971550" y="4510088"/>
            <a:ext cx="7129463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else</a:t>
            </a:r>
            <a:endParaRPr lang="es-ES" dirty="0"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{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    //paso 5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casillas[12] = casillas[12] - 2;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 4 - 2 = 2 casillas [12] = 2</a:t>
            </a:r>
          </a:p>
        </p:txBody>
      </p:sp>
      <p:cxnSp>
        <p:nvCxnSpPr>
          <p:cNvPr id="65540" name="Conector recto 6">
            <a:extLst>
              <a:ext uri="{FF2B5EF4-FFF2-40B4-BE49-F238E27FC236}">
                <a16:creationId xmlns:a16="http://schemas.microsoft.com/office/drawing/2014/main" id="{D440FC89-3A8F-4F84-9FD7-E4DD9CA9F3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CD83453-AC42-4201-808F-A0D1CDA98C03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65542" name="Conector recto 9">
            <a:extLst>
              <a:ext uri="{FF2B5EF4-FFF2-40B4-BE49-F238E27FC236}">
                <a16:creationId xmlns:a16="http://schemas.microsoft.com/office/drawing/2014/main" id="{DB9CAAB0-23EF-45AE-9624-DF02DE83B8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C08786-EE8B-4996-80E7-D0014A2073E2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65544" name="Conector recto 11">
            <a:extLst>
              <a:ext uri="{FF2B5EF4-FFF2-40B4-BE49-F238E27FC236}">
                <a16:creationId xmlns:a16="http://schemas.microsoft.com/office/drawing/2014/main" id="{EDD6497E-3EE0-4404-B7CD-92A54D480F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BBFD547-1EA0-4382-99EE-C20EB86786B4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pic>
        <p:nvPicPr>
          <p:cNvPr id="65546" name="Imagen 1">
            <a:extLst>
              <a:ext uri="{FF2B5EF4-FFF2-40B4-BE49-F238E27FC236}">
                <a16:creationId xmlns:a16="http://schemas.microsoft.com/office/drawing/2014/main" id="{765BD2AE-3F55-46D7-BCA4-34C7523D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8" b="33542"/>
          <a:stretch>
            <a:fillRect/>
          </a:stretch>
        </p:blipFill>
        <p:spPr bwMode="auto">
          <a:xfrm>
            <a:off x="611188" y="2757488"/>
            <a:ext cx="7704137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BFBEDFE-5C6C-48AC-80C9-1E5F3699BE4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43813" y="1504950"/>
            <a:ext cx="504825" cy="433388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9F5A6C-EE45-4504-A43A-4B3A26703337}"/>
              </a:ext>
            </a:extLst>
          </p:cNvPr>
          <p:cNvSpPr txBox="1"/>
          <p:nvPr/>
        </p:nvSpPr>
        <p:spPr>
          <a:xfrm>
            <a:off x="7816850" y="1844675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n 1">
            <a:extLst>
              <a:ext uri="{FF2B5EF4-FFF2-40B4-BE49-F238E27FC236}">
                <a16:creationId xmlns:a16="http://schemas.microsoft.com/office/drawing/2014/main" id="{A99B3ECC-4D75-4529-BA61-5FC01DB0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557338"/>
            <a:ext cx="67246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75CC02-65E6-4642-B1F0-5BF23B0C547B}"/>
              </a:ext>
            </a:extLst>
          </p:cNvPr>
          <p:cNvSpPr/>
          <p:nvPr/>
        </p:nvSpPr>
        <p:spPr>
          <a:xfrm>
            <a:off x="1007097" y="620688"/>
            <a:ext cx="8136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 Black" panose="020B0A04020102020204" pitchFamily="34" charset="0"/>
              </a:rPr>
              <a:t>Programa que calcule la solución de una</a:t>
            </a:r>
          </a:p>
          <a:p>
            <a:r>
              <a:rPr lang="es-ES" sz="2400" dirty="0">
                <a:latin typeface="Arial Black" panose="020B0A04020102020204" pitchFamily="34" charset="0"/>
              </a:rPr>
              <a:t>Ecuación de segundo grado por la formula general dados los Coeficientes a, b, c</a:t>
            </a:r>
            <a:endParaRPr lang="es-MX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Imagen 1">
            <a:extLst>
              <a:ext uri="{FF2B5EF4-FFF2-40B4-BE49-F238E27FC236}">
                <a16:creationId xmlns:a16="http://schemas.microsoft.com/office/drawing/2014/main" id="{84029433-E92C-4888-831C-AFB94605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C90F0C0-71A1-4CE8-A53B-0DD8E46E7C25}"/>
              </a:ext>
            </a:extLst>
          </p:cNvPr>
          <p:cNvSpPr/>
          <p:nvPr/>
        </p:nvSpPr>
        <p:spPr>
          <a:xfrm>
            <a:off x="971550" y="4510088"/>
            <a:ext cx="7129463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//paso 6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casillas[5] = casillas[5] + casillas[2];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} //</a:t>
            </a:r>
            <a:r>
              <a:rPr lang="es-ES" dirty="0" err="1">
                <a:latin typeface="Arial Black" panose="020B0A04020102020204" pitchFamily="34" charset="0"/>
              </a:rPr>
              <a:t>else</a:t>
            </a:r>
            <a:endParaRPr lang="es-ES" dirty="0"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}</a:t>
            </a:r>
            <a:r>
              <a:rPr lang="es-ES" dirty="0" err="1">
                <a:latin typeface="Arial Black" panose="020B0A04020102020204" pitchFamily="34" charset="0"/>
              </a:rPr>
              <a:t>while</a:t>
            </a:r>
            <a:r>
              <a:rPr lang="es-ES" dirty="0">
                <a:latin typeface="Arial Black" panose="020B0A04020102020204" pitchFamily="34" charset="0"/>
              </a:rPr>
              <a:t>(true);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 3 + 3 = 6 casillas [5] = 6</a:t>
            </a:r>
          </a:p>
        </p:txBody>
      </p:sp>
      <p:cxnSp>
        <p:nvCxnSpPr>
          <p:cNvPr id="66564" name="Conector recto 6">
            <a:extLst>
              <a:ext uri="{FF2B5EF4-FFF2-40B4-BE49-F238E27FC236}">
                <a16:creationId xmlns:a16="http://schemas.microsoft.com/office/drawing/2014/main" id="{A95160BA-5F29-46DE-AEE1-C3DCC688A4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860B842-139C-4800-97B2-32FAA125EB5E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66566" name="Conector recto 9">
            <a:extLst>
              <a:ext uri="{FF2B5EF4-FFF2-40B4-BE49-F238E27FC236}">
                <a16:creationId xmlns:a16="http://schemas.microsoft.com/office/drawing/2014/main" id="{03B8F7D9-B543-4939-949F-DF4C300F357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7B6391-5465-483C-8F2F-8F5B7FB1A92B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66568" name="Conector recto 11">
            <a:extLst>
              <a:ext uri="{FF2B5EF4-FFF2-40B4-BE49-F238E27FC236}">
                <a16:creationId xmlns:a16="http://schemas.microsoft.com/office/drawing/2014/main" id="{032365FA-F044-48D4-AAA5-4D4C2EA91D6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A5C348-74EA-4E25-BBF1-F4670F80495D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8F9A967-2B18-42EC-8D98-A73BE38BB2A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29013" y="1449388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7D7E983-E00D-4D15-87E9-71C14C1597CE}"/>
              </a:ext>
            </a:extLst>
          </p:cNvPr>
          <p:cNvSpPr txBox="1"/>
          <p:nvPr/>
        </p:nvSpPr>
        <p:spPr>
          <a:xfrm>
            <a:off x="3640138" y="1844675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36F433-BAB4-4196-B1A0-8B184378D917}"/>
              </a:ext>
            </a:extLst>
          </p:cNvPr>
          <p:cNvSpPr txBox="1"/>
          <p:nvPr/>
        </p:nvSpPr>
        <p:spPr>
          <a:xfrm>
            <a:off x="7740650" y="18145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66573" name="Conector recto 17">
            <a:extLst>
              <a:ext uri="{FF2B5EF4-FFF2-40B4-BE49-F238E27FC236}">
                <a16:creationId xmlns:a16="http://schemas.microsoft.com/office/drawing/2014/main" id="{C5ACC727-9721-4A84-AAFB-DA82FD31E3F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4843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6574" name="Imagen 1">
            <a:extLst>
              <a:ext uri="{FF2B5EF4-FFF2-40B4-BE49-F238E27FC236}">
                <a16:creationId xmlns:a16="http://schemas.microsoft.com/office/drawing/2014/main" id="{BEE0DA50-EF5A-44F9-A700-043766BA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42" b="23615"/>
          <a:stretch>
            <a:fillRect/>
          </a:stretch>
        </p:blipFill>
        <p:spPr bwMode="auto">
          <a:xfrm>
            <a:off x="719138" y="2636838"/>
            <a:ext cx="7704137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802BBB50-1F6F-4AD1-ADC4-FA612A0AA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5480050"/>
            <a:ext cx="576263" cy="574675"/>
          </a:xfrm>
          <a:prstGeom prst="rightArrow">
            <a:avLst>
              <a:gd name="adj1" fmla="val 50000"/>
              <a:gd name="adj2" fmla="val 50138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Arial Black" panose="020B0A04020102020204" pitchFamily="34" charset="0"/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67CA194D-14A5-455A-B4B1-77E5B576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2641600"/>
            <a:ext cx="576263" cy="576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Imagen 1">
            <a:extLst>
              <a:ext uri="{FF2B5EF4-FFF2-40B4-BE49-F238E27FC236}">
                <a16:creationId xmlns:a16="http://schemas.microsoft.com/office/drawing/2014/main" id="{76889353-F011-4C55-BD86-E19EBCE65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8D867CB-88D3-4280-8A05-F005E876D852}"/>
              </a:ext>
            </a:extLst>
          </p:cNvPr>
          <p:cNvSpPr/>
          <p:nvPr/>
        </p:nvSpPr>
        <p:spPr>
          <a:xfrm>
            <a:off x="1008063" y="4779963"/>
            <a:ext cx="71278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//paso 3 2da vuelta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do{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casillas[12] = casillas[12] * casillas[12];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 2 * 2 = 4 casillas [12] = 4</a:t>
            </a:r>
          </a:p>
        </p:txBody>
      </p:sp>
      <p:cxnSp>
        <p:nvCxnSpPr>
          <p:cNvPr id="67588" name="Conector recto 6">
            <a:extLst>
              <a:ext uri="{FF2B5EF4-FFF2-40B4-BE49-F238E27FC236}">
                <a16:creationId xmlns:a16="http://schemas.microsoft.com/office/drawing/2014/main" id="{F081BDD0-EE80-4EDE-BE25-FFE9212D4D7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CD157-C7FC-49DE-ABA8-9889A00B4316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67590" name="Conector recto 9">
            <a:extLst>
              <a:ext uri="{FF2B5EF4-FFF2-40B4-BE49-F238E27FC236}">
                <a16:creationId xmlns:a16="http://schemas.microsoft.com/office/drawing/2014/main" id="{1DAE28C2-0B50-4FF3-B0B6-E7AE2F53998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C7DBDA-C5D3-40E3-A8D5-BF0D30C9F56F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67592" name="Conector recto 11">
            <a:extLst>
              <a:ext uri="{FF2B5EF4-FFF2-40B4-BE49-F238E27FC236}">
                <a16:creationId xmlns:a16="http://schemas.microsoft.com/office/drawing/2014/main" id="{9135BBA9-41FA-45A9-A557-996FBDF7E43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1C966D-B2D8-4614-AECE-048D41DD84BD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C338CAE-31BA-4F60-95DE-55B2A196AB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858963"/>
            <a:ext cx="504825" cy="433387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E7DB8A-7DAE-4A52-B289-CEA916BF6A11}"/>
              </a:ext>
            </a:extLst>
          </p:cNvPr>
          <p:cNvSpPr txBox="1"/>
          <p:nvPr/>
        </p:nvSpPr>
        <p:spPr>
          <a:xfrm flipH="1">
            <a:off x="7743825" y="2225675"/>
            <a:ext cx="5762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B11577-FAE4-42E8-9E8F-14C6E0FB9900}"/>
              </a:ext>
            </a:extLst>
          </p:cNvPr>
          <p:cNvSpPr txBox="1"/>
          <p:nvPr/>
        </p:nvSpPr>
        <p:spPr>
          <a:xfrm>
            <a:off x="7740650" y="18145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67597" name="Conector recto 17">
            <a:extLst>
              <a:ext uri="{FF2B5EF4-FFF2-40B4-BE49-F238E27FC236}">
                <a16:creationId xmlns:a16="http://schemas.microsoft.com/office/drawing/2014/main" id="{8020B507-BA58-4585-8C6B-5903A386C12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4843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90CE56-3D09-446E-9C36-B72BB00F3127}"/>
              </a:ext>
            </a:extLst>
          </p:cNvPr>
          <p:cNvSpPr txBox="1"/>
          <p:nvPr/>
        </p:nvSpPr>
        <p:spPr>
          <a:xfrm>
            <a:off x="3640138" y="17732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6</a:t>
            </a:r>
          </a:p>
        </p:txBody>
      </p:sp>
      <p:cxnSp>
        <p:nvCxnSpPr>
          <p:cNvPr id="67599" name="Conector recto 22">
            <a:extLst>
              <a:ext uri="{FF2B5EF4-FFF2-40B4-BE49-F238E27FC236}">
                <a16:creationId xmlns:a16="http://schemas.microsoft.com/office/drawing/2014/main" id="{F2623F96-D7E4-4AB2-813F-AA282E62AD7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0438" y="14843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7600" name="Imagen 23">
            <a:extLst>
              <a:ext uri="{FF2B5EF4-FFF2-40B4-BE49-F238E27FC236}">
                <a16:creationId xmlns:a16="http://schemas.microsoft.com/office/drawing/2014/main" id="{D5D99695-D542-4A1E-B55A-FB0739121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0" b="52206"/>
          <a:stretch>
            <a:fillRect/>
          </a:stretch>
        </p:blipFill>
        <p:spPr bwMode="auto">
          <a:xfrm>
            <a:off x="119063" y="2924175"/>
            <a:ext cx="8834437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Imagen 1">
            <a:extLst>
              <a:ext uri="{FF2B5EF4-FFF2-40B4-BE49-F238E27FC236}">
                <a16:creationId xmlns:a16="http://schemas.microsoft.com/office/drawing/2014/main" id="{BCA0F9CF-B7C3-4A29-8DA7-5781141A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5A4DCC6-FFA2-4090-AF73-5F6B0801BA76}"/>
              </a:ext>
            </a:extLst>
          </p:cNvPr>
          <p:cNvSpPr/>
          <p:nvPr/>
        </p:nvSpPr>
        <p:spPr>
          <a:xfrm>
            <a:off x="1008063" y="4779963"/>
            <a:ext cx="71278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//paso 4 2da vuelta</a:t>
            </a:r>
          </a:p>
          <a:p>
            <a:pPr>
              <a:defRPr/>
            </a:pPr>
            <a:r>
              <a:rPr lang="en-US" dirty="0">
                <a:latin typeface="Arial Black" panose="020B0A04020102020204" pitchFamily="34" charset="0"/>
              </a:rPr>
              <a:t> if (</a:t>
            </a:r>
            <a:r>
              <a:rPr lang="en-US" dirty="0" err="1">
                <a:latin typeface="Arial Black" panose="020B0A04020102020204" pitchFamily="34" charset="0"/>
              </a:rPr>
              <a:t>casillas</a:t>
            </a:r>
            <a:r>
              <a:rPr lang="en-US" dirty="0">
                <a:latin typeface="Arial Black" panose="020B0A04020102020204" pitchFamily="34" charset="0"/>
              </a:rPr>
              <a:t>[5] == </a:t>
            </a:r>
            <a:r>
              <a:rPr lang="en-US" dirty="0" err="1">
                <a:latin typeface="Arial Black" panose="020B0A04020102020204" pitchFamily="34" charset="0"/>
              </a:rPr>
              <a:t>casillas</a:t>
            </a:r>
            <a:r>
              <a:rPr lang="en-US" dirty="0">
                <a:latin typeface="Arial Black" panose="020B0A04020102020204" pitchFamily="34" charset="0"/>
              </a:rPr>
              <a:t>[10] )</a:t>
            </a:r>
          </a:p>
          <a:p>
            <a:pPr>
              <a:defRPr/>
            </a:pPr>
            <a:r>
              <a:rPr lang="en-US" dirty="0">
                <a:latin typeface="Arial Black" panose="020B0A04020102020204" pitchFamily="34" charset="0"/>
              </a:rPr>
              <a:t>      {</a:t>
            </a:r>
          </a:p>
          <a:p>
            <a:pPr>
              <a:defRPr/>
            </a:pPr>
            <a:r>
              <a:rPr lang="en-US" dirty="0">
                <a:latin typeface="Arial Black" panose="020B0A04020102020204" pitchFamily="34" charset="0"/>
              </a:rPr>
              <a:t>          break;</a:t>
            </a:r>
          </a:p>
          <a:p>
            <a:pPr>
              <a:defRPr/>
            </a:pPr>
            <a:r>
              <a:rPr lang="en-US" dirty="0">
                <a:latin typeface="Arial Black" panose="020B0A04020102020204" pitchFamily="34" charset="0"/>
              </a:rPr>
              <a:t>      } //true; 6 = 9?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False</a:t>
            </a:r>
            <a:endParaRPr lang="es-E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8612" name="Conector recto 6">
            <a:extLst>
              <a:ext uri="{FF2B5EF4-FFF2-40B4-BE49-F238E27FC236}">
                <a16:creationId xmlns:a16="http://schemas.microsoft.com/office/drawing/2014/main" id="{391DC8DE-DE6D-48FE-8019-B5023D1AFB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29BC8E6-C6AF-4F05-87B7-5EE5B7066A6F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68614" name="Conector recto 9">
            <a:extLst>
              <a:ext uri="{FF2B5EF4-FFF2-40B4-BE49-F238E27FC236}">
                <a16:creationId xmlns:a16="http://schemas.microsoft.com/office/drawing/2014/main" id="{9C0514E9-9E94-41CF-BE23-E2E46EBCBD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BE1E8D-DB2B-4CB0-90C7-CD91BC8A83CB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68616" name="Conector recto 11">
            <a:extLst>
              <a:ext uri="{FF2B5EF4-FFF2-40B4-BE49-F238E27FC236}">
                <a16:creationId xmlns:a16="http://schemas.microsoft.com/office/drawing/2014/main" id="{4E165305-2EEB-4EE7-9C40-C39241108E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A51E83-5C51-403B-884E-326FBCBC87D0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68618" name="Conector recto 15">
            <a:extLst>
              <a:ext uri="{FF2B5EF4-FFF2-40B4-BE49-F238E27FC236}">
                <a16:creationId xmlns:a16="http://schemas.microsoft.com/office/drawing/2014/main" id="{B0ADDCC4-3912-4186-AC49-28CC594D2E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858963"/>
            <a:ext cx="504825" cy="433387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0CE4211-75E7-4416-89EC-74BC5AC6AB52}"/>
              </a:ext>
            </a:extLst>
          </p:cNvPr>
          <p:cNvSpPr txBox="1"/>
          <p:nvPr/>
        </p:nvSpPr>
        <p:spPr>
          <a:xfrm flipH="1">
            <a:off x="7743825" y="2225675"/>
            <a:ext cx="5762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36F626C-CEB0-4DBF-A3B0-6989893FACE6}"/>
              </a:ext>
            </a:extLst>
          </p:cNvPr>
          <p:cNvSpPr txBox="1"/>
          <p:nvPr/>
        </p:nvSpPr>
        <p:spPr>
          <a:xfrm>
            <a:off x="7740650" y="1816100"/>
            <a:ext cx="355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68621" name="Conector recto 17">
            <a:extLst>
              <a:ext uri="{FF2B5EF4-FFF2-40B4-BE49-F238E27FC236}">
                <a16:creationId xmlns:a16="http://schemas.microsoft.com/office/drawing/2014/main" id="{D873DC36-E4F5-40BF-B27B-488BDFD1731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4843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226A87-3404-4820-B2ED-7C4B4B96E5D9}"/>
              </a:ext>
            </a:extLst>
          </p:cNvPr>
          <p:cNvSpPr txBox="1"/>
          <p:nvPr/>
        </p:nvSpPr>
        <p:spPr>
          <a:xfrm>
            <a:off x="3640138" y="17732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6</a:t>
            </a:r>
          </a:p>
        </p:txBody>
      </p:sp>
      <p:cxnSp>
        <p:nvCxnSpPr>
          <p:cNvPr id="68623" name="Conector recto 22">
            <a:extLst>
              <a:ext uri="{FF2B5EF4-FFF2-40B4-BE49-F238E27FC236}">
                <a16:creationId xmlns:a16="http://schemas.microsoft.com/office/drawing/2014/main" id="{991B4907-3B17-4936-A55B-E505D5DE161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0438" y="14843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8624" name="Imagen 18">
            <a:extLst>
              <a:ext uri="{FF2B5EF4-FFF2-40B4-BE49-F238E27FC236}">
                <a16:creationId xmlns:a16="http://schemas.microsoft.com/office/drawing/2014/main" id="{EBB230A6-AB4F-42C3-93CE-4A8C6249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9" b="42281"/>
          <a:stretch>
            <a:fillRect/>
          </a:stretch>
        </p:blipFill>
        <p:spPr bwMode="auto">
          <a:xfrm>
            <a:off x="611188" y="2765425"/>
            <a:ext cx="77057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6F904C2-104F-4424-939F-B20E6A90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1685925"/>
            <a:ext cx="576262" cy="576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Arial Black" panose="020B0A04020102020204" pitchFamily="34" charset="0"/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C07066CD-0DEB-4C30-AA29-F7FE483D8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692150"/>
            <a:ext cx="576262" cy="576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Imagen 1">
            <a:extLst>
              <a:ext uri="{FF2B5EF4-FFF2-40B4-BE49-F238E27FC236}">
                <a16:creationId xmlns:a16="http://schemas.microsoft.com/office/drawing/2014/main" id="{DBCC0056-EE90-472C-9A8D-D4CEE901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BA45631-4EC7-4CEB-8487-7C5AEC910D43}"/>
              </a:ext>
            </a:extLst>
          </p:cNvPr>
          <p:cNvSpPr/>
          <p:nvPr/>
        </p:nvSpPr>
        <p:spPr>
          <a:xfrm>
            <a:off x="1008063" y="4779963"/>
            <a:ext cx="71278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 err="1">
                <a:latin typeface="Arial Black" panose="020B0A04020102020204" pitchFamily="34" charset="0"/>
              </a:rPr>
              <a:t>else</a:t>
            </a:r>
            <a:endParaRPr lang="es-ES" dirty="0"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{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    //paso 5 2da vuelta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casillas[12] = casillas[12] - 2;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 4 - 2 = 2 casillas [12] = 2</a:t>
            </a:r>
          </a:p>
        </p:txBody>
      </p:sp>
      <p:cxnSp>
        <p:nvCxnSpPr>
          <p:cNvPr id="69636" name="Conector recto 6">
            <a:extLst>
              <a:ext uri="{FF2B5EF4-FFF2-40B4-BE49-F238E27FC236}">
                <a16:creationId xmlns:a16="http://schemas.microsoft.com/office/drawing/2014/main" id="{FFEB515F-D920-44E1-B3A8-2CE60775941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E8E051D-EE96-432D-BEEE-70344C429135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69638" name="Conector recto 9">
            <a:extLst>
              <a:ext uri="{FF2B5EF4-FFF2-40B4-BE49-F238E27FC236}">
                <a16:creationId xmlns:a16="http://schemas.microsoft.com/office/drawing/2014/main" id="{9EABE158-B4C7-4B0D-B5DF-54542FB39FE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A16945-5F32-4013-9D3B-E9DC1CC0F0C3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69640" name="Conector recto 11">
            <a:extLst>
              <a:ext uri="{FF2B5EF4-FFF2-40B4-BE49-F238E27FC236}">
                <a16:creationId xmlns:a16="http://schemas.microsoft.com/office/drawing/2014/main" id="{BAB70597-F671-4F41-AF73-5F6F26EBA1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594A58-BD13-4847-AF96-FE725365A9A3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69642" name="Conector recto 15">
            <a:extLst>
              <a:ext uri="{FF2B5EF4-FFF2-40B4-BE49-F238E27FC236}">
                <a16:creationId xmlns:a16="http://schemas.microsoft.com/office/drawing/2014/main" id="{DBEF670B-8321-4B32-9AE3-1EBAA514D26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858963"/>
            <a:ext cx="504825" cy="433387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71760D7-423B-492A-AD22-F3BAE09EE185}"/>
              </a:ext>
            </a:extLst>
          </p:cNvPr>
          <p:cNvSpPr txBox="1"/>
          <p:nvPr/>
        </p:nvSpPr>
        <p:spPr>
          <a:xfrm flipH="1">
            <a:off x="7743825" y="2225675"/>
            <a:ext cx="5762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E83591-15B9-484C-AED1-21F1D20A97E8}"/>
              </a:ext>
            </a:extLst>
          </p:cNvPr>
          <p:cNvSpPr txBox="1"/>
          <p:nvPr/>
        </p:nvSpPr>
        <p:spPr>
          <a:xfrm>
            <a:off x="7743825" y="18875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69645" name="Conector recto 17">
            <a:extLst>
              <a:ext uri="{FF2B5EF4-FFF2-40B4-BE49-F238E27FC236}">
                <a16:creationId xmlns:a16="http://schemas.microsoft.com/office/drawing/2014/main" id="{93E1BC49-183C-4BD9-8027-2E9581B79F9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4843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DC9D170-4DEB-471C-9136-A07F97215918}"/>
              </a:ext>
            </a:extLst>
          </p:cNvPr>
          <p:cNvSpPr txBox="1"/>
          <p:nvPr/>
        </p:nvSpPr>
        <p:spPr>
          <a:xfrm>
            <a:off x="3640138" y="17732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6</a:t>
            </a:r>
          </a:p>
        </p:txBody>
      </p:sp>
      <p:cxnSp>
        <p:nvCxnSpPr>
          <p:cNvPr id="69647" name="Conector recto 22">
            <a:extLst>
              <a:ext uri="{FF2B5EF4-FFF2-40B4-BE49-F238E27FC236}">
                <a16:creationId xmlns:a16="http://schemas.microsoft.com/office/drawing/2014/main" id="{DD121981-C6DD-460E-8DCC-10C3F42E9E8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0438" y="14843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2ABFF35-4289-4F99-81AB-4F1A1761136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43825" y="2203450"/>
            <a:ext cx="504825" cy="433388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896E143-8F58-4048-AD90-79AA1B752F53}"/>
              </a:ext>
            </a:extLst>
          </p:cNvPr>
          <p:cNvSpPr txBox="1"/>
          <p:nvPr/>
        </p:nvSpPr>
        <p:spPr>
          <a:xfrm>
            <a:off x="7740650" y="25654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pic>
        <p:nvPicPr>
          <p:cNvPr id="69650" name="Imagen 1">
            <a:extLst>
              <a:ext uri="{FF2B5EF4-FFF2-40B4-BE49-F238E27FC236}">
                <a16:creationId xmlns:a16="http://schemas.microsoft.com/office/drawing/2014/main" id="{0074D37E-C3C4-42F9-8105-52F4FC40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8" b="33542"/>
          <a:stretch>
            <a:fillRect/>
          </a:stretch>
        </p:blipFill>
        <p:spPr bwMode="auto">
          <a:xfrm>
            <a:off x="292100" y="3090863"/>
            <a:ext cx="770413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Imagen 1">
            <a:extLst>
              <a:ext uri="{FF2B5EF4-FFF2-40B4-BE49-F238E27FC236}">
                <a16:creationId xmlns:a16="http://schemas.microsoft.com/office/drawing/2014/main" id="{888E9974-E002-4D71-8614-ACF65521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7283DEF-BDA7-43EF-A6D9-536F44878807}"/>
              </a:ext>
            </a:extLst>
          </p:cNvPr>
          <p:cNvSpPr/>
          <p:nvPr/>
        </p:nvSpPr>
        <p:spPr>
          <a:xfrm>
            <a:off x="1008063" y="4779963"/>
            <a:ext cx="71278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//paso 6 2da vuelta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casillas[5] = casillas[5] + casillas[2];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} //</a:t>
            </a:r>
            <a:r>
              <a:rPr lang="es-ES" dirty="0" err="1">
                <a:latin typeface="Arial Black" panose="020B0A04020102020204" pitchFamily="34" charset="0"/>
              </a:rPr>
              <a:t>else</a:t>
            </a:r>
            <a:endParaRPr lang="es-ES" dirty="0"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}</a:t>
            </a:r>
            <a:r>
              <a:rPr lang="es-ES" dirty="0" err="1">
                <a:latin typeface="Arial Black" panose="020B0A04020102020204" pitchFamily="34" charset="0"/>
              </a:rPr>
              <a:t>while</a:t>
            </a:r>
            <a:r>
              <a:rPr lang="es-ES" dirty="0">
                <a:latin typeface="Arial Black" panose="020B0A04020102020204" pitchFamily="34" charset="0"/>
              </a:rPr>
              <a:t>(true);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 6 + 3 = 9 casillas [5] = 9</a:t>
            </a:r>
          </a:p>
        </p:txBody>
      </p:sp>
      <p:cxnSp>
        <p:nvCxnSpPr>
          <p:cNvPr id="70660" name="Conector recto 6">
            <a:extLst>
              <a:ext uri="{FF2B5EF4-FFF2-40B4-BE49-F238E27FC236}">
                <a16:creationId xmlns:a16="http://schemas.microsoft.com/office/drawing/2014/main" id="{8F1462EC-88B5-4C3D-AD84-1215CB96585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F99043E-547A-4582-BF05-3BAC930CC934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70662" name="Conector recto 9">
            <a:extLst>
              <a:ext uri="{FF2B5EF4-FFF2-40B4-BE49-F238E27FC236}">
                <a16:creationId xmlns:a16="http://schemas.microsoft.com/office/drawing/2014/main" id="{0CFBAB3D-F32A-461F-A355-930D679A8ED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D48398-D34A-42E0-891F-170F41D1946D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70664" name="Conector recto 11">
            <a:extLst>
              <a:ext uri="{FF2B5EF4-FFF2-40B4-BE49-F238E27FC236}">
                <a16:creationId xmlns:a16="http://schemas.microsoft.com/office/drawing/2014/main" id="{F87905AB-2B20-41C4-B4D0-C89E4B67FF6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1D1EB1-F68E-44BE-9571-C5B817C0D693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70666" name="Conector recto 15">
            <a:extLst>
              <a:ext uri="{FF2B5EF4-FFF2-40B4-BE49-F238E27FC236}">
                <a16:creationId xmlns:a16="http://schemas.microsoft.com/office/drawing/2014/main" id="{441EEC55-6AC8-4DED-8D9F-DBB8C77D9CF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858963"/>
            <a:ext cx="504825" cy="433387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C1AD627-C552-43E7-BA44-3FD61B96BDF5}"/>
              </a:ext>
            </a:extLst>
          </p:cNvPr>
          <p:cNvSpPr txBox="1"/>
          <p:nvPr/>
        </p:nvSpPr>
        <p:spPr>
          <a:xfrm flipH="1">
            <a:off x="7743825" y="2225675"/>
            <a:ext cx="5762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802712-A4CA-495D-886B-CCBFA176DA12}"/>
              </a:ext>
            </a:extLst>
          </p:cNvPr>
          <p:cNvSpPr txBox="1"/>
          <p:nvPr/>
        </p:nvSpPr>
        <p:spPr>
          <a:xfrm>
            <a:off x="7743825" y="18875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70669" name="Conector recto 17">
            <a:extLst>
              <a:ext uri="{FF2B5EF4-FFF2-40B4-BE49-F238E27FC236}">
                <a16:creationId xmlns:a16="http://schemas.microsoft.com/office/drawing/2014/main" id="{D4674A70-65E8-40CC-9B25-BBC25A7E8B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4843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B45E97B-73A6-4C34-9FC5-F8707E568D45}"/>
              </a:ext>
            </a:extLst>
          </p:cNvPr>
          <p:cNvSpPr txBox="1"/>
          <p:nvPr/>
        </p:nvSpPr>
        <p:spPr>
          <a:xfrm>
            <a:off x="3640138" y="17732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6</a:t>
            </a:r>
          </a:p>
        </p:txBody>
      </p:sp>
      <p:cxnSp>
        <p:nvCxnSpPr>
          <p:cNvPr id="70671" name="Conector recto 22">
            <a:extLst>
              <a:ext uri="{FF2B5EF4-FFF2-40B4-BE49-F238E27FC236}">
                <a16:creationId xmlns:a16="http://schemas.microsoft.com/office/drawing/2014/main" id="{84F05F6F-AD0D-4C79-A75A-02A8940B3E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0438" y="14843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2" name="Conector recto 23">
            <a:extLst>
              <a:ext uri="{FF2B5EF4-FFF2-40B4-BE49-F238E27FC236}">
                <a16:creationId xmlns:a16="http://schemas.microsoft.com/office/drawing/2014/main" id="{FC28F144-3149-4F14-BA29-0721E83C53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43825" y="2203450"/>
            <a:ext cx="504825" cy="433388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E244B3E-F106-43ED-BD4B-516D022D5D28}"/>
              </a:ext>
            </a:extLst>
          </p:cNvPr>
          <p:cNvSpPr txBox="1"/>
          <p:nvPr/>
        </p:nvSpPr>
        <p:spPr>
          <a:xfrm>
            <a:off x="7740650" y="25654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1E53731-89BA-48F0-AA97-CF191FB02C1F}"/>
              </a:ext>
            </a:extLst>
          </p:cNvPr>
          <p:cNvSpPr txBox="1"/>
          <p:nvPr/>
        </p:nvSpPr>
        <p:spPr>
          <a:xfrm>
            <a:off x="3635375" y="21336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9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F3611E3-E7AA-4E80-AB2F-AF6AAC25BD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3938" y="1773238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0676" name="Imagen 1">
            <a:extLst>
              <a:ext uri="{FF2B5EF4-FFF2-40B4-BE49-F238E27FC236}">
                <a16:creationId xmlns:a16="http://schemas.microsoft.com/office/drawing/2014/main" id="{37B459F2-4317-41BC-B8B3-EBD620CD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42" b="23615"/>
          <a:stretch>
            <a:fillRect/>
          </a:stretch>
        </p:blipFill>
        <p:spPr bwMode="auto">
          <a:xfrm>
            <a:off x="139700" y="3124200"/>
            <a:ext cx="7704138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Imagen 1">
            <a:extLst>
              <a:ext uri="{FF2B5EF4-FFF2-40B4-BE49-F238E27FC236}">
                <a16:creationId xmlns:a16="http://schemas.microsoft.com/office/drawing/2014/main" id="{3E2F6584-72A1-42F7-B408-0DAB880A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C757528-75A6-4D78-AED1-65B3AAC3C4D6}"/>
              </a:ext>
            </a:extLst>
          </p:cNvPr>
          <p:cNvSpPr/>
          <p:nvPr/>
        </p:nvSpPr>
        <p:spPr>
          <a:xfrm>
            <a:off x="1008063" y="4779963"/>
            <a:ext cx="71278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//paso 3 3era vuelta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 do{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casillas[12] = casillas[12] * casillas[12];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 2 * 2 = 4 casillas [12] = 4</a:t>
            </a:r>
          </a:p>
        </p:txBody>
      </p:sp>
      <p:cxnSp>
        <p:nvCxnSpPr>
          <p:cNvPr id="71684" name="Conector recto 6">
            <a:extLst>
              <a:ext uri="{FF2B5EF4-FFF2-40B4-BE49-F238E27FC236}">
                <a16:creationId xmlns:a16="http://schemas.microsoft.com/office/drawing/2014/main" id="{3E6851F4-97BC-4D2F-8C7D-186E54C2ED2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4585BBE-3532-4933-A72C-D7D21EFB37B4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71686" name="Conector recto 9">
            <a:extLst>
              <a:ext uri="{FF2B5EF4-FFF2-40B4-BE49-F238E27FC236}">
                <a16:creationId xmlns:a16="http://schemas.microsoft.com/office/drawing/2014/main" id="{F20328F9-1A16-45F7-AE6C-21BEA59C1FE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F1940E-7AD8-49EB-8D38-7B15E1CC102A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71688" name="Conector recto 11">
            <a:extLst>
              <a:ext uri="{FF2B5EF4-FFF2-40B4-BE49-F238E27FC236}">
                <a16:creationId xmlns:a16="http://schemas.microsoft.com/office/drawing/2014/main" id="{22D67038-A5E7-4CAE-BE77-A267457247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0C42ED-E06D-4757-9964-D540651BC51F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71690" name="Conector recto 15">
            <a:extLst>
              <a:ext uri="{FF2B5EF4-FFF2-40B4-BE49-F238E27FC236}">
                <a16:creationId xmlns:a16="http://schemas.microsoft.com/office/drawing/2014/main" id="{E39FBB68-EE21-4B36-83ED-39DCF95DB61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858963"/>
            <a:ext cx="504825" cy="433387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0A437B-8395-4D94-8826-AF8193162D80}"/>
              </a:ext>
            </a:extLst>
          </p:cNvPr>
          <p:cNvSpPr txBox="1"/>
          <p:nvPr/>
        </p:nvSpPr>
        <p:spPr>
          <a:xfrm flipH="1">
            <a:off x="7743825" y="2225675"/>
            <a:ext cx="5762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A5B311-DE7B-4213-A450-DE40134864DB}"/>
              </a:ext>
            </a:extLst>
          </p:cNvPr>
          <p:cNvSpPr txBox="1"/>
          <p:nvPr/>
        </p:nvSpPr>
        <p:spPr>
          <a:xfrm>
            <a:off x="7743825" y="18875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71693" name="Conector recto 17">
            <a:extLst>
              <a:ext uri="{FF2B5EF4-FFF2-40B4-BE49-F238E27FC236}">
                <a16:creationId xmlns:a16="http://schemas.microsoft.com/office/drawing/2014/main" id="{C80FBEA0-8E57-4D6F-B4F0-900A9189118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4843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913E4A7-49B7-4C8A-8F01-92B505C66070}"/>
              </a:ext>
            </a:extLst>
          </p:cNvPr>
          <p:cNvSpPr txBox="1"/>
          <p:nvPr/>
        </p:nvSpPr>
        <p:spPr>
          <a:xfrm>
            <a:off x="3640138" y="17732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6</a:t>
            </a:r>
          </a:p>
        </p:txBody>
      </p:sp>
      <p:cxnSp>
        <p:nvCxnSpPr>
          <p:cNvPr id="71695" name="Conector recto 22">
            <a:extLst>
              <a:ext uri="{FF2B5EF4-FFF2-40B4-BE49-F238E27FC236}">
                <a16:creationId xmlns:a16="http://schemas.microsoft.com/office/drawing/2014/main" id="{CB9E2689-525D-4B32-84AA-2B242174487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0438" y="14843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6" name="Conector recto 23">
            <a:extLst>
              <a:ext uri="{FF2B5EF4-FFF2-40B4-BE49-F238E27FC236}">
                <a16:creationId xmlns:a16="http://schemas.microsoft.com/office/drawing/2014/main" id="{8B4AB19B-13C8-4E92-94C6-B6A7FF813C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43825" y="2203450"/>
            <a:ext cx="504825" cy="433388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469CC3-D591-4E1C-A847-2D9FB881702A}"/>
              </a:ext>
            </a:extLst>
          </p:cNvPr>
          <p:cNvSpPr txBox="1"/>
          <p:nvPr/>
        </p:nvSpPr>
        <p:spPr>
          <a:xfrm>
            <a:off x="7740650" y="25654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C23EAE2-6721-4679-B3AD-5868FDA55A45}"/>
              </a:ext>
            </a:extLst>
          </p:cNvPr>
          <p:cNvSpPr txBox="1"/>
          <p:nvPr/>
        </p:nvSpPr>
        <p:spPr>
          <a:xfrm>
            <a:off x="3635375" y="21336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9</a:t>
            </a:r>
          </a:p>
        </p:txBody>
      </p:sp>
      <p:cxnSp>
        <p:nvCxnSpPr>
          <p:cNvPr id="71699" name="Conector recto 19">
            <a:extLst>
              <a:ext uri="{FF2B5EF4-FFF2-40B4-BE49-F238E27FC236}">
                <a16:creationId xmlns:a16="http://schemas.microsoft.com/office/drawing/2014/main" id="{52E21D71-CBCA-4FD1-AF05-D48E06EDD77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3938" y="1773238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8FE91E3-B485-4639-9922-C10ABA839CB5}"/>
              </a:ext>
            </a:extLst>
          </p:cNvPr>
          <p:cNvSpPr txBox="1"/>
          <p:nvPr/>
        </p:nvSpPr>
        <p:spPr>
          <a:xfrm>
            <a:off x="7743825" y="29670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9002AC9-A461-4DAA-93AD-9228577CF02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2565400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02" name="Imagen 27">
            <a:extLst>
              <a:ext uri="{FF2B5EF4-FFF2-40B4-BE49-F238E27FC236}">
                <a16:creationId xmlns:a16="http://schemas.microsoft.com/office/drawing/2014/main" id="{E64D7C74-4B5F-485D-A4EB-4171366A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0" b="52206"/>
          <a:stretch>
            <a:fillRect/>
          </a:stretch>
        </p:blipFill>
        <p:spPr bwMode="auto">
          <a:xfrm>
            <a:off x="-38100" y="3397250"/>
            <a:ext cx="8834438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Imagen 1">
            <a:extLst>
              <a:ext uri="{FF2B5EF4-FFF2-40B4-BE49-F238E27FC236}">
                <a16:creationId xmlns:a16="http://schemas.microsoft.com/office/drawing/2014/main" id="{2DA26BD8-AFE8-4C5C-8D26-E5E4C8D6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C520F16-F3F9-4F3F-9585-A0E93341E189}"/>
              </a:ext>
            </a:extLst>
          </p:cNvPr>
          <p:cNvSpPr/>
          <p:nvPr/>
        </p:nvSpPr>
        <p:spPr>
          <a:xfrm>
            <a:off x="1008063" y="4779963"/>
            <a:ext cx="71278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//paso 4 3era vuelta</a:t>
            </a:r>
          </a:p>
          <a:p>
            <a:pPr>
              <a:defRPr/>
            </a:pPr>
            <a:r>
              <a:rPr lang="es-ES" dirty="0" err="1">
                <a:latin typeface="Arial Black" panose="020B0A04020102020204" pitchFamily="34" charset="0"/>
              </a:rPr>
              <a:t>if</a:t>
            </a:r>
            <a:r>
              <a:rPr lang="es-ES" dirty="0">
                <a:latin typeface="Arial Black" panose="020B0A04020102020204" pitchFamily="34" charset="0"/>
              </a:rPr>
              <a:t> (casillas[5] == casillas[10] )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{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    </a:t>
            </a:r>
            <a:r>
              <a:rPr lang="es-ES" b="1" dirty="0">
                <a:latin typeface="Arial Black" panose="020B0A04020102020204" pitchFamily="34" charset="0"/>
              </a:rPr>
              <a:t>break;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      } //true; 9 = 9? </a:t>
            </a:r>
            <a:r>
              <a:rPr lang="es-ES" b="1" dirty="0">
                <a:solidFill>
                  <a:srgbClr val="002060"/>
                </a:solidFill>
                <a:latin typeface="Arial Black" panose="020B0A04020102020204" pitchFamily="34" charset="0"/>
              </a:rPr>
              <a:t>TRUE</a:t>
            </a:r>
          </a:p>
        </p:txBody>
      </p:sp>
      <p:cxnSp>
        <p:nvCxnSpPr>
          <p:cNvPr id="72708" name="Conector recto 6">
            <a:extLst>
              <a:ext uri="{FF2B5EF4-FFF2-40B4-BE49-F238E27FC236}">
                <a16:creationId xmlns:a16="http://schemas.microsoft.com/office/drawing/2014/main" id="{8AF2D089-E311-477B-8F96-C278A0F7E23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2067B18-5A01-4DD8-827C-9F25EA1795D0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72710" name="Conector recto 9">
            <a:extLst>
              <a:ext uri="{FF2B5EF4-FFF2-40B4-BE49-F238E27FC236}">
                <a16:creationId xmlns:a16="http://schemas.microsoft.com/office/drawing/2014/main" id="{9A75B07F-E5A1-425C-9313-368CF8CF4B0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9F2892-E318-4391-B177-35FFD7ADFE70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72712" name="Conector recto 11">
            <a:extLst>
              <a:ext uri="{FF2B5EF4-FFF2-40B4-BE49-F238E27FC236}">
                <a16:creationId xmlns:a16="http://schemas.microsoft.com/office/drawing/2014/main" id="{E31023E2-723C-41EB-A95B-15638A39BCA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47E148-0882-4E70-B241-7CE83B4E2568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72714" name="Conector recto 15">
            <a:extLst>
              <a:ext uri="{FF2B5EF4-FFF2-40B4-BE49-F238E27FC236}">
                <a16:creationId xmlns:a16="http://schemas.microsoft.com/office/drawing/2014/main" id="{12A4E61E-4511-42BA-BC43-466E8323109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858963"/>
            <a:ext cx="504825" cy="433387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3E07201-872B-4E26-AD9F-C545963E6FEC}"/>
              </a:ext>
            </a:extLst>
          </p:cNvPr>
          <p:cNvSpPr txBox="1"/>
          <p:nvPr/>
        </p:nvSpPr>
        <p:spPr>
          <a:xfrm flipH="1">
            <a:off x="7743825" y="2225675"/>
            <a:ext cx="5762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ACDC42-55F9-4DB2-B926-C34A4E2340D9}"/>
              </a:ext>
            </a:extLst>
          </p:cNvPr>
          <p:cNvSpPr txBox="1"/>
          <p:nvPr/>
        </p:nvSpPr>
        <p:spPr>
          <a:xfrm>
            <a:off x="7743825" y="18875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72717" name="Conector recto 17">
            <a:extLst>
              <a:ext uri="{FF2B5EF4-FFF2-40B4-BE49-F238E27FC236}">
                <a16:creationId xmlns:a16="http://schemas.microsoft.com/office/drawing/2014/main" id="{427871D4-EE1B-4535-BD65-51B3BD9179E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4843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B7B0E83-5E92-412F-9707-3A64D9172FB7}"/>
              </a:ext>
            </a:extLst>
          </p:cNvPr>
          <p:cNvSpPr txBox="1"/>
          <p:nvPr/>
        </p:nvSpPr>
        <p:spPr>
          <a:xfrm>
            <a:off x="3640138" y="17732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6</a:t>
            </a:r>
          </a:p>
        </p:txBody>
      </p:sp>
      <p:cxnSp>
        <p:nvCxnSpPr>
          <p:cNvPr id="72719" name="Conector recto 22">
            <a:extLst>
              <a:ext uri="{FF2B5EF4-FFF2-40B4-BE49-F238E27FC236}">
                <a16:creationId xmlns:a16="http://schemas.microsoft.com/office/drawing/2014/main" id="{25E9EBF4-F752-4ED5-BBED-5BBAA352E95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0438" y="14843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0" name="Conector recto 23">
            <a:extLst>
              <a:ext uri="{FF2B5EF4-FFF2-40B4-BE49-F238E27FC236}">
                <a16:creationId xmlns:a16="http://schemas.microsoft.com/office/drawing/2014/main" id="{2040646C-3CF3-467E-A105-B6AC7E2FDD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43825" y="2203450"/>
            <a:ext cx="504825" cy="433388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BF6D576-6763-4659-8707-F48F3AD02A75}"/>
              </a:ext>
            </a:extLst>
          </p:cNvPr>
          <p:cNvSpPr txBox="1"/>
          <p:nvPr/>
        </p:nvSpPr>
        <p:spPr>
          <a:xfrm>
            <a:off x="7740650" y="25654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B89B6C-6A19-46D1-86A5-5D98D6F7A272}"/>
              </a:ext>
            </a:extLst>
          </p:cNvPr>
          <p:cNvSpPr txBox="1"/>
          <p:nvPr/>
        </p:nvSpPr>
        <p:spPr>
          <a:xfrm>
            <a:off x="3635375" y="21336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9</a:t>
            </a:r>
          </a:p>
        </p:txBody>
      </p:sp>
      <p:cxnSp>
        <p:nvCxnSpPr>
          <p:cNvPr id="72723" name="Conector recto 19">
            <a:extLst>
              <a:ext uri="{FF2B5EF4-FFF2-40B4-BE49-F238E27FC236}">
                <a16:creationId xmlns:a16="http://schemas.microsoft.com/office/drawing/2014/main" id="{C6BED995-46D7-4181-A71E-F51D42C6B87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3938" y="1773238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C94964B-1B3C-42AB-AA5E-E2090DE63FD8}"/>
              </a:ext>
            </a:extLst>
          </p:cNvPr>
          <p:cNvSpPr txBox="1"/>
          <p:nvPr/>
        </p:nvSpPr>
        <p:spPr>
          <a:xfrm>
            <a:off x="7743825" y="29670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72725" name="Conector recto 26">
            <a:extLst>
              <a:ext uri="{FF2B5EF4-FFF2-40B4-BE49-F238E27FC236}">
                <a16:creationId xmlns:a16="http://schemas.microsoft.com/office/drawing/2014/main" id="{66A831A4-007D-4817-9A5B-0410109E006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2565400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2726" name="Imagen 28">
            <a:extLst>
              <a:ext uri="{FF2B5EF4-FFF2-40B4-BE49-F238E27FC236}">
                <a16:creationId xmlns:a16="http://schemas.microsoft.com/office/drawing/2014/main" id="{170594DA-790A-495F-867C-8F1BF6CA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9" b="42281"/>
          <a:stretch>
            <a:fillRect/>
          </a:stretch>
        </p:blipFill>
        <p:spPr bwMode="auto">
          <a:xfrm>
            <a:off x="128588" y="3022600"/>
            <a:ext cx="7705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E349340A-FB8E-46C0-941B-A4EDB8C2B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3" y="2111375"/>
            <a:ext cx="574675" cy="576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Arial Black" panose="020B0A04020102020204" pitchFamily="34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6C6DEE69-C055-4C85-A15B-1ADAE24B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725488"/>
            <a:ext cx="576262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Arial Black" panose="020B0A040201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46B81FE-0B48-4FF0-84C7-E3A63E4D18BB}"/>
              </a:ext>
            </a:extLst>
          </p:cNvPr>
          <p:cNvSpPr/>
          <p:nvPr/>
        </p:nvSpPr>
        <p:spPr>
          <a:xfrm>
            <a:off x="4732338" y="47974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break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El uso de la instrucción break permite que un ciclo </a:t>
            </a:r>
            <a:r>
              <a:rPr lang="es-ES" dirty="0" err="1">
                <a:latin typeface="Arial Black" panose="020B0A04020102020204" pitchFamily="34" charset="0"/>
              </a:rPr>
              <a:t>for</a:t>
            </a:r>
            <a:r>
              <a:rPr lang="es-ES" dirty="0">
                <a:latin typeface="Arial Black" panose="020B0A04020102020204" pitchFamily="34" charset="0"/>
              </a:rPr>
              <a:t> o </a:t>
            </a:r>
            <a:r>
              <a:rPr lang="es-ES" dirty="0" err="1">
                <a:latin typeface="Arial Black" panose="020B0A04020102020204" pitchFamily="34" charset="0"/>
              </a:rPr>
              <a:t>while</a:t>
            </a:r>
            <a:r>
              <a:rPr lang="es-ES" dirty="0">
                <a:latin typeface="Arial Black" panose="020B0A04020102020204" pitchFamily="34" charset="0"/>
              </a:rPr>
              <a:t> sea interrumpido y la ejecución salte fuera del bloque de código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Imagen 1">
            <a:extLst>
              <a:ext uri="{FF2B5EF4-FFF2-40B4-BE49-F238E27FC236}">
                <a16:creationId xmlns:a16="http://schemas.microsoft.com/office/drawing/2014/main" id="{9F79866F-3ECC-45CE-87E4-FD5A0F61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B1A3F3D-516A-4301-BFD7-6B0EBD34BDFA}"/>
              </a:ext>
            </a:extLst>
          </p:cNvPr>
          <p:cNvSpPr/>
          <p:nvPr/>
        </p:nvSpPr>
        <p:spPr>
          <a:xfrm>
            <a:off x="1008063" y="4779963"/>
            <a:ext cx="71278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//paso 7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casillas[8] = casillas[7] - casillas[5] )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//21 – 9 = 12</a:t>
            </a:r>
            <a:endParaRPr lang="es-ES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3732" name="Conector recto 6">
            <a:extLst>
              <a:ext uri="{FF2B5EF4-FFF2-40B4-BE49-F238E27FC236}">
                <a16:creationId xmlns:a16="http://schemas.microsoft.com/office/drawing/2014/main" id="{26D0DA00-3F60-431F-A9F1-85A5532A7D4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11C8148-9529-414B-AAEF-06D899C1B164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73734" name="Conector recto 9">
            <a:extLst>
              <a:ext uri="{FF2B5EF4-FFF2-40B4-BE49-F238E27FC236}">
                <a16:creationId xmlns:a16="http://schemas.microsoft.com/office/drawing/2014/main" id="{6326D046-5E93-4A70-BFB7-F884E3A10D8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6B7C47-265B-4351-8733-4F05726BFDDF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73736" name="Conector recto 11">
            <a:extLst>
              <a:ext uri="{FF2B5EF4-FFF2-40B4-BE49-F238E27FC236}">
                <a16:creationId xmlns:a16="http://schemas.microsoft.com/office/drawing/2014/main" id="{5D2C1B9F-9990-4F67-B2B9-AE39705972A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9729266-FDED-44DF-BA56-A93F9F9912EB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73738" name="Conector recto 15">
            <a:extLst>
              <a:ext uri="{FF2B5EF4-FFF2-40B4-BE49-F238E27FC236}">
                <a16:creationId xmlns:a16="http://schemas.microsoft.com/office/drawing/2014/main" id="{04F8F107-EBC9-46BD-B3A1-7F7F84C5559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858963"/>
            <a:ext cx="504825" cy="433387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F265285-0100-48D9-ABC1-88884A21A1D5}"/>
              </a:ext>
            </a:extLst>
          </p:cNvPr>
          <p:cNvSpPr txBox="1"/>
          <p:nvPr/>
        </p:nvSpPr>
        <p:spPr>
          <a:xfrm flipH="1">
            <a:off x="7743825" y="2225675"/>
            <a:ext cx="5762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EF3FEA-8307-45E4-8F29-225EECC75809}"/>
              </a:ext>
            </a:extLst>
          </p:cNvPr>
          <p:cNvSpPr txBox="1"/>
          <p:nvPr/>
        </p:nvSpPr>
        <p:spPr>
          <a:xfrm>
            <a:off x="7743825" y="18875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73741" name="Conector recto 17">
            <a:extLst>
              <a:ext uri="{FF2B5EF4-FFF2-40B4-BE49-F238E27FC236}">
                <a16:creationId xmlns:a16="http://schemas.microsoft.com/office/drawing/2014/main" id="{F2C9009F-3BD7-4E2F-BF6C-91A309896B9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4843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DAD70F-4E3F-4277-BE74-0A0E4EFF80BC}"/>
              </a:ext>
            </a:extLst>
          </p:cNvPr>
          <p:cNvSpPr txBox="1"/>
          <p:nvPr/>
        </p:nvSpPr>
        <p:spPr>
          <a:xfrm>
            <a:off x="3640138" y="17732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6</a:t>
            </a:r>
          </a:p>
        </p:txBody>
      </p:sp>
      <p:cxnSp>
        <p:nvCxnSpPr>
          <p:cNvPr id="73743" name="Conector recto 22">
            <a:extLst>
              <a:ext uri="{FF2B5EF4-FFF2-40B4-BE49-F238E27FC236}">
                <a16:creationId xmlns:a16="http://schemas.microsoft.com/office/drawing/2014/main" id="{E8BBDF68-2755-45EA-AD7F-BD27A9CA83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0438" y="14843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4" name="Conector recto 23">
            <a:extLst>
              <a:ext uri="{FF2B5EF4-FFF2-40B4-BE49-F238E27FC236}">
                <a16:creationId xmlns:a16="http://schemas.microsoft.com/office/drawing/2014/main" id="{40BC3EF7-56A5-4102-A807-42562A57FF1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43825" y="2203450"/>
            <a:ext cx="504825" cy="433388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BA3A7D4-EAF4-49D0-95C0-4C7FE50CE43D}"/>
              </a:ext>
            </a:extLst>
          </p:cNvPr>
          <p:cNvSpPr txBox="1"/>
          <p:nvPr/>
        </p:nvSpPr>
        <p:spPr>
          <a:xfrm>
            <a:off x="7740650" y="25654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8A3426-68EC-4E20-9BAC-8D3D280F5756}"/>
              </a:ext>
            </a:extLst>
          </p:cNvPr>
          <p:cNvSpPr txBox="1"/>
          <p:nvPr/>
        </p:nvSpPr>
        <p:spPr>
          <a:xfrm>
            <a:off x="3635375" y="21336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9</a:t>
            </a:r>
          </a:p>
        </p:txBody>
      </p:sp>
      <p:cxnSp>
        <p:nvCxnSpPr>
          <p:cNvPr id="73747" name="Conector recto 19">
            <a:extLst>
              <a:ext uri="{FF2B5EF4-FFF2-40B4-BE49-F238E27FC236}">
                <a16:creationId xmlns:a16="http://schemas.microsoft.com/office/drawing/2014/main" id="{2170EFF0-59B5-488B-A4DE-77608937B30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3938" y="1773238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9B18DA-2C8F-4DC2-BCD4-B937C6516594}"/>
              </a:ext>
            </a:extLst>
          </p:cNvPr>
          <p:cNvSpPr txBox="1"/>
          <p:nvPr/>
        </p:nvSpPr>
        <p:spPr>
          <a:xfrm>
            <a:off x="7743825" y="29670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73749" name="Conector recto 26">
            <a:extLst>
              <a:ext uri="{FF2B5EF4-FFF2-40B4-BE49-F238E27FC236}">
                <a16:creationId xmlns:a16="http://schemas.microsoft.com/office/drawing/2014/main" id="{537A569A-F5A8-45AE-9738-846E4E4BA0A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2565400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3750" name="Imagen 1">
            <a:extLst>
              <a:ext uri="{FF2B5EF4-FFF2-40B4-BE49-F238E27FC236}">
                <a16:creationId xmlns:a16="http://schemas.microsoft.com/office/drawing/2014/main" id="{C3319929-CDE4-4914-9777-318CE731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52" b="14394"/>
          <a:stretch>
            <a:fillRect/>
          </a:stretch>
        </p:blipFill>
        <p:spPr bwMode="auto">
          <a:xfrm>
            <a:off x="215900" y="3416300"/>
            <a:ext cx="770413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109E920-A7E7-4081-AE3E-5741A19FD7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19700" y="854075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8691F7-0B70-49BA-893F-B4D9F1E6A5B4}"/>
              </a:ext>
            </a:extLst>
          </p:cNvPr>
          <p:cNvSpPr txBox="1"/>
          <p:nvPr/>
        </p:nvSpPr>
        <p:spPr>
          <a:xfrm>
            <a:off x="5219700" y="1455738"/>
            <a:ext cx="4924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Imagen 1">
            <a:extLst>
              <a:ext uri="{FF2B5EF4-FFF2-40B4-BE49-F238E27FC236}">
                <a16:creationId xmlns:a16="http://schemas.microsoft.com/office/drawing/2014/main" id="{29FBAFAC-C9B4-4C91-B3BB-86559B508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-2" b="89886"/>
          <a:stretch>
            <a:fillRect/>
          </a:stretch>
        </p:blipFill>
        <p:spPr bwMode="auto">
          <a:xfrm>
            <a:off x="611188" y="476250"/>
            <a:ext cx="8188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7B5CE1C-3801-470B-BB6D-771CCF0767B5}"/>
              </a:ext>
            </a:extLst>
          </p:cNvPr>
          <p:cNvSpPr/>
          <p:nvPr/>
        </p:nvSpPr>
        <p:spPr>
          <a:xfrm>
            <a:off x="1008063" y="4779963"/>
            <a:ext cx="71278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//paso 8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casillas[6] = casillas[12] - casillas[8] )</a:t>
            </a:r>
          </a:p>
          <a:p>
            <a:pPr>
              <a:defRPr/>
            </a:pPr>
            <a:r>
              <a:rPr lang="es-ES" dirty="0">
                <a:latin typeface="Arial Black" panose="020B0A04020102020204" pitchFamily="34" charset="0"/>
              </a:rPr>
              <a:t>//4 + 12 = 16</a:t>
            </a:r>
            <a:endParaRPr lang="es-ES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756" name="Conector recto 6">
            <a:extLst>
              <a:ext uri="{FF2B5EF4-FFF2-40B4-BE49-F238E27FC236}">
                <a16:creationId xmlns:a16="http://schemas.microsoft.com/office/drawing/2014/main" id="{B2113952-EF98-43F8-8063-175B7DF6A41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8338" y="7985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48CBD8C-DCD9-4122-8C90-85408C59689A}"/>
              </a:ext>
            </a:extLst>
          </p:cNvPr>
          <p:cNvSpPr txBox="1"/>
          <p:nvPr/>
        </p:nvSpPr>
        <p:spPr>
          <a:xfrm>
            <a:off x="7092950" y="1484313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74758" name="Conector recto 9">
            <a:extLst>
              <a:ext uri="{FF2B5EF4-FFF2-40B4-BE49-F238E27FC236}">
                <a16:creationId xmlns:a16="http://schemas.microsoft.com/office/drawing/2014/main" id="{13746670-A425-4B29-B170-BDC048CA83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7985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3D5666-FBFE-4E20-885C-4E7251FDF67A}"/>
              </a:ext>
            </a:extLst>
          </p:cNvPr>
          <p:cNvSpPr txBox="1"/>
          <p:nvPr/>
        </p:nvSpPr>
        <p:spPr>
          <a:xfrm>
            <a:off x="3567113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74760" name="Conector recto 11">
            <a:extLst>
              <a:ext uri="{FF2B5EF4-FFF2-40B4-BE49-F238E27FC236}">
                <a16:creationId xmlns:a16="http://schemas.microsoft.com/office/drawing/2014/main" id="{D618ED0A-17A1-4D03-A754-E322E522D0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6188" y="8366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B44372-7345-43FD-A7D6-BD3FD9B5C816}"/>
              </a:ext>
            </a:extLst>
          </p:cNvPr>
          <p:cNvSpPr txBox="1"/>
          <p:nvPr/>
        </p:nvSpPr>
        <p:spPr>
          <a:xfrm>
            <a:off x="7743825" y="14557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74762" name="Conector recto 15">
            <a:extLst>
              <a:ext uri="{FF2B5EF4-FFF2-40B4-BE49-F238E27FC236}">
                <a16:creationId xmlns:a16="http://schemas.microsoft.com/office/drawing/2014/main" id="{48CC3C9C-AF9A-4DF6-8FE1-182C87A108E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858963"/>
            <a:ext cx="504825" cy="433387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55574A-EBCD-48FC-B786-D0A24E7DE463}"/>
              </a:ext>
            </a:extLst>
          </p:cNvPr>
          <p:cNvSpPr txBox="1"/>
          <p:nvPr/>
        </p:nvSpPr>
        <p:spPr>
          <a:xfrm flipH="1">
            <a:off x="7743825" y="2225675"/>
            <a:ext cx="5762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8AD89A-19E9-40E0-943C-BFE53D63864D}"/>
              </a:ext>
            </a:extLst>
          </p:cNvPr>
          <p:cNvSpPr txBox="1"/>
          <p:nvPr/>
        </p:nvSpPr>
        <p:spPr>
          <a:xfrm>
            <a:off x="7743825" y="18875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74765" name="Conector recto 17">
            <a:extLst>
              <a:ext uri="{FF2B5EF4-FFF2-40B4-BE49-F238E27FC236}">
                <a16:creationId xmlns:a16="http://schemas.microsoft.com/office/drawing/2014/main" id="{52BB5E94-A4A2-4F65-B9A6-33E225E92AA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1484313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1396694-38F1-4423-9172-791DE82479FC}"/>
              </a:ext>
            </a:extLst>
          </p:cNvPr>
          <p:cNvSpPr txBox="1"/>
          <p:nvPr/>
        </p:nvSpPr>
        <p:spPr>
          <a:xfrm>
            <a:off x="3640138" y="17732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6</a:t>
            </a:r>
          </a:p>
        </p:txBody>
      </p:sp>
      <p:cxnSp>
        <p:nvCxnSpPr>
          <p:cNvPr id="74767" name="Conector recto 22">
            <a:extLst>
              <a:ext uri="{FF2B5EF4-FFF2-40B4-BE49-F238E27FC236}">
                <a16:creationId xmlns:a16="http://schemas.microsoft.com/office/drawing/2014/main" id="{F6689613-8378-4AF2-9195-60ABC801654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0438" y="1484313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8" name="Conector recto 23">
            <a:extLst>
              <a:ext uri="{FF2B5EF4-FFF2-40B4-BE49-F238E27FC236}">
                <a16:creationId xmlns:a16="http://schemas.microsoft.com/office/drawing/2014/main" id="{8972CBC5-4596-47A6-B5D2-8079A914858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43825" y="2203450"/>
            <a:ext cx="504825" cy="433388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0AD7BE0-4B1D-45BC-85BE-3AFD1841036E}"/>
              </a:ext>
            </a:extLst>
          </p:cNvPr>
          <p:cNvSpPr txBox="1"/>
          <p:nvPr/>
        </p:nvSpPr>
        <p:spPr>
          <a:xfrm>
            <a:off x="7740650" y="25654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7B3F71-6B96-4ABE-8B61-52D3E038133F}"/>
              </a:ext>
            </a:extLst>
          </p:cNvPr>
          <p:cNvSpPr txBox="1"/>
          <p:nvPr/>
        </p:nvSpPr>
        <p:spPr>
          <a:xfrm>
            <a:off x="3635375" y="2133600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9</a:t>
            </a:r>
          </a:p>
        </p:txBody>
      </p:sp>
      <p:cxnSp>
        <p:nvCxnSpPr>
          <p:cNvPr id="74771" name="Conector recto 19">
            <a:extLst>
              <a:ext uri="{FF2B5EF4-FFF2-40B4-BE49-F238E27FC236}">
                <a16:creationId xmlns:a16="http://schemas.microsoft.com/office/drawing/2014/main" id="{28E058D6-E13B-4A46-92F5-D1A14A38728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3938" y="1773238"/>
            <a:ext cx="503237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B53740D-AA3F-4756-99B6-8421463AA289}"/>
              </a:ext>
            </a:extLst>
          </p:cNvPr>
          <p:cNvSpPr txBox="1"/>
          <p:nvPr/>
        </p:nvSpPr>
        <p:spPr>
          <a:xfrm>
            <a:off x="7743825" y="2967038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74773" name="Conector recto 26">
            <a:extLst>
              <a:ext uri="{FF2B5EF4-FFF2-40B4-BE49-F238E27FC236}">
                <a16:creationId xmlns:a16="http://schemas.microsoft.com/office/drawing/2014/main" id="{3C0E6074-6A10-4280-8C0A-0EDD43A97D7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67625" y="2565400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4" name="Conector recto 32">
            <a:extLst>
              <a:ext uri="{FF2B5EF4-FFF2-40B4-BE49-F238E27FC236}">
                <a16:creationId xmlns:a16="http://schemas.microsoft.com/office/drawing/2014/main" id="{A4CEE923-CFD3-452A-B1B8-7998C088156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19700" y="854075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338E495-3438-4D4F-A10D-A33C876DA90E}"/>
              </a:ext>
            </a:extLst>
          </p:cNvPr>
          <p:cNvSpPr txBox="1"/>
          <p:nvPr/>
        </p:nvSpPr>
        <p:spPr>
          <a:xfrm>
            <a:off x="5219700" y="1455738"/>
            <a:ext cx="4924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12</a:t>
            </a:r>
          </a:p>
        </p:txBody>
      </p:sp>
      <p:pic>
        <p:nvPicPr>
          <p:cNvPr id="74776" name="Imagen 1">
            <a:extLst>
              <a:ext uri="{FF2B5EF4-FFF2-40B4-BE49-F238E27FC236}">
                <a16:creationId xmlns:a16="http://schemas.microsoft.com/office/drawing/2014/main" id="{C9106AAD-E819-4818-851E-9CA9E1147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83098" r="464" b="-40"/>
          <a:stretch>
            <a:fillRect/>
          </a:stretch>
        </p:blipFill>
        <p:spPr bwMode="auto">
          <a:xfrm>
            <a:off x="3175" y="3116263"/>
            <a:ext cx="7704138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4871CD3-8CBA-440F-A1A7-D9B2EB26D43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03675" y="828675"/>
            <a:ext cx="504825" cy="4318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E9F5239-E9C4-4926-BC40-7D59E321B366}"/>
              </a:ext>
            </a:extLst>
          </p:cNvPr>
          <p:cNvSpPr txBox="1"/>
          <p:nvPr/>
        </p:nvSpPr>
        <p:spPr>
          <a:xfrm>
            <a:off x="4067175" y="1455738"/>
            <a:ext cx="4924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latin typeface="Arial Black" panose="020B0A04020102020204" pitchFamily="34" charset="0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Imagen 1">
            <a:extLst>
              <a:ext uri="{FF2B5EF4-FFF2-40B4-BE49-F238E27FC236}">
                <a16:creationId xmlns:a16="http://schemas.microsoft.com/office/drawing/2014/main" id="{8E1829D0-063B-4BE2-8FC8-32C2DF38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4813"/>
            <a:ext cx="7391400" cy="61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n 1">
            <a:extLst>
              <a:ext uri="{FF2B5EF4-FFF2-40B4-BE49-F238E27FC236}">
                <a16:creationId xmlns:a16="http://schemas.microsoft.com/office/drawing/2014/main" id="{010F2300-79C0-4FD6-BA33-614D83387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21986" r="42912" b="10780"/>
          <a:stretch>
            <a:fillRect/>
          </a:stretch>
        </p:blipFill>
        <p:spPr bwMode="auto">
          <a:xfrm>
            <a:off x="1187450" y="620713"/>
            <a:ext cx="6553200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n 1">
            <a:extLst>
              <a:ext uri="{FF2B5EF4-FFF2-40B4-BE49-F238E27FC236}">
                <a16:creationId xmlns:a16="http://schemas.microsoft.com/office/drawing/2014/main" id="{07D00F7A-159E-4098-86C6-E5820C15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t="13583" r="36613" b="5179"/>
          <a:stretch>
            <a:fillRect/>
          </a:stretch>
        </p:blipFill>
        <p:spPr bwMode="auto">
          <a:xfrm>
            <a:off x="131763" y="260350"/>
            <a:ext cx="4824412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Imagen 2">
            <a:extLst>
              <a:ext uri="{FF2B5EF4-FFF2-40B4-BE49-F238E27FC236}">
                <a16:creationId xmlns:a16="http://schemas.microsoft.com/office/drawing/2014/main" id="{D125EC5F-60FF-4E77-8BA6-480537FB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2" t="38795" r="42125" b="13582"/>
          <a:stretch>
            <a:fillRect/>
          </a:stretch>
        </p:blipFill>
        <p:spPr bwMode="auto">
          <a:xfrm>
            <a:off x="4956175" y="255588"/>
            <a:ext cx="3719513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n 1">
            <a:extLst>
              <a:ext uri="{FF2B5EF4-FFF2-40B4-BE49-F238E27FC236}">
                <a16:creationId xmlns:a16="http://schemas.microsoft.com/office/drawing/2014/main" id="{A99B3ECC-4D75-4529-BA61-5FC01DB0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557338"/>
            <a:ext cx="67246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75CC02-65E6-4642-B1F0-5BF23B0C547B}"/>
              </a:ext>
            </a:extLst>
          </p:cNvPr>
          <p:cNvSpPr/>
          <p:nvPr/>
        </p:nvSpPr>
        <p:spPr>
          <a:xfrm>
            <a:off x="1007097" y="620688"/>
            <a:ext cx="8136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 Black" panose="020B0A04020102020204" pitchFamily="34" charset="0"/>
              </a:rPr>
              <a:t>Programa que calcule la solución de una</a:t>
            </a:r>
          </a:p>
          <a:p>
            <a:r>
              <a:rPr lang="es-ES" sz="2400" dirty="0">
                <a:latin typeface="Arial Black" panose="020B0A04020102020204" pitchFamily="34" charset="0"/>
              </a:rPr>
              <a:t>Ecuación de segundo grado por la formula general dados los Coeficientes a, b, c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D43BD10-289D-4A3C-858B-A182370BCA0B}"/>
              </a:ext>
            </a:extLst>
          </p:cNvPr>
          <p:cNvSpPr/>
          <p:nvPr/>
        </p:nvSpPr>
        <p:spPr>
          <a:xfrm>
            <a:off x="4788024" y="2708920"/>
            <a:ext cx="1656184" cy="93610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C972BFB-9F3A-451A-A713-52F6B4DE4CE4}"/>
              </a:ext>
            </a:extLst>
          </p:cNvPr>
          <p:cNvSpPr/>
          <p:nvPr/>
        </p:nvSpPr>
        <p:spPr>
          <a:xfrm>
            <a:off x="1164583" y="4388269"/>
            <a:ext cx="6156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>
                <a:latin typeface="Arial Black" panose="020B0A04020102020204" pitchFamily="34" charset="0"/>
              </a:rPr>
              <a:t>d=b</a:t>
            </a:r>
            <a:r>
              <a:rPr lang="es-ES" sz="2400" baseline="30000" dirty="0">
                <a:latin typeface="Arial Black" panose="020B0A04020102020204" pitchFamily="34" charset="0"/>
              </a:rPr>
              <a:t>2</a:t>
            </a:r>
            <a:r>
              <a:rPr lang="es-ES" sz="2400" dirty="0">
                <a:latin typeface="Arial Black" panose="020B0A04020102020204" pitchFamily="34" charset="0"/>
              </a:rPr>
              <a:t> – 4ac &lt; 0 números imaginarios</a:t>
            </a:r>
            <a:endParaRPr lang="es-MX" sz="2400" baseline="30000" dirty="0">
              <a:latin typeface="Arial Black" panose="020B0A040201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A98B5D-979D-48BF-9E70-ECDE088B5134}"/>
              </a:ext>
            </a:extLst>
          </p:cNvPr>
          <p:cNvSpPr/>
          <p:nvPr/>
        </p:nvSpPr>
        <p:spPr>
          <a:xfrm>
            <a:off x="1164583" y="4904840"/>
            <a:ext cx="5309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>
                <a:latin typeface="Arial Black" panose="020B0A04020102020204" pitchFamily="34" charset="0"/>
              </a:rPr>
              <a:t>d=b</a:t>
            </a:r>
            <a:r>
              <a:rPr lang="es-ES" sz="2400" baseline="30000" dirty="0">
                <a:latin typeface="Arial Black" panose="020B0A04020102020204" pitchFamily="34" charset="0"/>
              </a:rPr>
              <a:t>2</a:t>
            </a:r>
            <a:r>
              <a:rPr lang="es-ES" sz="2400" dirty="0">
                <a:latin typeface="Arial Black" panose="020B0A04020102020204" pitchFamily="34" charset="0"/>
              </a:rPr>
              <a:t> – 4ac = 0 x iguales –b / 2a</a:t>
            </a:r>
            <a:endParaRPr lang="es-MX" sz="2400" baseline="30000" dirty="0">
              <a:latin typeface="Arial Black" panose="020B0A040201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946DC7-D16F-4F94-9F26-304F55BA9520}"/>
              </a:ext>
            </a:extLst>
          </p:cNvPr>
          <p:cNvSpPr/>
          <p:nvPr/>
        </p:nvSpPr>
        <p:spPr>
          <a:xfrm>
            <a:off x="1164583" y="5438923"/>
            <a:ext cx="6142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>
                <a:latin typeface="Arial Black" panose="020B0A04020102020204" pitchFamily="34" charset="0"/>
              </a:rPr>
              <a:t>d=b</a:t>
            </a:r>
            <a:r>
              <a:rPr lang="es-ES" sz="2400" baseline="30000" dirty="0">
                <a:latin typeface="Arial Black" panose="020B0A04020102020204" pitchFamily="34" charset="0"/>
              </a:rPr>
              <a:t>2</a:t>
            </a:r>
            <a:r>
              <a:rPr lang="es-ES" sz="2400" dirty="0">
                <a:latin typeface="Arial Black" panose="020B0A04020102020204" pitchFamily="34" charset="0"/>
              </a:rPr>
              <a:t> – 4ac &gt; 0 x1 = –b + </a:t>
            </a:r>
            <a:r>
              <a:rPr lang="es-ES" sz="2400" dirty="0" err="1">
                <a:latin typeface="Arial Black" panose="020B0A04020102020204" pitchFamily="34" charset="0"/>
              </a:rPr>
              <a:t>sqrt</a:t>
            </a:r>
            <a:r>
              <a:rPr lang="es-ES" sz="2400" dirty="0">
                <a:latin typeface="Arial Black" panose="020B0A04020102020204" pitchFamily="34" charset="0"/>
              </a:rPr>
              <a:t>(d) / 2a </a:t>
            </a:r>
          </a:p>
          <a:p>
            <a:pPr algn="ctr"/>
            <a:r>
              <a:rPr lang="es-ES" sz="2400" dirty="0">
                <a:latin typeface="Arial Black" panose="020B0A04020102020204" pitchFamily="34" charset="0"/>
              </a:rPr>
              <a:t>					x2 = –b - </a:t>
            </a:r>
            <a:r>
              <a:rPr lang="es-ES" sz="2400" dirty="0" err="1">
                <a:latin typeface="Arial Black" panose="020B0A04020102020204" pitchFamily="34" charset="0"/>
              </a:rPr>
              <a:t>sqrt</a:t>
            </a:r>
            <a:r>
              <a:rPr lang="es-ES" sz="2400" dirty="0">
                <a:latin typeface="Arial Black" panose="020B0A04020102020204" pitchFamily="34" charset="0"/>
              </a:rPr>
              <a:t>(d) / 2a</a:t>
            </a:r>
            <a:endParaRPr lang="es-MX" sz="2400" baseline="3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A2BA823-AF2E-4F65-AC66-C7B011FAEB6A}"/>
              </a:ext>
            </a:extLst>
          </p:cNvPr>
          <p:cNvSpPr/>
          <p:nvPr/>
        </p:nvSpPr>
        <p:spPr>
          <a:xfrm>
            <a:off x="2051720" y="319365"/>
            <a:ext cx="1080120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start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" name="Diagrama de flujo: datos 2">
            <a:extLst>
              <a:ext uri="{FF2B5EF4-FFF2-40B4-BE49-F238E27FC236}">
                <a16:creationId xmlns:a16="http://schemas.microsoft.com/office/drawing/2014/main" id="{0035FD5C-05AE-4A8B-95FF-A8FDDF64E322}"/>
              </a:ext>
            </a:extLst>
          </p:cNvPr>
          <p:cNvSpPr/>
          <p:nvPr/>
        </p:nvSpPr>
        <p:spPr>
          <a:xfrm>
            <a:off x="1547664" y="2202566"/>
            <a:ext cx="1872208" cy="576064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a,b</a:t>
            </a:r>
            <a:r>
              <a:rPr lang="es-MX" dirty="0">
                <a:solidFill>
                  <a:sysClr val="windowText" lastClr="000000"/>
                </a:solidFill>
              </a:rPr>
              <a:t>, c</a:t>
            </a:r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6F696F19-8970-45D1-A5CA-B15E35C09E88}"/>
              </a:ext>
            </a:extLst>
          </p:cNvPr>
          <p:cNvSpPr/>
          <p:nvPr/>
        </p:nvSpPr>
        <p:spPr>
          <a:xfrm>
            <a:off x="1547664" y="3068960"/>
            <a:ext cx="1728192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 = (b)</a:t>
            </a:r>
            <a:r>
              <a:rPr lang="es-MX" baseline="30000" dirty="0">
                <a:solidFill>
                  <a:sysClr val="windowText" lastClr="000000"/>
                </a:solidFill>
              </a:rPr>
              <a:t>2</a:t>
            </a:r>
            <a:r>
              <a:rPr lang="es-MX" dirty="0">
                <a:solidFill>
                  <a:sysClr val="windowText" lastClr="000000"/>
                </a:solidFill>
              </a:rPr>
              <a:t> -4ac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A906A206-C821-4864-9581-269B16F3D73A}"/>
              </a:ext>
            </a:extLst>
          </p:cNvPr>
          <p:cNvSpPr/>
          <p:nvPr/>
        </p:nvSpPr>
        <p:spPr>
          <a:xfrm>
            <a:off x="1619672" y="1287326"/>
            <a:ext cx="1728192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 , b, c </a:t>
            </a:r>
            <a:r>
              <a:rPr lang="es-MX" dirty="0" err="1">
                <a:solidFill>
                  <a:sysClr val="windowText" lastClr="000000"/>
                </a:solidFill>
              </a:rPr>
              <a:t>integer</a:t>
            </a:r>
            <a:endParaRPr lang="es-MX" dirty="0">
              <a:solidFill>
                <a:sysClr val="windowText" lastClr="000000"/>
              </a:solidFill>
            </a:endParaRP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d, x1, x2, xi real</a:t>
            </a:r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79027138-9E09-4674-A132-BCAF1DF5BB68}"/>
              </a:ext>
            </a:extLst>
          </p:cNvPr>
          <p:cNvSpPr/>
          <p:nvPr/>
        </p:nvSpPr>
        <p:spPr>
          <a:xfrm>
            <a:off x="1925096" y="3967864"/>
            <a:ext cx="1368152" cy="12218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 &lt; 0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C1B7578-481E-4076-9180-4D85C1BDCA4E}"/>
              </a:ext>
            </a:extLst>
          </p:cNvPr>
          <p:cNvCxnSpPr>
            <a:stCxn id="2" idx="4"/>
          </p:cNvCxnSpPr>
          <p:nvPr/>
        </p:nvCxnSpPr>
        <p:spPr>
          <a:xfrm>
            <a:off x="2591780" y="967437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24AD787-A599-4EDA-AB90-8C8EC98CBBC5}"/>
              </a:ext>
            </a:extLst>
          </p:cNvPr>
          <p:cNvCxnSpPr/>
          <p:nvPr/>
        </p:nvCxnSpPr>
        <p:spPr>
          <a:xfrm>
            <a:off x="2591780" y="1882677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F9F76F4-036D-4694-BC9E-5E19D4DED3F2}"/>
              </a:ext>
            </a:extLst>
          </p:cNvPr>
          <p:cNvCxnSpPr/>
          <p:nvPr/>
        </p:nvCxnSpPr>
        <p:spPr>
          <a:xfrm>
            <a:off x="2592760" y="2778630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0FD9B01-546A-40AB-B9DF-7FC3B86BB171}"/>
              </a:ext>
            </a:extLst>
          </p:cNvPr>
          <p:cNvCxnSpPr/>
          <p:nvPr/>
        </p:nvCxnSpPr>
        <p:spPr>
          <a:xfrm>
            <a:off x="2591780" y="3645024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A26625F-9597-4337-AA36-0BEDE42C4504}"/>
              </a:ext>
            </a:extLst>
          </p:cNvPr>
          <p:cNvCxnSpPr/>
          <p:nvPr/>
        </p:nvCxnSpPr>
        <p:spPr>
          <a:xfrm>
            <a:off x="2591780" y="5189702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8E64ECF-0E0E-424C-98A0-06843AE9431E}"/>
              </a:ext>
            </a:extLst>
          </p:cNvPr>
          <p:cNvSpPr txBox="1"/>
          <p:nvPr/>
        </p:nvSpPr>
        <p:spPr>
          <a:xfrm>
            <a:off x="3092083" y="4113980"/>
            <a:ext cx="6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True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AC97F71-8025-44EB-B6A9-A48DCC0AB170}"/>
              </a:ext>
            </a:extLst>
          </p:cNvPr>
          <p:cNvSpPr txBox="1"/>
          <p:nvPr/>
        </p:nvSpPr>
        <p:spPr>
          <a:xfrm>
            <a:off x="1804582" y="48383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False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E561354-2109-4FBC-BB71-D56F9E43298B}"/>
              </a:ext>
            </a:extLst>
          </p:cNvPr>
          <p:cNvCxnSpPr>
            <a:cxnSpLocks/>
          </p:cNvCxnSpPr>
          <p:nvPr/>
        </p:nvCxnSpPr>
        <p:spPr>
          <a:xfrm>
            <a:off x="3275856" y="4578783"/>
            <a:ext cx="4840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datos 34">
            <a:extLst>
              <a:ext uri="{FF2B5EF4-FFF2-40B4-BE49-F238E27FC236}">
                <a16:creationId xmlns:a16="http://schemas.microsoft.com/office/drawing/2014/main" id="{543EA1FB-52EA-4409-B41D-E6177BC7BC50}"/>
              </a:ext>
            </a:extLst>
          </p:cNvPr>
          <p:cNvSpPr/>
          <p:nvPr/>
        </p:nvSpPr>
        <p:spPr>
          <a:xfrm>
            <a:off x="3490416" y="4381974"/>
            <a:ext cx="2197628" cy="588673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Raíces imaginarias</a:t>
            </a:r>
          </a:p>
        </p:txBody>
      </p:sp>
      <p:sp>
        <p:nvSpPr>
          <p:cNvPr id="36" name="Diagrama de flujo: decisión 35">
            <a:extLst>
              <a:ext uri="{FF2B5EF4-FFF2-40B4-BE49-F238E27FC236}">
                <a16:creationId xmlns:a16="http://schemas.microsoft.com/office/drawing/2014/main" id="{E3978E24-1C19-4CAB-B3CE-F5124F2C795A}"/>
              </a:ext>
            </a:extLst>
          </p:cNvPr>
          <p:cNvSpPr/>
          <p:nvPr/>
        </p:nvSpPr>
        <p:spPr>
          <a:xfrm>
            <a:off x="1882342" y="5509591"/>
            <a:ext cx="1368152" cy="12218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 = 0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3096594-15F0-4B61-8571-3FEC8ECCC7BA}"/>
              </a:ext>
            </a:extLst>
          </p:cNvPr>
          <p:cNvCxnSpPr>
            <a:cxnSpLocks/>
          </p:cNvCxnSpPr>
          <p:nvPr/>
        </p:nvCxnSpPr>
        <p:spPr>
          <a:xfrm>
            <a:off x="3218869" y="6120510"/>
            <a:ext cx="4840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grama de flujo: proceso 37">
            <a:extLst>
              <a:ext uri="{FF2B5EF4-FFF2-40B4-BE49-F238E27FC236}">
                <a16:creationId xmlns:a16="http://schemas.microsoft.com/office/drawing/2014/main" id="{04138CD7-1133-4AE3-AA84-103E26F4BA49}"/>
              </a:ext>
            </a:extLst>
          </p:cNvPr>
          <p:cNvSpPr/>
          <p:nvPr/>
        </p:nvSpPr>
        <p:spPr>
          <a:xfrm>
            <a:off x="3707904" y="5832478"/>
            <a:ext cx="1728192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xi = -b / 2a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A93FB1-7B98-47CA-8A24-D1C0AD096AC4}"/>
              </a:ext>
            </a:extLst>
          </p:cNvPr>
          <p:cNvSpPr txBox="1"/>
          <p:nvPr/>
        </p:nvSpPr>
        <p:spPr>
          <a:xfrm>
            <a:off x="3059832" y="5723964"/>
            <a:ext cx="6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True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D72A640-C4E0-47B3-8CE4-E7D879659F30}"/>
              </a:ext>
            </a:extLst>
          </p:cNvPr>
          <p:cNvSpPr txBox="1"/>
          <p:nvPr/>
        </p:nvSpPr>
        <p:spPr>
          <a:xfrm>
            <a:off x="1281900" y="56478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False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CCD42FA-307B-4AB3-8B56-1001E8BFD018}"/>
              </a:ext>
            </a:extLst>
          </p:cNvPr>
          <p:cNvCxnSpPr>
            <a:cxnSpLocks/>
          </p:cNvCxnSpPr>
          <p:nvPr/>
        </p:nvCxnSpPr>
        <p:spPr>
          <a:xfrm flipH="1">
            <a:off x="1306278" y="612051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A1D2E2BA-FE09-4642-8DD1-5A02AB535E77}"/>
              </a:ext>
            </a:extLst>
          </p:cNvPr>
          <p:cNvSpPr/>
          <p:nvPr/>
        </p:nvSpPr>
        <p:spPr>
          <a:xfrm>
            <a:off x="678555" y="5908630"/>
            <a:ext cx="598332" cy="4325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5B1EAEA-FC86-4864-B7F5-7E4166F55B02}"/>
              </a:ext>
            </a:extLst>
          </p:cNvPr>
          <p:cNvSpPr/>
          <p:nvPr/>
        </p:nvSpPr>
        <p:spPr>
          <a:xfrm>
            <a:off x="7524328" y="534887"/>
            <a:ext cx="598332" cy="4325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*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C6F39AF-6703-4E0C-A2C4-0D2A73C4CE11}"/>
              </a:ext>
            </a:extLst>
          </p:cNvPr>
          <p:cNvCxnSpPr/>
          <p:nvPr/>
        </p:nvCxnSpPr>
        <p:spPr>
          <a:xfrm>
            <a:off x="7823494" y="967437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67C8BAF0-9D38-4479-8A14-CA00C78C2FA8}"/>
              </a:ext>
            </a:extLst>
          </p:cNvPr>
          <p:cNvSpPr/>
          <p:nvPr/>
        </p:nvSpPr>
        <p:spPr>
          <a:xfrm>
            <a:off x="6552221" y="1330920"/>
            <a:ext cx="2135369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x1 = -b / 2a + </a:t>
            </a:r>
            <a:r>
              <a:rPr lang="es-MX" dirty="0" err="1">
                <a:solidFill>
                  <a:sysClr val="windowText" lastClr="000000"/>
                </a:solidFill>
              </a:rPr>
              <a:t>sqrt</a:t>
            </a:r>
            <a:r>
              <a:rPr lang="es-MX" dirty="0">
                <a:solidFill>
                  <a:sysClr val="windowText" lastClr="000000"/>
                </a:solidFill>
              </a:rPr>
              <a:t>(d)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DA314AA-D5E2-4701-81FF-033E5BC7BDB7}"/>
              </a:ext>
            </a:extLst>
          </p:cNvPr>
          <p:cNvCxnSpPr/>
          <p:nvPr/>
        </p:nvCxnSpPr>
        <p:spPr>
          <a:xfrm>
            <a:off x="7845692" y="1906984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grama de flujo: proceso 47">
            <a:extLst>
              <a:ext uri="{FF2B5EF4-FFF2-40B4-BE49-F238E27FC236}">
                <a16:creationId xmlns:a16="http://schemas.microsoft.com/office/drawing/2014/main" id="{83FC697F-0F3D-4956-962E-81B94E6D2A65}"/>
              </a:ext>
            </a:extLst>
          </p:cNvPr>
          <p:cNvSpPr/>
          <p:nvPr/>
        </p:nvSpPr>
        <p:spPr>
          <a:xfrm>
            <a:off x="6574419" y="2270467"/>
            <a:ext cx="2135369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x2 = -b / 2a - </a:t>
            </a:r>
            <a:r>
              <a:rPr lang="es-MX" dirty="0" err="1">
                <a:solidFill>
                  <a:sysClr val="windowText" lastClr="000000"/>
                </a:solidFill>
              </a:rPr>
              <a:t>sqrt</a:t>
            </a:r>
            <a:r>
              <a:rPr lang="es-MX" dirty="0">
                <a:solidFill>
                  <a:sysClr val="windowText" lastClr="000000"/>
                </a:solidFill>
              </a:rPr>
              <a:t>(d)</a:t>
            </a: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A3034908-E89F-4781-8F09-6142251438DA}"/>
              </a:ext>
            </a:extLst>
          </p:cNvPr>
          <p:cNvSpPr/>
          <p:nvPr/>
        </p:nvSpPr>
        <p:spPr>
          <a:xfrm>
            <a:off x="6959398" y="3149488"/>
            <a:ext cx="1728192" cy="415007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x1 , x2</a:t>
            </a:r>
          </a:p>
        </p:txBody>
      </p:sp>
      <p:sp>
        <p:nvSpPr>
          <p:cNvPr id="50" name="Diagrama de flujo: datos 49">
            <a:extLst>
              <a:ext uri="{FF2B5EF4-FFF2-40B4-BE49-F238E27FC236}">
                <a16:creationId xmlns:a16="http://schemas.microsoft.com/office/drawing/2014/main" id="{B7034219-CB13-4D18-9356-906AEAE33A87}"/>
              </a:ext>
            </a:extLst>
          </p:cNvPr>
          <p:cNvSpPr/>
          <p:nvPr/>
        </p:nvSpPr>
        <p:spPr>
          <a:xfrm>
            <a:off x="6228192" y="5950176"/>
            <a:ext cx="1296136" cy="374166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xi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0865BA3-FBC7-42CF-B3DB-01735714E278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5436096" y="6120510"/>
            <a:ext cx="921710" cy="16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568DBCB-9114-44A1-A808-6D9FA21883B4}"/>
              </a:ext>
            </a:extLst>
          </p:cNvPr>
          <p:cNvCxnSpPr>
            <a:cxnSpLocks/>
          </p:cNvCxnSpPr>
          <p:nvPr/>
        </p:nvCxnSpPr>
        <p:spPr>
          <a:xfrm>
            <a:off x="5522854" y="4676310"/>
            <a:ext cx="1641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C4D29E74-25C4-46E0-9DA2-ABFE1FFFD4C5}"/>
              </a:ext>
            </a:extLst>
          </p:cNvPr>
          <p:cNvSpPr/>
          <p:nvPr/>
        </p:nvSpPr>
        <p:spPr>
          <a:xfrm>
            <a:off x="7200716" y="4348992"/>
            <a:ext cx="947234" cy="4893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end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52ADA51-C03A-496D-A945-7BFE5CB81C50}"/>
              </a:ext>
            </a:extLst>
          </p:cNvPr>
          <p:cNvCxnSpPr/>
          <p:nvPr/>
        </p:nvCxnSpPr>
        <p:spPr>
          <a:xfrm>
            <a:off x="7823494" y="2846531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8FED24F-D523-464D-9BEB-A65278520D45}"/>
              </a:ext>
            </a:extLst>
          </p:cNvPr>
          <p:cNvCxnSpPr>
            <a:cxnSpLocks/>
          </p:cNvCxnSpPr>
          <p:nvPr/>
        </p:nvCxnSpPr>
        <p:spPr>
          <a:xfrm>
            <a:off x="7845692" y="3564495"/>
            <a:ext cx="0" cy="784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E073EFFD-AE92-46CF-A894-DB06B12B378F}"/>
              </a:ext>
            </a:extLst>
          </p:cNvPr>
          <p:cNvCxnSpPr>
            <a:cxnSpLocks/>
          </p:cNvCxnSpPr>
          <p:nvPr/>
        </p:nvCxnSpPr>
        <p:spPr>
          <a:xfrm flipV="1">
            <a:off x="7380312" y="4838361"/>
            <a:ext cx="0" cy="1070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23" grpId="0"/>
      <p:bldP spid="24" grpId="0"/>
      <p:bldP spid="35" grpId="0" animBg="1"/>
      <p:bldP spid="36" grpId="0" animBg="1"/>
      <p:bldP spid="38" grpId="0" animBg="1"/>
      <p:bldP spid="39" grpId="0"/>
      <p:bldP spid="40" grpId="0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A2BA823-AF2E-4F65-AC66-C7B011FAEB6A}"/>
              </a:ext>
            </a:extLst>
          </p:cNvPr>
          <p:cNvSpPr/>
          <p:nvPr/>
        </p:nvSpPr>
        <p:spPr>
          <a:xfrm>
            <a:off x="2051720" y="319365"/>
            <a:ext cx="1080120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start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" name="Diagrama de flujo: datos 2">
            <a:extLst>
              <a:ext uri="{FF2B5EF4-FFF2-40B4-BE49-F238E27FC236}">
                <a16:creationId xmlns:a16="http://schemas.microsoft.com/office/drawing/2014/main" id="{0035FD5C-05AE-4A8B-95FF-A8FDDF64E322}"/>
              </a:ext>
            </a:extLst>
          </p:cNvPr>
          <p:cNvSpPr/>
          <p:nvPr/>
        </p:nvSpPr>
        <p:spPr>
          <a:xfrm>
            <a:off x="1547664" y="2202566"/>
            <a:ext cx="1872208" cy="576064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a,b</a:t>
            </a:r>
            <a:r>
              <a:rPr lang="es-MX" dirty="0">
                <a:solidFill>
                  <a:sysClr val="windowText" lastClr="000000"/>
                </a:solidFill>
              </a:rPr>
              <a:t>, c</a:t>
            </a:r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6F696F19-8970-45D1-A5CA-B15E35C09E88}"/>
              </a:ext>
            </a:extLst>
          </p:cNvPr>
          <p:cNvSpPr/>
          <p:nvPr/>
        </p:nvSpPr>
        <p:spPr>
          <a:xfrm>
            <a:off x="1547664" y="3068960"/>
            <a:ext cx="1728192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 = (b)</a:t>
            </a:r>
            <a:r>
              <a:rPr lang="es-MX" baseline="30000" dirty="0">
                <a:solidFill>
                  <a:sysClr val="windowText" lastClr="000000"/>
                </a:solidFill>
              </a:rPr>
              <a:t>2</a:t>
            </a:r>
            <a:r>
              <a:rPr lang="es-MX" dirty="0">
                <a:solidFill>
                  <a:sysClr val="windowText" lastClr="000000"/>
                </a:solidFill>
              </a:rPr>
              <a:t> -4ac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A906A206-C821-4864-9581-269B16F3D73A}"/>
              </a:ext>
            </a:extLst>
          </p:cNvPr>
          <p:cNvSpPr/>
          <p:nvPr/>
        </p:nvSpPr>
        <p:spPr>
          <a:xfrm>
            <a:off x="1619672" y="1287326"/>
            <a:ext cx="1728192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 , b, c </a:t>
            </a:r>
            <a:r>
              <a:rPr lang="es-MX" dirty="0" err="1">
                <a:solidFill>
                  <a:sysClr val="windowText" lastClr="000000"/>
                </a:solidFill>
              </a:rPr>
              <a:t>integer</a:t>
            </a:r>
            <a:endParaRPr lang="es-MX" dirty="0">
              <a:solidFill>
                <a:sysClr val="windowText" lastClr="000000"/>
              </a:solidFill>
            </a:endParaRP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d, x1, x2, xi real</a:t>
            </a:r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79027138-9E09-4674-A132-BCAF1DF5BB68}"/>
              </a:ext>
            </a:extLst>
          </p:cNvPr>
          <p:cNvSpPr/>
          <p:nvPr/>
        </p:nvSpPr>
        <p:spPr>
          <a:xfrm>
            <a:off x="1925096" y="3967864"/>
            <a:ext cx="1368152" cy="12218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 &lt; 0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C1B7578-481E-4076-9180-4D85C1BDCA4E}"/>
              </a:ext>
            </a:extLst>
          </p:cNvPr>
          <p:cNvCxnSpPr>
            <a:stCxn id="2" idx="4"/>
          </p:cNvCxnSpPr>
          <p:nvPr/>
        </p:nvCxnSpPr>
        <p:spPr>
          <a:xfrm>
            <a:off x="2591780" y="967437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24AD787-A599-4EDA-AB90-8C8EC98CBBC5}"/>
              </a:ext>
            </a:extLst>
          </p:cNvPr>
          <p:cNvCxnSpPr/>
          <p:nvPr/>
        </p:nvCxnSpPr>
        <p:spPr>
          <a:xfrm>
            <a:off x="2591780" y="1882677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F9F76F4-036D-4694-BC9E-5E19D4DED3F2}"/>
              </a:ext>
            </a:extLst>
          </p:cNvPr>
          <p:cNvCxnSpPr/>
          <p:nvPr/>
        </p:nvCxnSpPr>
        <p:spPr>
          <a:xfrm>
            <a:off x="2592760" y="2778630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0FD9B01-546A-40AB-B9DF-7FC3B86BB171}"/>
              </a:ext>
            </a:extLst>
          </p:cNvPr>
          <p:cNvCxnSpPr/>
          <p:nvPr/>
        </p:nvCxnSpPr>
        <p:spPr>
          <a:xfrm>
            <a:off x="2591780" y="3645024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A26625F-9597-4337-AA36-0BEDE42C4504}"/>
              </a:ext>
            </a:extLst>
          </p:cNvPr>
          <p:cNvCxnSpPr/>
          <p:nvPr/>
        </p:nvCxnSpPr>
        <p:spPr>
          <a:xfrm>
            <a:off x="2591780" y="5189702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8E64ECF-0E0E-424C-98A0-06843AE9431E}"/>
              </a:ext>
            </a:extLst>
          </p:cNvPr>
          <p:cNvSpPr txBox="1"/>
          <p:nvPr/>
        </p:nvSpPr>
        <p:spPr>
          <a:xfrm>
            <a:off x="3092083" y="4113980"/>
            <a:ext cx="6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True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AC97F71-8025-44EB-B6A9-A48DCC0AB170}"/>
              </a:ext>
            </a:extLst>
          </p:cNvPr>
          <p:cNvSpPr txBox="1"/>
          <p:nvPr/>
        </p:nvSpPr>
        <p:spPr>
          <a:xfrm>
            <a:off x="1804582" y="48383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False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E561354-2109-4FBC-BB71-D56F9E43298B}"/>
              </a:ext>
            </a:extLst>
          </p:cNvPr>
          <p:cNvCxnSpPr>
            <a:cxnSpLocks/>
          </p:cNvCxnSpPr>
          <p:nvPr/>
        </p:nvCxnSpPr>
        <p:spPr>
          <a:xfrm>
            <a:off x="3275856" y="4578783"/>
            <a:ext cx="4840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datos 34">
            <a:extLst>
              <a:ext uri="{FF2B5EF4-FFF2-40B4-BE49-F238E27FC236}">
                <a16:creationId xmlns:a16="http://schemas.microsoft.com/office/drawing/2014/main" id="{543EA1FB-52EA-4409-B41D-E6177BC7BC50}"/>
              </a:ext>
            </a:extLst>
          </p:cNvPr>
          <p:cNvSpPr/>
          <p:nvPr/>
        </p:nvSpPr>
        <p:spPr>
          <a:xfrm>
            <a:off x="3490416" y="4381974"/>
            <a:ext cx="2197628" cy="588673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Raíces imaginarias</a:t>
            </a:r>
          </a:p>
        </p:txBody>
      </p:sp>
      <p:sp>
        <p:nvSpPr>
          <p:cNvPr id="36" name="Diagrama de flujo: decisión 35">
            <a:extLst>
              <a:ext uri="{FF2B5EF4-FFF2-40B4-BE49-F238E27FC236}">
                <a16:creationId xmlns:a16="http://schemas.microsoft.com/office/drawing/2014/main" id="{E3978E24-1C19-4CAB-B3CE-F5124F2C795A}"/>
              </a:ext>
            </a:extLst>
          </p:cNvPr>
          <p:cNvSpPr/>
          <p:nvPr/>
        </p:nvSpPr>
        <p:spPr>
          <a:xfrm>
            <a:off x="1882342" y="5509591"/>
            <a:ext cx="1368152" cy="12218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 = 0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3096594-15F0-4B61-8571-3FEC8ECCC7BA}"/>
              </a:ext>
            </a:extLst>
          </p:cNvPr>
          <p:cNvCxnSpPr>
            <a:cxnSpLocks/>
          </p:cNvCxnSpPr>
          <p:nvPr/>
        </p:nvCxnSpPr>
        <p:spPr>
          <a:xfrm>
            <a:off x="3218869" y="6120510"/>
            <a:ext cx="4840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grama de flujo: proceso 37">
            <a:extLst>
              <a:ext uri="{FF2B5EF4-FFF2-40B4-BE49-F238E27FC236}">
                <a16:creationId xmlns:a16="http://schemas.microsoft.com/office/drawing/2014/main" id="{04138CD7-1133-4AE3-AA84-103E26F4BA49}"/>
              </a:ext>
            </a:extLst>
          </p:cNvPr>
          <p:cNvSpPr/>
          <p:nvPr/>
        </p:nvSpPr>
        <p:spPr>
          <a:xfrm>
            <a:off x="3707904" y="5832478"/>
            <a:ext cx="1728192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xi = -b / 2a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A93FB1-7B98-47CA-8A24-D1C0AD096AC4}"/>
              </a:ext>
            </a:extLst>
          </p:cNvPr>
          <p:cNvSpPr txBox="1"/>
          <p:nvPr/>
        </p:nvSpPr>
        <p:spPr>
          <a:xfrm>
            <a:off x="3059832" y="5723964"/>
            <a:ext cx="6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True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D72A640-C4E0-47B3-8CE4-E7D879659F30}"/>
              </a:ext>
            </a:extLst>
          </p:cNvPr>
          <p:cNvSpPr txBox="1"/>
          <p:nvPr/>
        </p:nvSpPr>
        <p:spPr>
          <a:xfrm>
            <a:off x="1281900" y="56478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False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CCD42FA-307B-4AB3-8B56-1001E8BFD018}"/>
              </a:ext>
            </a:extLst>
          </p:cNvPr>
          <p:cNvCxnSpPr>
            <a:cxnSpLocks/>
          </p:cNvCxnSpPr>
          <p:nvPr/>
        </p:nvCxnSpPr>
        <p:spPr>
          <a:xfrm flipH="1">
            <a:off x="1306278" y="612051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A1D2E2BA-FE09-4642-8DD1-5A02AB535E77}"/>
              </a:ext>
            </a:extLst>
          </p:cNvPr>
          <p:cNvSpPr/>
          <p:nvPr/>
        </p:nvSpPr>
        <p:spPr>
          <a:xfrm>
            <a:off x="678555" y="5908630"/>
            <a:ext cx="598332" cy="4325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5B1EAEA-FC86-4864-B7F5-7E4166F55B02}"/>
              </a:ext>
            </a:extLst>
          </p:cNvPr>
          <p:cNvSpPr/>
          <p:nvPr/>
        </p:nvSpPr>
        <p:spPr>
          <a:xfrm>
            <a:off x="7524328" y="534887"/>
            <a:ext cx="598332" cy="4325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*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C6F39AF-6703-4E0C-A2C4-0D2A73C4CE11}"/>
              </a:ext>
            </a:extLst>
          </p:cNvPr>
          <p:cNvCxnSpPr/>
          <p:nvPr/>
        </p:nvCxnSpPr>
        <p:spPr>
          <a:xfrm>
            <a:off x="7823494" y="967437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67C8BAF0-9D38-4479-8A14-CA00C78C2FA8}"/>
              </a:ext>
            </a:extLst>
          </p:cNvPr>
          <p:cNvSpPr/>
          <p:nvPr/>
        </p:nvSpPr>
        <p:spPr>
          <a:xfrm>
            <a:off x="6552221" y="1330920"/>
            <a:ext cx="2135369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x1 = -b / 2a + </a:t>
            </a:r>
            <a:r>
              <a:rPr lang="es-MX" dirty="0" err="1">
                <a:solidFill>
                  <a:sysClr val="windowText" lastClr="000000"/>
                </a:solidFill>
              </a:rPr>
              <a:t>sqrt</a:t>
            </a:r>
            <a:r>
              <a:rPr lang="es-MX" dirty="0">
                <a:solidFill>
                  <a:sysClr val="windowText" lastClr="000000"/>
                </a:solidFill>
              </a:rPr>
              <a:t>(d)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DA314AA-D5E2-4701-81FF-033E5BC7BDB7}"/>
              </a:ext>
            </a:extLst>
          </p:cNvPr>
          <p:cNvCxnSpPr/>
          <p:nvPr/>
        </p:nvCxnSpPr>
        <p:spPr>
          <a:xfrm>
            <a:off x="7845692" y="1906984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grama de flujo: proceso 47">
            <a:extLst>
              <a:ext uri="{FF2B5EF4-FFF2-40B4-BE49-F238E27FC236}">
                <a16:creationId xmlns:a16="http://schemas.microsoft.com/office/drawing/2014/main" id="{83FC697F-0F3D-4956-962E-81B94E6D2A65}"/>
              </a:ext>
            </a:extLst>
          </p:cNvPr>
          <p:cNvSpPr/>
          <p:nvPr/>
        </p:nvSpPr>
        <p:spPr>
          <a:xfrm>
            <a:off x="6574419" y="2270467"/>
            <a:ext cx="2135369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x2 = -b / 2a - </a:t>
            </a:r>
            <a:r>
              <a:rPr lang="es-MX" dirty="0" err="1">
                <a:solidFill>
                  <a:sysClr val="windowText" lastClr="000000"/>
                </a:solidFill>
              </a:rPr>
              <a:t>sqrt</a:t>
            </a:r>
            <a:r>
              <a:rPr lang="es-MX" dirty="0">
                <a:solidFill>
                  <a:sysClr val="windowText" lastClr="000000"/>
                </a:solidFill>
              </a:rPr>
              <a:t>(d)</a:t>
            </a: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A3034908-E89F-4781-8F09-6142251438DA}"/>
              </a:ext>
            </a:extLst>
          </p:cNvPr>
          <p:cNvSpPr/>
          <p:nvPr/>
        </p:nvSpPr>
        <p:spPr>
          <a:xfrm>
            <a:off x="6959398" y="3149488"/>
            <a:ext cx="1728192" cy="415007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x1 , x2</a:t>
            </a:r>
          </a:p>
        </p:txBody>
      </p:sp>
      <p:sp>
        <p:nvSpPr>
          <p:cNvPr id="50" name="Diagrama de flujo: datos 49">
            <a:extLst>
              <a:ext uri="{FF2B5EF4-FFF2-40B4-BE49-F238E27FC236}">
                <a16:creationId xmlns:a16="http://schemas.microsoft.com/office/drawing/2014/main" id="{B7034219-CB13-4D18-9356-906AEAE33A87}"/>
              </a:ext>
            </a:extLst>
          </p:cNvPr>
          <p:cNvSpPr/>
          <p:nvPr/>
        </p:nvSpPr>
        <p:spPr>
          <a:xfrm>
            <a:off x="6228192" y="5950176"/>
            <a:ext cx="1296136" cy="374166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xi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0865BA3-FBC7-42CF-B3DB-01735714E278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5436096" y="6120510"/>
            <a:ext cx="921710" cy="16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568DBCB-9114-44A1-A808-6D9FA21883B4}"/>
              </a:ext>
            </a:extLst>
          </p:cNvPr>
          <p:cNvCxnSpPr>
            <a:cxnSpLocks/>
          </p:cNvCxnSpPr>
          <p:nvPr/>
        </p:nvCxnSpPr>
        <p:spPr>
          <a:xfrm>
            <a:off x="5522854" y="4676310"/>
            <a:ext cx="1641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C4D29E74-25C4-46E0-9DA2-ABFE1FFFD4C5}"/>
              </a:ext>
            </a:extLst>
          </p:cNvPr>
          <p:cNvSpPr/>
          <p:nvPr/>
        </p:nvSpPr>
        <p:spPr>
          <a:xfrm>
            <a:off x="7200716" y="4348992"/>
            <a:ext cx="947234" cy="4893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end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52ADA51-C03A-496D-A945-7BFE5CB81C50}"/>
              </a:ext>
            </a:extLst>
          </p:cNvPr>
          <p:cNvCxnSpPr/>
          <p:nvPr/>
        </p:nvCxnSpPr>
        <p:spPr>
          <a:xfrm>
            <a:off x="7823494" y="2846531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8FED24F-D523-464D-9BEB-A65278520D45}"/>
              </a:ext>
            </a:extLst>
          </p:cNvPr>
          <p:cNvCxnSpPr>
            <a:cxnSpLocks/>
          </p:cNvCxnSpPr>
          <p:nvPr/>
        </p:nvCxnSpPr>
        <p:spPr>
          <a:xfrm>
            <a:off x="7845692" y="3564495"/>
            <a:ext cx="0" cy="784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E073EFFD-AE92-46CF-A894-DB06B12B378F}"/>
              </a:ext>
            </a:extLst>
          </p:cNvPr>
          <p:cNvCxnSpPr>
            <a:cxnSpLocks/>
          </p:cNvCxnSpPr>
          <p:nvPr/>
        </p:nvCxnSpPr>
        <p:spPr>
          <a:xfrm flipV="1">
            <a:off x="7380312" y="4838361"/>
            <a:ext cx="0" cy="1070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F7273A7D-37F5-485E-9E10-696F016D2209}"/>
              </a:ext>
            </a:extLst>
          </p:cNvPr>
          <p:cNvSpPr/>
          <p:nvPr/>
        </p:nvSpPr>
        <p:spPr>
          <a:xfrm>
            <a:off x="1313159" y="2933939"/>
            <a:ext cx="2177253" cy="89201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D7FB10A-5FA3-476F-9346-2620BED83A45}"/>
              </a:ext>
            </a:extLst>
          </p:cNvPr>
          <p:cNvSpPr/>
          <p:nvPr/>
        </p:nvSpPr>
        <p:spPr>
          <a:xfrm>
            <a:off x="3574610" y="5647812"/>
            <a:ext cx="2177253" cy="89201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529993F-3D9C-4A4B-9783-9005BAA8B929}"/>
              </a:ext>
            </a:extLst>
          </p:cNvPr>
          <p:cNvSpPr/>
          <p:nvPr/>
        </p:nvSpPr>
        <p:spPr>
          <a:xfrm>
            <a:off x="6552220" y="1008982"/>
            <a:ext cx="2268223" cy="1111313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C34E2A3-C876-402E-A481-B53DC5A1A693}"/>
              </a:ext>
            </a:extLst>
          </p:cNvPr>
          <p:cNvSpPr/>
          <p:nvPr/>
        </p:nvSpPr>
        <p:spPr>
          <a:xfrm>
            <a:off x="6485793" y="1994226"/>
            <a:ext cx="2268223" cy="1111313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9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  <p:bldP spid="57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C9A5A38-A972-4735-A18E-26526B248F2B}"/>
              </a:ext>
            </a:extLst>
          </p:cNvPr>
          <p:cNvSpPr/>
          <p:nvPr/>
        </p:nvSpPr>
        <p:spPr>
          <a:xfrm>
            <a:off x="395536" y="476672"/>
            <a:ext cx="84969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 Black" panose="020B0A04020102020204" pitchFamily="34" charset="0"/>
              </a:rPr>
              <a:t> Funciones en C++.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Una función está formada por un conjunto de sentencias que realizan una determinada tarea y que podemos invocar mediante un nombre.</a:t>
            </a:r>
          </a:p>
          <a:p>
            <a:endParaRPr lang="es-ES" sz="2000" dirty="0">
              <a:latin typeface="Arial Black" panose="020B0A04020102020204" pitchFamily="34" charset="0"/>
            </a:endParaRPr>
          </a:p>
          <a:p>
            <a:r>
              <a:rPr lang="es-ES" sz="2000" dirty="0">
                <a:latin typeface="Arial Black" panose="020B0A04020102020204" pitchFamily="34" charset="0"/>
              </a:rPr>
              <a:t>Un programa C++ está formado por una o más funciones.</a:t>
            </a:r>
          </a:p>
          <a:p>
            <a:endParaRPr lang="es-ES" sz="2000" dirty="0">
              <a:latin typeface="Arial Black" panose="020B0A04020102020204" pitchFamily="34" charset="0"/>
            </a:endParaRPr>
          </a:p>
          <a:p>
            <a:r>
              <a:rPr lang="es-ES" sz="2000" dirty="0">
                <a:latin typeface="Arial Black" panose="020B0A04020102020204" pitchFamily="34" charset="0"/>
              </a:rPr>
              <a:t>Utilizando funciones podemos construir programas modulares. Además consiguen que no se repita el mismo código en varias partes del programa: en lugar de escribir el mismo código cuando se necesite.</a:t>
            </a:r>
          </a:p>
          <a:p>
            <a:endParaRPr lang="es-ES" sz="2000" dirty="0">
              <a:latin typeface="Arial Black" panose="020B0A04020102020204" pitchFamily="34" charset="0"/>
            </a:endParaRPr>
          </a:p>
          <a:p>
            <a:r>
              <a:rPr lang="es-ES" sz="2000" dirty="0">
                <a:latin typeface="Arial Black" panose="020B0A04020102020204" pitchFamily="34" charset="0"/>
              </a:rPr>
              <a:t>Todo programa C++ tiene una función llamada </a:t>
            </a:r>
            <a:r>
              <a:rPr lang="es-ES" sz="2000" dirty="0" err="1">
                <a:latin typeface="Arial Black" panose="020B0A04020102020204" pitchFamily="34" charset="0"/>
              </a:rPr>
              <a:t>main</a:t>
            </a:r>
            <a:r>
              <a:rPr lang="es-ES" sz="2000" dirty="0">
                <a:latin typeface="Arial Black" panose="020B0A04020102020204" pitchFamily="34" charset="0"/>
              </a:rPr>
              <a:t>. La función </a:t>
            </a:r>
            <a:r>
              <a:rPr lang="es-ES" sz="2000" dirty="0" err="1">
                <a:latin typeface="Arial Black" panose="020B0A04020102020204" pitchFamily="34" charset="0"/>
              </a:rPr>
              <a:t>main</a:t>
            </a:r>
            <a:r>
              <a:rPr lang="es-ES" sz="2000" dirty="0">
                <a:latin typeface="Arial Black" panose="020B0A04020102020204" pitchFamily="34" charset="0"/>
              </a:rPr>
              <a:t> es el punto de entrada al programa y también el punto de salida. </a:t>
            </a:r>
            <a:endParaRPr lang="es-MX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1259</Words>
  <Application>Microsoft Office PowerPoint</Application>
  <PresentationFormat>Presentación en pantalla (4:3)</PresentationFormat>
  <Paragraphs>236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Corbel</vt:lpstr>
      <vt:lpstr>Times New Roman</vt:lpstr>
      <vt:lpstr>Base</vt:lpstr>
      <vt:lpstr>Competencias previas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Ciclo while</vt:lpstr>
      <vt:lpstr>Ciclo do while</vt:lpstr>
      <vt:lpstr>Ciclo 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Arreglos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previas </dc:title>
  <dc:creator>ARTURO HINOJOSA</dc:creator>
  <cp:lastModifiedBy>ARTURO HINOJOSA</cp:lastModifiedBy>
  <cp:revision>13</cp:revision>
  <dcterms:created xsi:type="dcterms:W3CDTF">2021-03-12T07:57:59Z</dcterms:created>
  <dcterms:modified xsi:type="dcterms:W3CDTF">2022-02-10T01:23:46Z</dcterms:modified>
</cp:coreProperties>
</file>