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E65A4-4E22-479A-B34D-6BEF447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93D3B5E-5B15-49FD-88C4-F324CD5EE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ADB9C3-5241-4BC6-A86A-1D1A9200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9DCB0E-F534-4B2B-B90F-054D6EFB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01131A-D580-4659-B69D-7C35DE8E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07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B7B9-33CB-4D74-95C5-A605393B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E6CD45-0689-4868-BD3D-CBE64FD78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DECD7B-CDE6-408A-8AC0-D7A49373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C68A0D-6124-4273-BB86-757DC597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ED185E-3AC8-4462-801E-1578171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14C144-01F3-4754-B515-369F21D69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1F9B9F-8A3D-493E-AC1E-EF05CDE9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77511F-E661-4D39-988B-F13C5540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14BB4-91C8-414F-BD21-861BECC2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FF097FE-682B-4B32-AC43-95D8A8AE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8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6D47E-0147-44FD-88A7-265A4A9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959437-4D37-44D9-B200-19A22EEA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9D44FF-E459-4D32-A59A-87FC2F0B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6EA979-12AC-436B-A367-E2AF5C1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C4F2B2-618A-418C-A70F-4E829105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1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56187-4240-4BAB-BBD5-A962BDDF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960CA5-A3DA-484F-A0F9-B46F9275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26EA3A-83FD-4AA6-9E9F-6582539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47BE5B-2D36-4A90-AC1F-D1A6542E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DFC3DC-9BA3-44BB-9E3A-35F77A3B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8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F6EA-1DDE-4356-BC96-9C302073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D802B6-ED8D-4A89-807D-BE52837A3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077BBF-79F2-494B-936B-757483622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757CDB-805E-4C1E-9442-FD0C6ABF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84D715-5B27-4AEE-8782-417A135C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432B3B8-406E-4E70-895F-76065D8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8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193E-DBBF-44B3-9E51-CF67203C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5E5D58-465F-422D-9B90-3DBB7861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4E9785-CB61-4333-AC49-B066A1572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0240E7-F9C7-48F7-87DB-2CDA8CC8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5A4D664-AAA0-41D3-9E65-57E51701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2B860D6-9536-4753-9933-74C1EBA0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E8E3456-8C45-466A-A781-DEDF42FD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10693E1-D034-4800-B5F6-AFF63129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1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6EF91-00C6-4178-8443-FA8ACF3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65CF432-41FB-4010-963D-A648DFBA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A8F1F0B-FE34-4DDA-91BD-EEC91AFA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E78C7D1-04E9-48D7-9CDE-B78844F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46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4A99F3B-EA12-4A78-BDE5-F3D38E2C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E56988-2836-4F3E-888D-A584DE8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8C3BC8A-FEE9-4245-8EE3-5D48DB63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9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A4616-1949-4FDF-9BF8-64073864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A7F4FB-22EA-48CC-80B5-7D60430B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A94443-D112-4F17-B5D3-64E98A01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741DC9-4DBF-4BC1-B123-9D67446B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BEDA45-1A8A-48B7-A3CC-F4C20264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3DD288-1ED1-47E5-9A3A-97AB69A8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6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394DF-C7DD-4305-AB44-B814D094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ED98755-1F7D-4EC3-9204-45A99A1C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A38417E-79D9-490C-8F51-55639E4D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E171427-E5E0-4762-B337-50A93383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DE80E6F-C72A-478A-86E5-72A3DEB0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9FD1B1-3A52-4413-B800-4785C73D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62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8195321-C914-4DCA-9B96-CF171982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5566E9-F9BF-47E6-BD32-1271D4B6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530922-6B1A-4373-90C4-E0DB81EB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8E9B-0786-4554-9E38-52EEF22EB7F3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CDA382-8960-4249-B71A-5ACFF9FD6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7EBF64-FFFE-4E47-9A4B-D2A5A7B27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25BA-A287-4811-97B9-3712AB1A82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3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kstfelt 103">
            <a:extLst>
              <a:ext uri="{FF2B5EF4-FFF2-40B4-BE49-F238E27FC236}">
                <a16:creationId xmlns:a16="http://schemas.microsoft.com/office/drawing/2014/main" id="{0552CC3E-A1A6-4A9E-B90D-F4C7B220A6F6}"/>
              </a:ext>
            </a:extLst>
          </p:cNvPr>
          <p:cNvSpPr txBox="1"/>
          <p:nvPr/>
        </p:nvSpPr>
        <p:spPr>
          <a:xfrm>
            <a:off x="274321" y="217047"/>
            <a:ext cx="11435898" cy="2203389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da-DK" sz="1600" dirty="0" err="1"/>
              <a:t>Two</a:t>
            </a:r>
            <a:r>
              <a:rPr lang="da-DK" sz="1600" dirty="0"/>
              <a:t> </a:t>
            </a:r>
            <a:r>
              <a:rPr lang="da-DK" sz="1600" dirty="0" err="1"/>
              <a:t>ways</a:t>
            </a:r>
            <a:r>
              <a:rPr lang="da-DK" sz="1600" dirty="0"/>
              <a:t> of </a:t>
            </a:r>
            <a:r>
              <a:rPr lang="da-DK" sz="1600" dirty="0" err="1"/>
              <a:t>testing</a:t>
            </a:r>
            <a:r>
              <a:rPr lang="da-DK" sz="1600" dirty="0"/>
              <a:t> in </a:t>
            </a:r>
            <a:r>
              <a:rPr lang="da-DK" sz="1600" dirty="0" err="1"/>
              <a:t>Azure</a:t>
            </a:r>
            <a:r>
              <a:rPr lang="da-DK" sz="1600" dirty="0"/>
              <a:t> </a:t>
            </a:r>
            <a:r>
              <a:rPr lang="da-DK" sz="1600" dirty="0" err="1"/>
              <a:t>DevOps</a:t>
            </a:r>
            <a:r>
              <a:rPr lang="da-DK" sz="1600" dirty="0"/>
              <a:t>:</a:t>
            </a:r>
          </a:p>
          <a:p>
            <a:pPr algn="l"/>
            <a:endParaRPr lang="da-DK" sz="1600" dirty="0"/>
          </a:p>
          <a:p>
            <a:pPr marL="342900" indent="-342900" algn="l">
              <a:buFont typeface="+mj-lt"/>
              <a:buAutoNum type="arabicPeriod"/>
            </a:pPr>
            <a:r>
              <a:rPr lang="da-DK" sz="1600" b="1" dirty="0"/>
              <a:t>In </a:t>
            </a:r>
            <a:r>
              <a:rPr lang="da-DK" sz="1600" b="1" dirty="0" err="1"/>
              <a:t>Build</a:t>
            </a:r>
            <a:r>
              <a:rPr lang="da-DK" sz="1600" b="1" dirty="0"/>
              <a:t> Pipelines. </a:t>
            </a:r>
            <a:r>
              <a:rPr lang="da-DK" sz="1600" dirty="0"/>
              <a:t>Test scripts </a:t>
            </a:r>
            <a:r>
              <a:rPr lang="da-DK" sz="1600" dirty="0" err="1"/>
              <a:t>typically</a:t>
            </a:r>
            <a:r>
              <a:rPr lang="da-DK" sz="1600" dirty="0"/>
              <a:t> </a:t>
            </a:r>
            <a:r>
              <a:rPr lang="da-DK" sz="1600" dirty="0" err="1"/>
              <a:t>used</a:t>
            </a:r>
            <a:r>
              <a:rPr lang="da-DK" sz="1600" dirty="0"/>
              <a:t> for running unit test for </a:t>
            </a:r>
            <a:r>
              <a:rPr lang="da-DK" sz="1600" dirty="0" err="1"/>
              <a:t>each</a:t>
            </a:r>
            <a:r>
              <a:rPr lang="da-DK" sz="1600" dirty="0"/>
              <a:t> </a:t>
            </a:r>
            <a:r>
              <a:rPr lang="da-DK" sz="1600" dirty="0" err="1"/>
              <a:t>build</a:t>
            </a:r>
            <a:r>
              <a:rPr lang="da-DK" sz="1600" dirty="0"/>
              <a:t>. </a:t>
            </a:r>
            <a:r>
              <a:rPr lang="da-DK" sz="1600" dirty="0" err="1"/>
              <a:t>Requires</a:t>
            </a:r>
            <a:r>
              <a:rPr lang="da-DK" sz="1600" dirty="0"/>
              <a:t> test scripts </a:t>
            </a:r>
            <a:r>
              <a:rPr lang="da-DK" sz="1600" dirty="0" err="1"/>
              <a:t>checked</a:t>
            </a:r>
            <a:r>
              <a:rPr lang="da-DK" sz="1600" dirty="0"/>
              <a:t> </a:t>
            </a:r>
            <a:r>
              <a:rPr lang="da-DK" sz="1600" dirty="0" err="1"/>
              <a:t>into</a:t>
            </a:r>
            <a:r>
              <a:rPr lang="da-DK" sz="1600" dirty="0"/>
              <a:t> the </a:t>
            </a:r>
            <a:r>
              <a:rPr lang="da-DK" sz="1600" dirty="0" err="1"/>
              <a:t>repository</a:t>
            </a:r>
            <a:r>
              <a:rPr lang="da-DK" sz="1600" dirty="0"/>
              <a:t>. </a:t>
            </a:r>
            <a:r>
              <a:rPr lang="da-DK" sz="1600" dirty="0" err="1"/>
              <a:t>Exemplified</a:t>
            </a:r>
            <a:r>
              <a:rPr lang="da-DK" sz="1600" dirty="0"/>
              <a:t> by </a:t>
            </a:r>
            <a:r>
              <a:rPr lang="da-DK" sz="1600" b="1" dirty="0"/>
              <a:t>‘B’</a:t>
            </a:r>
            <a:r>
              <a:rPr lang="da-DK" sz="1600" dirty="0"/>
              <a:t> </a:t>
            </a:r>
            <a:r>
              <a:rPr lang="da-DK" sz="1600" dirty="0" err="1"/>
              <a:t>below</a:t>
            </a:r>
            <a:r>
              <a:rPr lang="da-DK" sz="16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da-DK" sz="1600" dirty="0"/>
          </a:p>
          <a:p>
            <a:pPr marL="342900" indent="-342900">
              <a:buFont typeface="+mj-lt"/>
              <a:buAutoNum type="arabicPeriod"/>
            </a:pPr>
            <a:r>
              <a:rPr lang="da-DK" sz="1600" b="1" dirty="0"/>
              <a:t>In Test Plans. </a:t>
            </a:r>
            <a:r>
              <a:rPr lang="da-DK" sz="1600" dirty="0"/>
              <a:t>A Test Plan </a:t>
            </a:r>
            <a:r>
              <a:rPr lang="da-DK" sz="1600" dirty="0" err="1"/>
              <a:t>contains</a:t>
            </a:r>
            <a:r>
              <a:rPr lang="da-DK" sz="1600" dirty="0"/>
              <a:t> a set of test cases, </a:t>
            </a:r>
            <a:r>
              <a:rPr lang="da-DK" sz="1600" dirty="0" err="1"/>
              <a:t>which</a:t>
            </a:r>
            <a:r>
              <a:rPr lang="da-DK" sz="1600" dirty="0"/>
              <a:t> must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executed</a:t>
            </a:r>
            <a:r>
              <a:rPr lang="da-DK" sz="1600" dirty="0"/>
              <a:t> </a:t>
            </a:r>
            <a:r>
              <a:rPr lang="da-DK" sz="1600" dirty="0" err="1"/>
              <a:t>against</a:t>
            </a:r>
            <a:r>
              <a:rPr lang="da-DK" sz="1600" dirty="0"/>
              <a:t> a </a:t>
            </a:r>
            <a:r>
              <a:rPr lang="da-DK" sz="1600" dirty="0" err="1"/>
              <a:t>specfic</a:t>
            </a:r>
            <a:r>
              <a:rPr lang="da-DK" sz="1600" dirty="0"/>
              <a:t> </a:t>
            </a:r>
            <a:r>
              <a:rPr lang="da-DK" sz="1600" dirty="0" err="1"/>
              <a:t>build</a:t>
            </a:r>
            <a:r>
              <a:rPr lang="da-DK" sz="1600" dirty="0"/>
              <a:t>. </a:t>
            </a:r>
            <a:r>
              <a:rPr lang="da-DK" sz="1600" dirty="0" err="1"/>
              <a:t>Requires</a:t>
            </a:r>
            <a:r>
              <a:rPr lang="da-DK" sz="1600" dirty="0"/>
              <a:t> test scripts </a:t>
            </a:r>
            <a:r>
              <a:rPr lang="da-DK" sz="1600" dirty="0" err="1"/>
              <a:t>checked</a:t>
            </a:r>
            <a:r>
              <a:rPr lang="da-DK" sz="1600" dirty="0"/>
              <a:t> </a:t>
            </a:r>
            <a:r>
              <a:rPr lang="da-DK" sz="1600" dirty="0" err="1"/>
              <a:t>into</a:t>
            </a:r>
            <a:r>
              <a:rPr lang="da-DK" sz="1600" dirty="0"/>
              <a:t> the </a:t>
            </a:r>
            <a:r>
              <a:rPr lang="da-DK" sz="1600" dirty="0" err="1"/>
              <a:t>repository</a:t>
            </a:r>
            <a:r>
              <a:rPr lang="da-DK" sz="1600" dirty="0"/>
              <a:t>, and the test scripts must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linked</a:t>
            </a:r>
            <a:r>
              <a:rPr lang="da-DK" sz="1600" dirty="0"/>
              <a:t> to ADO test cases. </a:t>
            </a:r>
            <a:r>
              <a:rPr lang="da-DK" sz="1600" dirty="0" err="1"/>
              <a:t>Exemplified</a:t>
            </a:r>
            <a:r>
              <a:rPr lang="da-DK" sz="1600" dirty="0"/>
              <a:t> by </a:t>
            </a:r>
            <a:r>
              <a:rPr lang="da-DK" sz="1600" b="1" dirty="0"/>
              <a:t>‘A’</a:t>
            </a:r>
            <a:r>
              <a:rPr lang="da-DK" sz="1600" dirty="0"/>
              <a:t> </a:t>
            </a:r>
            <a:r>
              <a:rPr lang="da-DK" sz="1600" dirty="0" err="1"/>
              <a:t>below</a:t>
            </a:r>
            <a:r>
              <a:rPr lang="da-DK" sz="1600" dirty="0"/>
              <a:t>.</a:t>
            </a:r>
          </a:p>
        </p:txBody>
      </p:sp>
      <p:grpSp>
        <p:nvGrpSpPr>
          <p:cNvPr id="105" name="Gruppe 104">
            <a:extLst>
              <a:ext uri="{FF2B5EF4-FFF2-40B4-BE49-F238E27FC236}">
                <a16:creationId xmlns:a16="http://schemas.microsoft.com/office/drawing/2014/main" id="{4F53133B-6783-4FD8-B76D-0F9CD413978C}"/>
              </a:ext>
            </a:extLst>
          </p:cNvPr>
          <p:cNvGrpSpPr/>
          <p:nvPr/>
        </p:nvGrpSpPr>
        <p:grpSpPr>
          <a:xfrm>
            <a:off x="6385720" y="2128340"/>
            <a:ext cx="1005610" cy="335646"/>
            <a:chOff x="9043269" y="6012263"/>
            <a:chExt cx="1405825" cy="425544"/>
          </a:xfrm>
        </p:grpSpPr>
        <p:pic>
          <p:nvPicPr>
            <p:cNvPr id="201" name="Picture 8" descr="CI/CD for React application using Azure DevOps Pipelines and ...">
              <a:extLst>
                <a:ext uri="{FF2B5EF4-FFF2-40B4-BE49-F238E27FC236}">
                  <a16:creationId xmlns:a16="http://schemas.microsoft.com/office/drawing/2014/main" id="{3260AEFC-F25B-40B9-93F2-1D34F4A18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3269" y="6047959"/>
              <a:ext cx="1064900" cy="340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TextBox 286">
              <a:extLst>
                <a:ext uri="{FF2B5EF4-FFF2-40B4-BE49-F238E27FC236}">
                  <a16:creationId xmlns:a16="http://schemas.microsoft.com/office/drawing/2014/main" id="{5C832A8F-9721-4708-BEBE-CBCEF937DB0C}"/>
                </a:ext>
              </a:extLst>
            </p:cNvPr>
            <p:cNvSpPr txBox="1"/>
            <p:nvPr/>
          </p:nvSpPr>
          <p:spPr>
            <a:xfrm>
              <a:off x="9697576" y="6012263"/>
              <a:ext cx="751518" cy="425544"/>
            </a:xfrm>
            <a:prstGeom prst="rect">
              <a:avLst/>
            </a:prstGeom>
            <a:noFill/>
          </p:spPr>
          <p:txBody>
            <a:bodyPr wrap="square" lIns="0" tIns="108000" rIns="0" bIns="72000" rtlCol="0">
              <a:spAutoFit/>
            </a:bodyPr>
            <a:lstStyle/>
            <a:p>
              <a:r>
                <a:rPr lang="en-GB" sz="1000" b="1" dirty="0">
                  <a:solidFill>
                    <a:srgbClr val="0070C0"/>
                  </a:solidFill>
                </a:rPr>
                <a:t>Pipelines</a:t>
              </a:r>
            </a:p>
          </p:txBody>
        </p:sp>
      </p:grpSp>
      <p:sp>
        <p:nvSpPr>
          <p:cNvPr id="106" name="Rektangel: afrundede hjørner 105">
            <a:extLst>
              <a:ext uri="{FF2B5EF4-FFF2-40B4-BE49-F238E27FC236}">
                <a16:creationId xmlns:a16="http://schemas.microsoft.com/office/drawing/2014/main" id="{B0667BCB-AEF1-4400-B306-F31EF8E9D77F}"/>
              </a:ext>
            </a:extLst>
          </p:cNvPr>
          <p:cNvSpPr/>
          <p:nvPr/>
        </p:nvSpPr>
        <p:spPr>
          <a:xfrm>
            <a:off x="405360" y="2387353"/>
            <a:ext cx="1673840" cy="4131434"/>
          </a:xfrm>
          <a:prstGeom prst="round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07" name="TextBox 7">
            <a:extLst>
              <a:ext uri="{FF2B5EF4-FFF2-40B4-BE49-F238E27FC236}">
                <a16:creationId xmlns:a16="http://schemas.microsoft.com/office/drawing/2014/main" id="{2F6676E1-F36E-4C35-BB2F-25EFBC4B5130}"/>
              </a:ext>
            </a:extLst>
          </p:cNvPr>
          <p:cNvSpPr txBox="1"/>
          <p:nvPr/>
        </p:nvSpPr>
        <p:spPr>
          <a:xfrm>
            <a:off x="-17624" y="-90571"/>
            <a:ext cx="3475897" cy="572679"/>
          </a:xfrm>
          <a:prstGeom prst="rect">
            <a:avLst/>
          </a:prstGeom>
          <a:noFill/>
        </p:spPr>
        <p:txBody>
          <a:bodyPr wrap="none" lIns="237600" tIns="237600" rIns="237600" bIns="237600" rtlCol="0">
            <a:spAutoFit/>
          </a:bodyPr>
          <a:lstStyle/>
          <a:p>
            <a:pPr algn="l"/>
            <a:r>
              <a:rPr lang="en-GB" sz="1600" b="1" dirty="0">
                <a:solidFill>
                  <a:srgbClr val="002060"/>
                </a:solidFill>
              </a:rPr>
              <a:t>Test Automation Integration in Azure DevOps</a:t>
            </a:r>
          </a:p>
        </p:txBody>
      </p:sp>
      <p:grpSp>
        <p:nvGrpSpPr>
          <p:cNvPr id="109" name="Gruppe 108">
            <a:extLst>
              <a:ext uri="{FF2B5EF4-FFF2-40B4-BE49-F238E27FC236}">
                <a16:creationId xmlns:a16="http://schemas.microsoft.com/office/drawing/2014/main" id="{EF19A2D1-F5C9-4877-8FE5-FFA2B1334E9B}"/>
              </a:ext>
            </a:extLst>
          </p:cNvPr>
          <p:cNvGrpSpPr/>
          <p:nvPr/>
        </p:nvGrpSpPr>
        <p:grpSpPr>
          <a:xfrm>
            <a:off x="511809" y="2599127"/>
            <a:ext cx="1413650" cy="797299"/>
            <a:chOff x="678216" y="6611651"/>
            <a:chExt cx="1976259" cy="1010843"/>
          </a:xfrm>
        </p:grpSpPr>
        <p:sp>
          <p:nvSpPr>
            <p:cNvPr id="198" name="Rectangle 127">
              <a:extLst>
                <a:ext uri="{FF2B5EF4-FFF2-40B4-BE49-F238E27FC236}">
                  <a16:creationId xmlns:a16="http://schemas.microsoft.com/office/drawing/2014/main" id="{C143ECDF-E734-4D8A-892E-DDFF9057247C}"/>
                </a:ext>
              </a:extLst>
            </p:cNvPr>
            <p:cNvSpPr/>
            <p:nvPr/>
          </p:nvSpPr>
          <p:spPr>
            <a:xfrm>
              <a:off x="983016" y="69164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99" name="Rectangle 127">
              <a:extLst>
                <a:ext uri="{FF2B5EF4-FFF2-40B4-BE49-F238E27FC236}">
                  <a16:creationId xmlns:a16="http://schemas.microsoft.com/office/drawing/2014/main" id="{47FF20FC-8FE2-4ECE-A322-849BDC4D9CCB}"/>
                </a:ext>
              </a:extLst>
            </p:cNvPr>
            <p:cNvSpPr/>
            <p:nvPr/>
          </p:nvSpPr>
          <p:spPr>
            <a:xfrm>
              <a:off x="830616" y="67640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200" name="Rectangle 127">
              <a:extLst>
                <a:ext uri="{FF2B5EF4-FFF2-40B4-BE49-F238E27FC236}">
                  <a16:creationId xmlns:a16="http://schemas.microsoft.com/office/drawing/2014/main" id="{541A6088-0AFC-4B57-B754-AEB0D5E29EF6}"/>
                </a:ext>
              </a:extLst>
            </p:cNvPr>
            <p:cNvSpPr/>
            <p:nvPr/>
          </p:nvSpPr>
          <p:spPr>
            <a:xfrm>
              <a:off x="678216" y="66116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Custom test case</a:t>
              </a:r>
            </a:p>
          </p:txBody>
        </p:sp>
      </p:grpSp>
      <p:grpSp>
        <p:nvGrpSpPr>
          <p:cNvPr id="110" name="Gruppe 109">
            <a:extLst>
              <a:ext uri="{FF2B5EF4-FFF2-40B4-BE49-F238E27FC236}">
                <a16:creationId xmlns:a16="http://schemas.microsoft.com/office/drawing/2014/main" id="{0BE987D2-5F2F-4844-9634-AB79B77E2640}"/>
              </a:ext>
            </a:extLst>
          </p:cNvPr>
          <p:cNvGrpSpPr/>
          <p:nvPr/>
        </p:nvGrpSpPr>
        <p:grpSpPr>
          <a:xfrm>
            <a:off x="501662" y="3561196"/>
            <a:ext cx="1413650" cy="797299"/>
            <a:chOff x="665691" y="7996384"/>
            <a:chExt cx="1976259" cy="1010843"/>
          </a:xfrm>
        </p:grpSpPr>
        <p:sp>
          <p:nvSpPr>
            <p:cNvPr id="195" name="Rectangle 127">
              <a:extLst>
                <a:ext uri="{FF2B5EF4-FFF2-40B4-BE49-F238E27FC236}">
                  <a16:creationId xmlns:a16="http://schemas.microsoft.com/office/drawing/2014/main" id="{67C902B8-B050-44AF-9830-DE2009230EA4}"/>
                </a:ext>
              </a:extLst>
            </p:cNvPr>
            <p:cNvSpPr/>
            <p:nvPr/>
          </p:nvSpPr>
          <p:spPr>
            <a:xfrm>
              <a:off x="970491" y="8301184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96" name="Rectangle 127">
              <a:extLst>
                <a:ext uri="{FF2B5EF4-FFF2-40B4-BE49-F238E27FC236}">
                  <a16:creationId xmlns:a16="http://schemas.microsoft.com/office/drawing/2014/main" id="{1A45CD41-B0E7-4B11-A95B-54E908B29239}"/>
                </a:ext>
              </a:extLst>
            </p:cNvPr>
            <p:cNvSpPr/>
            <p:nvPr/>
          </p:nvSpPr>
          <p:spPr>
            <a:xfrm>
              <a:off x="818091" y="8148784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97" name="Rectangle 127">
              <a:extLst>
                <a:ext uri="{FF2B5EF4-FFF2-40B4-BE49-F238E27FC236}">
                  <a16:creationId xmlns:a16="http://schemas.microsoft.com/office/drawing/2014/main" id="{90A7CA78-AF8C-4C29-ADF4-EC8D8F04ED37}"/>
                </a:ext>
              </a:extLst>
            </p:cNvPr>
            <p:cNvSpPr/>
            <p:nvPr/>
          </p:nvSpPr>
          <p:spPr>
            <a:xfrm>
              <a:off x="665691" y="7996384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Postman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</p:grpSp>
      <p:sp>
        <p:nvSpPr>
          <p:cNvPr id="111" name="Rektangel: afrundede hjørner 110">
            <a:extLst>
              <a:ext uri="{FF2B5EF4-FFF2-40B4-BE49-F238E27FC236}">
                <a16:creationId xmlns:a16="http://schemas.microsoft.com/office/drawing/2014/main" id="{8DAF573A-C8BE-4389-9888-78841D6BA973}"/>
              </a:ext>
            </a:extLst>
          </p:cNvPr>
          <p:cNvSpPr/>
          <p:nvPr/>
        </p:nvSpPr>
        <p:spPr>
          <a:xfrm>
            <a:off x="2336014" y="2388250"/>
            <a:ext cx="1673840" cy="413053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grpSp>
        <p:nvGrpSpPr>
          <p:cNvPr id="112" name="Gruppe 111">
            <a:extLst>
              <a:ext uri="{FF2B5EF4-FFF2-40B4-BE49-F238E27FC236}">
                <a16:creationId xmlns:a16="http://schemas.microsoft.com/office/drawing/2014/main" id="{14BA1405-AAD2-4F3A-B434-C3AF101FF9B0}"/>
              </a:ext>
            </a:extLst>
          </p:cNvPr>
          <p:cNvGrpSpPr/>
          <p:nvPr/>
        </p:nvGrpSpPr>
        <p:grpSpPr>
          <a:xfrm>
            <a:off x="2566261" y="2109132"/>
            <a:ext cx="1527881" cy="335646"/>
            <a:chOff x="3425142" y="6087839"/>
            <a:chExt cx="1949070" cy="425544"/>
          </a:xfrm>
        </p:grpSpPr>
        <p:pic>
          <p:nvPicPr>
            <p:cNvPr id="193" name="Picture 2" descr="Azure Boards - Reviews, Pros &amp; Cons | Companies using Azure Boards">
              <a:extLst>
                <a:ext uri="{FF2B5EF4-FFF2-40B4-BE49-F238E27FC236}">
                  <a16:creationId xmlns:a16="http://schemas.microsoft.com/office/drawing/2014/main" id="{F9694897-530E-4474-83D7-7BE247AA6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142" y="6187104"/>
              <a:ext cx="223057" cy="22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Box 286">
              <a:extLst>
                <a:ext uri="{FF2B5EF4-FFF2-40B4-BE49-F238E27FC236}">
                  <a16:creationId xmlns:a16="http://schemas.microsoft.com/office/drawing/2014/main" id="{64D98086-F236-45B5-AA23-3E7B9A15DC8E}"/>
                </a:ext>
              </a:extLst>
            </p:cNvPr>
            <p:cNvSpPr txBox="1"/>
            <p:nvPr/>
          </p:nvSpPr>
          <p:spPr>
            <a:xfrm>
              <a:off x="3686538" y="6087839"/>
              <a:ext cx="1687674" cy="425544"/>
            </a:xfrm>
            <a:prstGeom prst="rect">
              <a:avLst/>
            </a:prstGeom>
            <a:noFill/>
          </p:spPr>
          <p:txBody>
            <a:bodyPr wrap="square" lIns="0" tIns="108000" rIns="0" bIns="72000" rtlCol="0">
              <a:spAutoFit/>
            </a:bodyPr>
            <a:lstStyle/>
            <a:p>
              <a:r>
                <a:rPr lang="en-GB" sz="1000" b="1" dirty="0">
                  <a:solidFill>
                    <a:srgbClr val="00B050"/>
                  </a:solidFill>
                </a:rPr>
                <a:t>Boards &amp; work items</a:t>
              </a:r>
            </a:p>
          </p:txBody>
        </p:sp>
      </p:grpSp>
      <p:sp>
        <p:nvSpPr>
          <p:cNvPr id="113" name="Rectangle 127">
            <a:extLst>
              <a:ext uri="{FF2B5EF4-FFF2-40B4-BE49-F238E27FC236}">
                <a16:creationId xmlns:a16="http://schemas.microsoft.com/office/drawing/2014/main" id="{13D20A46-A392-40D5-9737-34EF28732410}"/>
              </a:ext>
            </a:extLst>
          </p:cNvPr>
          <p:cNvSpPr/>
          <p:nvPr/>
        </p:nvSpPr>
        <p:spPr>
          <a:xfrm>
            <a:off x="2698918" y="2842773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14" name="Rectangle 127">
            <a:extLst>
              <a:ext uri="{FF2B5EF4-FFF2-40B4-BE49-F238E27FC236}">
                <a16:creationId xmlns:a16="http://schemas.microsoft.com/office/drawing/2014/main" id="{64926F3A-CA30-4D4C-8D2D-8C407468BC98}"/>
              </a:ext>
            </a:extLst>
          </p:cNvPr>
          <p:cNvSpPr/>
          <p:nvPr/>
        </p:nvSpPr>
        <p:spPr>
          <a:xfrm>
            <a:off x="2589904" y="2722568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15" name="Rectangle 127">
            <a:extLst>
              <a:ext uri="{FF2B5EF4-FFF2-40B4-BE49-F238E27FC236}">
                <a16:creationId xmlns:a16="http://schemas.microsoft.com/office/drawing/2014/main" id="{AC7BDB36-AA40-4AA4-A3FF-939A5AB9994E}"/>
              </a:ext>
            </a:extLst>
          </p:cNvPr>
          <p:cNvSpPr/>
          <p:nvPr/>
        </p:nvSpPr>
        <p:spPr>
          <a:xfrm>
            <a:off x="4514227" y="2602363"/>
            <a:ext cx="1195622" cy="79406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plan</a:t>
            </a:r>
          </a:p>
        </p:txBody>
      </p:sp>
      <p:grpSp>
        <p:nvGrpSpPr>
          <p:cNvPr id="116" name="Gruppe 115">
            <a:extLst>
              <a:ext uri="{FF2B5EF4-FFF2-40B4-BE49-F238E27FC236}">
                <a16:creationId xmlns:a16="http://schemas.microsoft.com/office/drawing/2014/main" id="{27C244AE-1ABC-4F66-B440-1B07DEC6B412}"/>
              </a:ext>
            </a:extLst>
          </p:cNvPr>
          <p:cNvGrpSpPr/>
          <p:nvPr/>
        </p:nvGrpSpPr>
        <p:grpSpPr>
          <a:xfrm>
            <a:off x="808505" y="2133828"/>
            <a:ext cx="1223573" cy="335646"/>
            <a:chOff x="1120508" y="6106414"/>
            <a:chExt cx="1710534" cy="425544"/>
          </a:xfrm>
        </p:grpSpPr>
        <p:sp>
          <p:nvSpPr>
            <p:cNvPr id="191" name="TextBox 286">
              <a:extLst>
                <a:ext uri="{FF2B5EF4-FFF2-40B4-BE49-F238E27FC236}">
                  <a16:creationId xmlns:a16="http://schemas.microsoft.com/office/drawing/2014/main" id="{7ADAC383-8722-44E7-ABE9-DC4453B90EB7}"/>
                </a:ext>
              </a:extLst>
            </p:cNvPr>
            <p:cNvSpPr txBox="1"/>
            <p:nvPr/>
          </p:nvSpPr>
          <p:spPr>
            <a:xfrm>
              <a:off x="1275771" y="6106414"/>
              <a:ext cx="1555271" cy="425544"/>
            </a:xfrm>
            <a:prstGeom prst="rect">
              <a:avLst/>
            </a:prstGeom>
            <a:noFill/>
          </p:spPr>
          <p:txBody>
            <a:bodyPr wrap="square" lIns="72000" tIns="108000" rIns="72000" bIns="72000" rtlCol="0">
              <a:spAutoFit/>
            </a:bodyPr>
            <a:lstStyle/>
            <a:p>
              <a:r>
                <a:rPr lang="en-GB" sz="1000" b="1" dirty="0">
                  <a:solidFill>
                    <a:srgbClr val="FF6600"/>
                  </a:solidFill>
                </a:rPr>
                <a:t>Git</a:t>
              </a:r>
              <a:r>
                <a:rPr lang="en-GB" sz="1000" b="1" dirty="0">
                  <a:solidFill>
                    <a:srgbClr val="92D050"/>
                  </a:solidFill>
                </a:rPr>
                <a:t> </a:t>
              </a:r>
              <a:r>
                <a:rPr lang="en-GB" sz="1000" b="1" dirty="0">
                  <a:solidFill>
                    <a:srgbClr val="FF6600"/>
                  </a:solidFill>
                </a:rPr>
                <a:t>repository</a:t>
              </a:r>
            </a:p>
          </p:txBody>
        </p:sp>
        <p:pic>
          <p:nvPicPr>
            <p:cNvPr id="192" name="Picture 4">
              <a:extLst>
                <a:ext uri="{FF2B5EF4-FFF2-40B4-BE49-F238E27FC236}">
                  <a16:creationId xmlns:a16="http://schemas.microsoft.com/office/drawing/2014/main" id="{99296B87-698E-4BD0-832A-9BD16E89E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508" y="6207732"/>
              <a:ext cx="206548" cy="20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Rektangel: afrundede hjørner 116">
            <a:extLst>
              <a:ext uri="{FF2B5EF4-FFF2-40B4-BE49-F238E27FC236}">
                <a16:creationId xmlns:a16="http://schemas.microsoft.com/office/drawing/2014/main" id="{A97545BA-C8F5-4289-A1F8-151CD9221840}"/>
              </a:ext>
            </a:extLst>
          </p:cNvPr>
          <p:cNvSpPr/>
          <p:nvPr/>
        </p:nvSpPr>
        <p:spPr>
          <a:xfrm>
            <a:off x="6199422" y="2388250"/>
            <a:ext cx="1648089" cy="412964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A982E9DC-9B79-4593-B5B3-3CD6A1C2AE1A}"/>
              </a:ext>
            </a:extLst>
          </p:cNvPr>
          <p:cNvSpPr/>
          <p:nvPr/>
        </p:nvSpPr>
        <p:spPr>
          <a:xfrm>
            <a:off x="4268068" y="2387353"/>
            <a:ext cx="1648089" cy="4130537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19" name="Rektangel: afrundede hjørner 118">
            <a:extLst>
              <a:ext uri="{FF2B5EF4-FFF2-40B4-BE49-F238E27FC236}">
                <a16:creationId xmlns:a16="http://schemas.microsoft.com/office/drawing/2014/main" id="{15FC6D9C-F0E9-43EF-88B5-A00F0D30076B}"/>
              </a:ext>
            </a:extLst>
          </p:cNvPr>
          <p:cNvSpPr/>
          <p:nvPr/>
        </p:nvSpPr>
        <p:spPr>
          <a:xfrm>
            <a:off x="8130776" y="2387353"/>
            <a:ext cx="1648089" cy="412964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20" name="Rektangel: afrundede hjørner 119">
            <a:extLst>
              <a:ext uri="{FF2B5EF4-FFF2-40B4-BE49-F238E27FC236}">
                <a16:creationId xmlns:a16="http://schemas.microsoft.com/office/drawing/2014/main" id="{E3CFC66D-D22A-4D72-97FB-E994A99489EE}"/>
              </a:ext>
            </a:extLst>
          </p:cNvPr>
          <p:cNvSpPr/>
          <p:nvPr/>
        </p:nvSpPr>
        <p:spPr>
          <a:xfrm>
            <a:off x="10062130" y="2387353"/>
            <a:ext cx="1648089" cy="412964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da-DK" sz="2000" noProof="0" dirty="0" err="1"/>
          </a:p>
        </p:txBody>
      </p:sp>
      <p:grpSp>
        <p:nvGrpSpPr>
          <p:cNvPr id="121" name="Gruppe 120">
            <a:extLst>
              <a:ext uri="{FF2B5EF4-FFF2-40B4-BE49-F238E27FC236}">
                <a16:creationId xmlns:a16="http://schemas.microsoft.com/office/drawing/2014/main" id="{5E9E9BE5-04E2-4B53-8449-5693E04D6EB9}"/>
              </a:ext>
            </a:extLst>
          </p:cNvPr>
          <p:cNvGrpSpPr/>
          <p:nvPr/>
        </p:nvGrpSpPr>
        <p:grpSpPr>
          <a:xfrm>
            <a:off x="4574117" y="2099311"/>
            <a:ext cx="1346802" cy="335646"/>
            <a:chOff x="6159532" y="6074214"/>
            <a:chExt cx="1882806" cy="425543"/>
          </a:xfrm>
        </p:grpSpPr>
        <p:sp>
          <p:nvSpPr>
            <p:cNvPr id="189" name="TextBox 286">
              <a:extLst>
                <a:ext uri="{FF2B5EF4-FFF2-40B4-BE49-F238E27FC236}">
                  <a16:creationId xmlns:a16="http://schemas.microsoft.com/office/drawing/2014/main" id="{BFBAB857-B755-4714-B24A-6C69CB86C2E8}"/>
                </a:ext>
              </a:extLst>
            </p:cNvPr>
            <p:cNvSpPr txBox="1"/>
            <p:nvPr/>
          </p:nvSpPr>
          <p:spPr>
            <a:xfrm>
              <a:off x="6370879" y="6074214"/>
              <a:ext cx="1671459" cy="425543"/>
            </a:xfrm>
            <a:prstGeom prst="rect">
              <a:avLst/>
            </a:prstGeom>
            <a:noFill/>
          </p:spPr>
          <p:txBody>
            <a:bodyPr wrap="square" lIns="0" tIns="108000" rIns="0" bIns="72000" rtlCol="0">
              <a:spAutoFit/>
            </a:bodyPr>
            <a:lstStyle/>
            <a:p>
              <a:r>
                <a:rPr lang="en-GB" sz="1000" b="1" dirty="0">
                  <a:solidFill>
                    <a:srgbClr val="7030A0"/>
                  </a:solidFill>
                </a:rPr>
                <a:t>Test plans, setup</a:t>
              </a:r>
            </a:p>
          </p:txBody>
        </p:sp>
        <p:pic>
          <p:nvPicPr>
            <p:cNvPr id="190" name="Picture 6" descr="DevOps Training Courses">
              <a:extLst>
                <a:ext uri="{FF2B5EF4-FFF2-40B4-BE49-F238E27FC236}">
                  <a16:creationId xmlns:a16="http://schemas.microsoft.com/office/drawing/2014/main" id="{AC8A23FB-B8DE-4A56-94A3-6BF78FBD6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532" y="6180357"/>
              <a:ext cx="200779" cy="20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Lige pilforbindelse 121">
            <a:extLst>
              <a:ext uri="{FF2B5EF4-FFF2-40B4-BE49-F238E27FC236}">
                <a16:creationId xmlns:a16="http://schemas.microsoft.com/office/drawing/2014/main" id="{723D5EEC-3502-42C2-A05E-2C1FECBFBD83}"/>
              </a:ext>
            </a:extLst>
          </p:cNvPr>
          <p:cNvCxnSpPr>
            <a:cxnSpLocks/>
            <a:stCxn id="200" idx="3"/>
            <a:endCxn id="125" idx="1"/>
          </p:cNvCxnSpPr>
          <p:nvPr/>
        </p:nvCxnSpPr>
        <p:spPr>
          <a:xfrm>
            <a:off x="1707431" y="2877572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Lige pilforbindelse 122">
            <a:extLst>
              <a:ext uri="{FF2B5EF4-FFF2-40B4-BE49-F238E27FC236}">
                <a16:creationId xmlns:a16="http://schemas.microsoft.com/office/drawing/2014/main" id="{9C65AC2C-6C62-4665-B6B8-1397E8B25CC7}"/>
              </a:ext>
            </a:extLst>
          </p:cNvPr>
          <p:cNvCxnSpPr>
            <a:cxnSpLocks/>
          </p:cNvCxnSpPr>
          <p:nvPr/>
        </p:nvCxnSpPr>
        <p:spPr>
          <a:xfrm>
            <a:off x="1811372" y="2997776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Lige pilforbindelse 123">
            <a:extLst>
              <a:ext uri="{FF2B5EF4-FFF2-40B4-BE49-F238E27FC236}">
                <a16:creationId xmlns:a16="http://schemas.microsoft.com/office/drawing/2014/main" id="{0826A3BC-63E9-41BE-84E0-500976DD5F5A}"/>
              </a:ext>
            </a:extLst>
          </p:cNvPr>
          <p:cNvCxnSpPr>
            <a:cxnSpLocks/>
          </p:cNvCxnSpPr>
          <p:nvPr/>
        </p:nvCxnSpPr>
        <p:spPr>
          <a:xfrm>
            <a:off x="1915312" y="3117980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7">
            <a:extLst>
              <a:ext uri="{FF2B5EF4-FFF2-40B4-BE49-F238E27FC236}">
                <a16:creationId xmlns:a16="http://schemas.microsoft.com/office/drawing/2014/main" id="{6C570AA5-AFE2-4C1B-9987-935BB762DA3E}"/>
              </a:ext>
            </a:extLst>
          </p:cNvPr>
          <p:cNvSpPr/>
          <p:nvPr/>
        </p:nvSpPr>
        <p:spPr>
          <a:xfrm>
            <a:off x="2480890" y="2602363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 item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126" name="Lige pilforbindelse 125">
            <a:extLst>
              <a:ext uri="{FF2B5EF4-FFF2-40B4-BE49-F238E27FC236}">
                <a16:creationId xmlns:a16="http://schemas.microsoft.com/office/drawing/2014/main" id="{24273246-F012-4B8A-BCAA-3683F6A16326}"/>
              </a:ext>
            </a:extLst>
          </p:cNvPr>
          <p:cNvCxnSpPr>
            <a:cxnSpLocks/>
          </p:cNvCxnSpPr>
          <p:nvPr/>
        </p:nvCxnSpPr>
        <p:spPr>
          <a:xfrm>
            <a:off x="3667789" y="2915608"/>
            <a:ext cx="84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Lige pilforbindelse 126">
            <a:extLst>
              <a:ext uri="{FF2B5EF4-FFF2-40B4-BE49-F238E27FC236}">
                <a16:creationId xmlns:a16="http://schemas.microsoft.com/office/drawing/2014/main" id="{2D13AEB7-3920-4139-AD93-C5D3AFFDD23D}"/>
              </a:ext>
            </a:extLst>
          </p:cNvPr>
          <p:cNvCxnSpPr>
            <a:cxnSpLocks/>
          </p:cNvCxnSpPr>
          <p:nvPr/>
        </p:nvCxnSpPr>
        <p:spPr>
          <a:xfrm flipV="1">
            <a:off x="3771730" y="3035812"/>
            <a:ext cx="7467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Lige pilforbindelse 127">
            <a:extLst>
              <a:ext uri="{FF2B5EF4-FFF2-40B4-BE49-F238E27FC236}">
                <a16:creationId xmlns:a16="http://schemas.microsoft.com/office/drawing/2014/main" id="{EDA3F53B-A1E8-4F60-9A19-ACE2B86C1756}"/>
              </a:ext>
            </a:extLst>
          </p:cNvPr>
          <p:cNvCxnSpPr>
            <a:cxnSpLocks/>
          </p:cNvCxnSpPr>
          <p:nvPr/>
        </p:nvCxnSpPr>
        <p:spPr>
          <a:xfrm>
            <a:off x="3875670" y="3156016"/>
            <a:ext cx="63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7">
            <a:extLst>
              <a:ext uri="{FF2B5EF4-FFF2-40B4-BE49-F238E27FC236}">
                <a16:creationId xmlns:a16="http://schemas.microsoft.com/office/drawing/2014/main" id="{EA1D0694-3961-488F-A977-66714E7D4904}"/>
              </a:ext>
            </a:extLst>
          </p:cNvPr>
          <p:cNvSpPr/>
          <p:nvPr/>
        </p:nvSpPr>
        <p:spPr>
          <a:xfrm>
            <a:off x="6420332" y="3629094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MS-hosted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agent</a:t>
            </a:r>
          </a:p>
        </p:txBody>
      </p:sp>
      <p:sp>
        <p:nvSpPr>
          <p:cNvPr id="130" name="Rectangle 127">
            <a:extLst>
              <a:ext uri="{FF2B5EF4-FFF2-40B4-BE49-F238E27FC236}">
                <a16:creationId xmlns:a16="http://schemas.microsoft.com/office/drawing/2014/main" id="{C809F656-5B86-4481-AE0B-B02647AEF9A5}"/>
              </a:ext>
            </a:extLst>
          </p:cNvPr>
          <p:cNvSpPr/>
          <p:nvPr/>
        </p:nvSpPr>
        <p:spPr>
          <a:xfrm>
            <a:off x="6485717" y="2769108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5615F410-3DC6-4A8C-8DD2-A50239262F89}"/>
              </a:ext>
            </a:extLst>
          </p:cNvPr>
          <p:cNvSpPr/>
          <p:nvPr/>
        </p:nvSpPr>
        <p:spPr>
          <a:xfrm>
            <a:off x="6376703" y="2648903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MS-hosted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agent</a:t>
            </a:r>
          </a:p>
        </p:txBody>
      </p:sp>
      <p:grpSp>
        <p:nvGrpSpPr>
          <p:cNvPr id="132" name="Gruppe 131">
            <a:extLst>
              <a:ext uri="{FF2B5EF4-FFF2-40B4-BE49-F238E27FC236}">
                <a16:creationId xmlns:a16="http://schemas.microsoft.com/office/drawing/2014/main" id="{9E549682-8FA0-4F54-82F5-02573905F07A}"/>
              </a:ext>
            </a:extLst>
          </p:cNvPr>
          <p:cNvGrpSpPr/>
          <p:nvPr/>
        </p:nvGrpSpPr>
        <p:grpSpPr>
          <a:xfrm>
            <a:off x="10245759" y="2109132"/>
            <a:ext cx="1577205" cy="335646"/>
            <a:chOff x="14126079" y="5999566"/>
            <a:chExt cx="2204905" cy="425544"/>
          </a:xfrm>
        </p:grpSpPr>
        <p:sp>
          <p:nvSpPr>
            <p:cNvPr id="187" name="TextBox 286">
              <a:extLst>
                <a:ext uri="{FF2B5EF4-FFF2-40B4-BE49-F238E27FC236}">
                  <a16:creationId xmlns:a16="http://schemas.microsoft.com/office/drawing/2014/main" id="{143B862B-6311-4F0B-91C0-AA357A8972AD}"/>
                </a:ext>
              </a:extLst>
            </p:cNvPr>
            <p:cNvSpPr txBox="1"/>
            <p:nvPr/>
          </p:nvSpPr>
          <p:spPr>
            <a:xfrm>
              <a:off x="14337425" y="5999566"/>
              <a:ext cx="1993559" cy="425544"/>
            </a:xfrm>
            <a:prstGeom prst="rect">
              <a:avLst/>
            </a:prstGeom>
            <a:noFill/>
          </p:spPr>
          <p:txBody>
            <a:bodyPr wrap="square" lIns="0" tIns="108000" rIns="0" bIns="72000" rtlCol="0">
              <a:spAutoFit/>
            </a:bodyPr>
            <a:lstStyle/>
            <a:p>
              <a:r>
                <a:rPr lang="en-GB" sz="1000" b="1" dirty="0">
                  <a:solidFill>
                    <a:srgbClr val="7030A0"/>
                  </a:solidFill>
                </a:rPr>
                <a:t>Test plans, reporting</a:t>
              </a:r>
            </a:p>
          </p:txBody>
        </p:sp>
        <p:pic>
          <p:nvPicPr>
            <p:cNvPr id="188" name="Picture 6" descr="DevOps Training Courses">
              <a:extLst>
                <a:ext uri="{FF2B5EF4-FFF2-40B4-BE49-F238E27FC236}">
                  <a16:creationId xmlns:a16="http://schemas.microsoft.com/office/drawing/2014/main" id="{A683BCC1-11E6-4465-8C7B-A7690C945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6079" y="6097853"/>
              <a:ext cx="200779" cy="20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3" name="Rectangle 127">
            <a:extLst>
              <a:ext uri="{FF2B5EF4-FFF2-40B4-BE49-F238E27FC236}">
                <a16:creationId xmlns:a16="http://schemas.microsoft.com/office/drawing/2014/main" id="{AFF57149-B45F-432C-B8DD-A5398A838A5F}"/>
              </a:ext>
            </a:extLst>
          </p:cNvPr>
          <p:cNvSpPr/>
          <p:nvPr/>
        </p:nvSpPr>
        <p:spPr>
          <a:xfrm>
            <a:off x="6304073" y="2585042"/>
            <a:ext cx="1430812" cy="811384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34" name="Rectangle 127">
            <a:extLst>
              <a:ext uri="{FF2B5EF4-FFF2-40B4-BE49-F238E27FC236}">
                <a16:creationId xmlns:a16="http://schemas.microsoft.com/office/drawing/2014/main" id="{CC462351-03D5-4021-8C63-6C0DDCB013F2}"/>
              </a:ext>
            </a:extLst>
          </p:cNvPr>
          <p:cNvSpPr/>
          <p:nvPr/>
        </p:nvSpPr>
        <p:spPr>
          <a:xfrm>
            <a:off x="6304073" y="3521529"/>
            <a:ext cx="1430812" cy="774555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35" name="Rectangle 127">
            <a:extLst>
              <a:ext uri="{FF2B5EF4-FFF2-40B4-BE49-F238E27FC236}">
                <a16:creationId xmlns:a16="http://schemas.microsoft.com/office/drawing/2014/main" id="{9DFE9B36-BBAD-42D4-8EF1-585036B1B1C0}"/>
              </a:ext>
            </a:extLst>
          </p:cNvPr>
          <p:cNvSpPr/>
          <p:nvPr/>
        </p:nvSpPr>
        <p:spPr>
          <a:xfrm>
            <a:off x="8239414" y="2585042"/>
            <a:ext cx="1430812" cy="811384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36" name="Rectangle 127">
            <a:extLst>
              <a:ext uri="{FF2B5EF4-FFF2-40B4-BE49-F238E27FC236}">
                <a16:creationId xmlns:a16="http://schemas.microsoft.com/office/drawing/2014/main" id="{EC667EAD-3B78-428B-891E-E134BA3F2B62}"/>
              </a:ext>
            </a:extLst>
          </p:cNvPr>
          <p:cNvSpPr/>
          <p:nvPr/>
        </p:nvSpPr>
        <p:spPr>
          <a:xfrm>
            <a:off x="8229266" y="3522383"/>
            <a:ext cx="1430812" cy="799744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grpSp>
        <p:nvGrpSpPr>
          <p:cNvPr id="137" name="Gruppe 136">
            <a:extLst>
              <a:ext uri="{FF2B5EF4-FFF2-40B4-BE49-F238E27FC236}">
                <a16:creationId xmlns:a16="http://schemas.microsoft.com/office/drawing/2014/main" id="{54D33333-EC7A-47B9-BC52-6280C2207502}"/>
              </a:ext>
            </a:extLst>
          </p:cNvPr>
          <p:cNvGrpSpPr/>
          <p:nvPr/>
        </p:nvGrpSpPr>
        <p:grpSpPr>
          <a:xfrm>
            <a:off x="8568430" y="2128340"/>
            <a:ext cx="889306" cy="335646"/>
            <a:chOff x="11999829" y="6012263"/>
            <a:chExt cx="1243235" cy="425543"/>
          </a:xfrm>
        </p:grpSpPr>
        <p:pic>
          <p:nvPicPr>
            <p:cNvPr id="185" name="Picture 6" descr="DevOps Training Courses">
              <a:extLst>
                <a:ext uri="{FF2B5EF4-FFF2-40B4-BE49-F238E27FC236}">
                  <a16:creationId xmlns:a16="http://schemas.microsoft.com/office/drawing/2014/main" id="{5C54A819-978F-4ED6-9CE3-A4C586338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829" y="6110227"/>
              <a:ext cx="200779" cy="20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TextBox 286">
              <a:extLst>
                <a:ext uri="{FF2B5EF4-FFF2-40B4-BE49-F238E27FC236}">
                  <a16:creationId xmlns:a16="http://schemas.microsoft.com/office/drawing/2014/main" id="{0C40D09E-5F33-4E4D-A960-43002332F726}"/>
                </a:ext>
              </a:extLst>
            </p:cNvPr>
            <p:cNvSpPr txBox="1"/>
            <p:nvPr/>
          </p:nvSpPr>
          <p:spPr>
            <a:xfrm>
              <a:off x="12226786" y="6012263"/>
              <a:ext cx="1016278" cy="425543"/>
            </a:xfrm>
            <a:prstGeom prst="rect">
              <a:avLst/>
            </a:prstGeom>
            <a:noFill/>
          </p:spPr>
          <p:txBody>
            <a:bodyPr wrap="square" lIns="0" tIns="108000" rIns="0" bIns="72000" rtlCol="0">
              <a:spAutoFit/>
            </a:bodyPr>
            <a:lstStyle/>
            <a:p>
              <a:r>
                <a:rPr lang="en-GB" sz="1000" b="1" dirty="0">
                  <a:solidFill>
                    <a:srgbClr val="7030A0"/>
                  </a:solidFill>
                </a:rPr>
                <a:t>Run results</a:t>
              </a:r>
            </a:p>
          </p:txBody>
        </p:sp>
      </p:grpSp>
      <p:sp>
        <p:nvSpPr>
          <p:cNvPr id="138" name="Rectangle 127">
            <a:extLst>
              <a:ext uri="{FF2B5EF4-FFF2-40B4-BE49-F238E27FC236}">
                <a16:creationId xmlns:a16="http://schemas.microsoft.com/office/drawing/2014/main" id="{E66EF65F-93D4-4D87-AC10-77EFB22FE05F}"/>
              </a:ext>
            </a:extLst>
          </p:cNvPr>
          <p:cNvSpPr/>
          <p:nvPr/>
        </p:nvSpPr>
        <p:spPr>
          <a:xfrm>
            <a:off x="10179050" y="2585042"/>
            <a:ext cx="1430812" cy="811384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40" name="Lige pilforbindelse 139">
            <a:extLst>
              <a:ext uri="{FF2B5EF4-FFF2-40B4-BE49-F238E27FC236}">
                <a16:creationId xmlns:a16="http://schemas.microsoft.com/office/drawing/2014/main" id="{69727090-3F7B-43FC-B904-21CE87DFFB3D}"/>
              </a:ext>
            </a:extLst>
          </p:cNvPr>
          <p:cNvCxnSpPr>
            <a:cxnSpLocks/>
          </p:cNvCxnSpPr>
          <p:nvPr/>
        </p:nvCxnSpPr>
        <p:spPr>
          <a:xfrm>
            <a:off x="1704353" y="3850409"/>
            <a:ext cx="4583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Lige pilforbindelse 140">
            <a:extLst>
              <a:ext uri="{FF2B5EF4-FFF2-40B4-BE49-F238E27FC236}">
                <a16:creationId xmlns:a16="http://schemas.microsoft.com/office/drawing/2014/main" id="{AD54E4FC-853A-4A03-9680-0FACBFFB8981}"/>
              </a:ext>
            </a:extLst>
          </p:cNvPr>
          <p:cNvCxnSpPr>
            <a:cxnSpLocks/>
          </p:cNvCxnSpPr>
          <p:nvPr/>
        </p:nvCxnSpPr>
        <p:spPr>
          <a:xfrm>
            <a:off x="1808293" y="3970613"/>
            <a:ext cx="448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Lige pilforbindelse 141">
            <a:extLst>
              <a:ext uri="{FF2B5EF4-FFF2-40B4-BE49-F238E27FC236}">
                <a16:creationId xmlns:a16="http://schemas.microsoft.com/office/drawing/2014/main" id="{2D9A3400-5CD8-41CF-BAE9-E0C708A6A0FA}"/>
              </a:ext>
            </a:extLst>
          </p:cNvPr>
          <p:cNvCxnSpPr>
            <a:cxnSpLocks/>
          </p:cNvCxnSpPr>
          <p:nvPr/>
        </p:nvCxnSpPr>
        <p:spPr>
          <a:xfrm>
            <a:off x="1912234" y="4090817"/>
            <a:ext cx="437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Lige pilforbindelse 142">
            <a:extLst>
              <a:ext uri="{FF2B5EF4-FFF2-40B4-BE49-F238E27FC236}">
                <a16:creationId xmlns:a16="http://schemas.microsoft.com/office/drawing/2014/main" id="{C7C2C38D-6B57-4D0D-88AD-BDA1FA7C25FF}"/>
              </a:ext>
            </a:extLst>
          </p:cNvPr>
          <p:cNvCxnSpPr>
            <a:cxnSpLocks/>
          </p:cNvCxnSpPr>
          <p:nvPr/>
        </p:nvCxnSpPr>
        <p:spPr>
          <a:xfrm flipV="1">
            <a:off x="7751010" y="2990734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Lige pilforbindelse 143">
            <a:extLst>
              <a:ext uri="{FF2B5EF4-FFF2-40B4-BE49-F238E27FC236}">
                <a16:creationId xmlns:a16="http://schemas.microsoft.com/office/drawing/2014/main" id="{66A9D4D2-049D-475C-9084-8BC87EF7C512}"/>
              </a:ext>
            </a:extLst>
          </p:cNvPr>
          <p:cNvCxnSpPr>
            <a:cxnSpLocks/>
          </p:cNvCxnSpPr>
          <p:nvPr/>
        </p:nvCxnSpPr>
        <p:spPr>
          <a:xfrm flipV="1">
            <a:off x="7740863" y="3933840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Lige pilforbindelse 144">
            <a:extLst>
              <a:ext uri="{FF2B5EF4-FFF2-40B4-BE49-F238E27FC236}">
                <a16:creationId xmlns:a16="http://schemas.microsoft.com/office/drawing/2014/main" id="{5C1D6581-7961-4069-9A3C-014CC107535F}"/>
              </a:ext>
            </a:extLst>
          </p:cNvPr>
          <p:cNvCxnSpPr>
            <a:cxnSpLocks/>
          </p:cNvCxnSpPr>
          <p:nvPr/>
        </p:nvCxnSpPr>
        <p:spPr>
          <a:xfrm flipV="1">
            <a:off x="9670225" y="2990734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Billede 145">
            <a:extLst>
              <a:ext uri="{FF2B5EF4-FFF2-40B4-BE49-F238E27FC236}">
                <a16:creationId xmlns:a16="http://schemas.microsoft.com/office/drawing/2014/main" id="{978108FA-E915-43D1-894F-D11C18085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433" y="2620017"/>
            <a:ext cx="1025888" cy="754708"/>
          </a:xfrm>
          <a:prstGeom prst="rect">
            <a:avLst/>
          </a:prstGeom>
        </p:spPr>
      </p:pic>
      <p:pic>
        <p:nvPicPr>
          <p:cNvPr id="147" name="Billede 146">
            <a:extLst>
              <a:ext uri="{FF2B5EF4-FFF2-40B4-BE49-F238E27FC236}">
                <a16:creationId xmlns:a16="http://schemas.microsoft.com/office/drawing/2014/main" id="{ACD69080-12D0-4DD1-A434-551F5A31F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286" y="3543812"/>
            <a:ext cx="1025888" cy="754708"/>
          </a:xfrm>
          <a:prstGeom prst="rect">
            <a:avLst/>
          </a:prstGeom>
        </p:spPr>
      </p:pic>
      <p:pic>
        <p:nvPicPr>
          <p:cNvPr id="148" name="Picture 10" descr="Test Automation Reporting with Azure DevOps CI in .NET Projects">
            <a:extLst>
              <a:ext uri="{FF2B5EF4-FFF2-40B4-BE49-F238E27FC236}">
                <a16:creationId xmlns:a16="http://schemas.microsoft.com/office/drawing/2014/main" id="{55DBC688-64D8-410B-A077-205EB8C7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17" y="2631734"/>
            <a:ext cx="1057839" cy="7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uppe 148">
            <a:extLst>
              <a:ext uri="{FF2B5EF4-FFF2-40B4-BE49-F238E27FC236}">
                <a16:creationId xmlns:a16="http://schemas.microsoft.com/office/drawing/2014/main" id="{BDE6D123-170D-4C0F-90C0-FCD1DF2E8A41}"/>
              </a:ext>
            </a:extLst>
          </p:cNvPr>
          <p:cNvGrpSpPr/>
          <p:nvPr/>
        </p:nvGrpSpPr>
        <p:grpSpPr>
          <a:xfrm>
            <a:off x="511809" y="4552761"/>
            <a:ext cx="1413650" cy="797299"/>
            <a:chOff x="678216" y="6611651"/>
            <a:chExt cx="1976259" cy="1010843"/>
          </a:xfrm>
        </p:grpSpPr>
        <p:sp>
          <p:nvSpPr>
            <p:cNvPr id="182" name="Rectangle 127">
              <a:extLst>
                <a:ext uri="{FF2B5EF4-FFF2-40B4-BE49-F238E27FC236}">
                  <a16:creationId xmlns:a16="http://schemas.microsoft.com/office/drawing/2014/main" id="{27676B4A-4978-45BF-8764-85EEFF037330}"/>
                </a:ext>
              </a:extLst>
            </p:cNvPr>
            <p:cNvSpPr/>
            <p:nvPr/>
          </p:nvSpPr>
          <p:spPr>
            <a:xfrm>
              <a:off x="983016" y="69164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83" name="Rectangle 127">
              <a:extLst>
                <a:ext uri="{FF2B5EF4-FFF2-40B4-BE49-F238E27FC236}">
                  <a16:creationId xmlns:a16="http://schemas.microsoft.com/office/drawing/2014/main" id="{D2258941-8385-414C-99DB-4B1D94348BBB}"/>
                </a:ext>
              </a:extLst>
            </p:cNvPr>
            <p:cNvSpPr/>
            <p:nvPr/>
          </p:nvSpPr>
          <p:spPr>
            <a:xfrm>
              <a:off x="830616" y="67640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84" name="Rectangle 127">
              <a:extLst>
                <a:ext uri="{FF2B5EF4-FFF2-40B4-BE49-F238E27FC236}">
                  <a16:creationId xmlns:a16="http://schemas.microsoft.com/office/drawing/2014/main" id="{372CBF17-B082-49FB-BC0D-B379B86E0F85}"/>
                </a:ext>
              </a:extLst>
            </p:cNvPr>
            <p:cNvSpPr/>
            <p:nvPr/>
          </p:nvSpPr>
          <p:spPr>
            <a:xfrm>
              <a:off x="678216" y="66116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Postman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</p:grpSp>
      <p:cxnSp>
        <p:nvCxnSpPr>
          <p:cNvPr id="150" name="Lige pilforbindelse 149">
            <a:extLst>
              <a:ext uri="{FF2B5EF4-FFF2-40B4-BE49-F238E27FC236}">
                <a16:creationId xmlns:a16="http://schemas.microsoft.com/office/drawing/2014/main" id="{6D840229-549E-4286-8233-DB8A4EF0A689}"/>
              </a:ext>
            </a:extLst>
          </p:cNvPr>
          <p:cNvCxnSpPr>
            <a:cxnSpLocks/>
          </p:cNvCxnSpPr>
          <p:nvPr/>
        </p:nvCxnSpPr>
        <p:spPr>
          <a:xfrm>
            <a:off x="896281" y="5109650"/>
            <a:ext cx="0" cy="40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uppe 150">
            <a:extLst>
              <a:ext uri="{FF2B5EF4-FFF2-40B4-BE49-F238E27FC236}">
                <a16:creationId xmlns:a16="http://schemas.microsoft.com/office/drawing/2014/main" id="{D718103B-31FA-4F83-B42A-B3F354D049D0}"/>
              </a:ext>
            </a:extLst>
          </p:cNvPr>
          <p:cNvGrpSpPr/>
          <p:nvPr/>
        </p:nvGrpSpPr>
        <p:grpSpPr>
          <a:xfrm>
            <a:off x="501662" y="5525598"/>
            <a:ext cx="1413650" cy="797299"/>
            <a:chOff x="678216" y="6611651"/>
            <a:chExt cx="1976259" cy="1010843"/>
          </a:xfrm>
        </p:grpSpPr>
        <p:sp>
          <p:nvSpPr>
            <p:cNvPr id="179" name="Rectangle 127">
              <a:extLst>
                <a:ext uri="{FF2B5EF4-FFF2-40B4-BE49-F238E27FC236}">
                  <a16:creationId xmlns:a16="http://schemas.microsoft.com/office/drawing/2014/main" id="{31FEEB93-214A-41CB-802C-132E705B7A94}"/>
                </a:ext>
              </a:extLst>
            </p:cNvPr>
            <p:cNvSpPr/>
            <p:nvPr/>
          </p:nvSpPr>
          <p:spPr>
            <a:xfrm>
              <a:off x="983016" y="69164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80" name="Rectangle 127">
              <a:extLst>
                <a:ext uri="{FF2B5EF4-FFF2-40B4-BE49-F238E27FC236}">
                  <a16:creationId xmlns:a16="http://schemas.microsoft.com/office/drawing/2014/main" id="{B4AA4927-787A-4521-8577-FFE4EE8EFA3E}"/>
                </a:ext>
              </a:extLst>
            </p:cNvPr>
            <p:cNvSpPr/>
            <p:nvPr/>
          </p:nvSpPr>
          <p:spPr>
            <a:xfrm>
              <a:off x="830616" y="67640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  <p:sp>
          <p:nvSpPr>
            <p:cNvPr id="181" name="Rectangle 127">
              <a:extLst>
                <a:ext uri="{FF2B5EF4-FFF2-40B4-BE49-F238E27FC236}">
                  <a16:creationId xmlns:a16="http://schemas.microsoft.com/office/drawing/2014/main" id="{CDCDA557-B856-4E40-8853-05ADE1A187F5}"/>
                </a:ext>
              </a:extLst>
            </p:cNvPr>
            <p:cNvSpPr/>
            <p:nvPr/>
          </p:nvSpPr>
          <p:spPr>
            <a:xfrm>
              <a:off x="678216" y="6611651"/>
              <a:ext cx="1671459" cy="7060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err="1">
                  <a:solidFill>
                    <a:schemeClr val="tx1"/>
                  </a:solidFill>
                </a:rPr>
                <a:t>MSTest</a:t>
              </a:r>
              <a:endParaRPr lang="en-GB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case</a:t>
              </a:r>
            </a:p>
          </p:txBody>
        </p:sp>
      </p:grpSp>
      <p:sp>
        <p:nvSpPr>
          <p:cNvPr id="152" name="Rectangle 127">
            <a:extLst>
              <a:ext uri="{FF2B5EF4-FFF2-40B4-BE49-F238E27FC236}">
                <a16:creationId xmlns:a16="http://schemas.microsoft.com/office/drawing/2014/main" id="{8FB60A05-4C8A-449B-A2CD-5C8F8FF15EA5}"/>
              </a:ext>
            </a:extLst>
          </p:cNvPr>
          <p:cNvSpPr/>
          <p:nvPr/>
        </p:nvSpPr>
        <p:spPr>
          <a:xfrm>
            <a:off x="2688771" y="5769244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53" name="Rectangle 127">
            <a:extLst>
              <a:ext uri="{FF2B5EF4-FFF2-40B4-BE49-F238E27FC236}">
                <a16:creationId xmlns:a16="http://schemas.microsoft.com/office/drawing/2014/main" id="{AAB6A873-05ED-42A9-84CC-0CAC9167C986}"/>
              </a:ext>
            </a:extLst>
          </p:cNvPr>
          <p:cNvSpPr/>
          <p:nvPr/>
        </p:nvSpPr>
        <p:spPr>
          <a:xfrm>
            <a:off x="2579757" y="5649039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FDCC0DF8-2C39-4F1D-8AD5-11002C9C5CD4}"/>
              </a:ext>
            </a:extLst>
          </p:cNvPr>
          <p:cNvSpPr/>
          <p:nvPr/>
        </p:nvSpPr>
        <p:spPr>
          <a:xfrm>
            <a:off x="4504080" y="5528834"/>
            <a:ext cx="1195622" cy="79406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plan</a:t>
            </a:r>
          </a:p>
        </p:txBody>
      </p:sp>
      <p:cxnSp>
        <p:nvCxnSpPr>
          <p:cNvPr id="155" name="Lige pilforbindelse 154">
            <a:extLst>
              <a:ext uri="{FF2B5EF4-FFF2-40B4-BE49-F238E27FC236}">
                <a16:creationId xmlns:a16="http://schemas.microsoft.com/office/drawing/2014/main" id="{DDA4D709-5E85-4CF0-97DB-AF62259AD96D}"/>
              </a:ext>
            </a:extLst>
          </p:cNvPr>
          <p:cNvCxnSpPr>
            <a:cxnSpLocks/>
            <a:stCxn id="181" idx="3"/>
            <a:endCxn id="158" idx="1"/>
          </p:cNvCxnSpPr>
          <p:nvPr/>
        </p:nvCxnSpPr>
        <p:spPr>
          <a:xfrm>
            <a:off x="1697284" y="5804043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Lige pilforbindelse 155">
            <a:extLst>
              <a:ext uri="{FF2B5EF4-FFF2-40B4-BE49-F238E27FC236}">
                <a16:creationId xmlns:a16="http://schemas.microsoft.com/office/drawing/2014/main" id="{3C3F887A-1425-41D3-AE8A-7B2E14F45A5F}"/>
              </a:ext>
            </a:extLst>
          </p:cNvPr>
          <p:cNvCxnSpPr>
            <a:cxnSpLocks/>
          </p:cNvCxnSpPr>
          <p:nvPr/>
        </p:nvCxnSpPr>
        <p:spPr>
          <a:xfrm>
            <a:off x="1801224" y="5924247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Lige pilforbindelse 156">
            <a:extLst>
              <a:ext uri="{FF2B5EF4-FFF2-40B4-BE49-F238E27FC236}">
                <a16:creationId xmlns:a16="http://schemas.microsoft.com/office/drawing/2014/main" id="{7A64BDBF-5B5B-46D8-A6F8-C0FCC49B0EA7}"/>
              </a:ext>
            </a:extLst>
          </p:cNvPr>
          <p:cNvCxnSpPr>
            <a:cxnSpLocks/>
          </p:cNvCxnSpPr>
          <p:nvPr/>
        </p:nvCxnSpPr>
        <p:spPr>
          <a:xfrm>
            <a:off x="1905165" y="6044451"/>
            <a:ext cx="773459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27">
            <a:extLst>
              <a:ext uri="{FF2B5EF4-FFF2-40B4-BE49-F238E27FC236}">
                <a16:creationId xmlns:a16="http://schemas.microsoft.com/office/drawing/2014/main" id="{612E8C99-27C5-412A-AE6E-881E21DC88E1}"/>
              </a:ext>
            </a:extLst>
          </p:cNvPr>
          <p:cNvSpPr/>
          <p:nvPr/>
        </p:nvSpPr>
        <p:spPr>
          <a:xfrm>
            <a:off x="2470743" y="5528834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 item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159" name="Lige pilforbindelse 158">
            <a:extLst>
              <a:ext uri="{FF2B5EF4-FFF2-40B4-BE49-F238E27FC236}">
                <a16:creationId xmlns:a16="http://schemas.microsoft.com/office/drawing/2014/main" id="{95AD20F9-FBC2-41D0-A234-685D41D9E08D}"/>
              </a:ext>
            </a:extLst>
          </p:cNvPr>
          <p:cNvCxnSpPr>
            <a:cxnSpLocks/>
          </p:cNvCxnSpPr>
          <p:nvPr/>
        </p:nvCxnSpPr>
        <p:spPr>
          <a:xfrm>
            <a:off x="3657642" y="5842078"/>
            <a:ext cx="84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Lige pilforbindelse 159">
            <a:extLst>
              <a:ext uri="{FF2B5EF4-FFF2-40B4-BE49-F238E27FC236}">
                <a16:creationId xmlns:a16="http://schemas.microsoft.com/office/drawing/2014/main" id="{2A7CD21D-E61E-431C-B18B-70E690956FA6}"/>
              </a:ext>
            </a:extLst>
          </p:cNvPr>
          <p:cNvCxnSpPr>
            <a:cxnSpLocks/>
          </p:cNvCxnSpPr>
          <p:nvPr/>
        </p:nvCxnSpPr>
        <p:spPr>
          <a:xfrm flipV="1">
            <a:off x="3761582" y="5962283"/>
            <a:ext cx="7467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Lige pilforbindelse 160">
            <a:extLst>
              <a:ext uri="{FF2B5EF4-FFF2-40B4-BE49-F238E27FC236}">
                <a16:creationId xmlns:a16="http://schemas.microsoft.com/office/drawing/2014/main" id="{0A918B29-EEA6-4260-9329-87553B0D20C1}"/>
              </a:ext>
            </a:extLst>
          </p:cNvPr>
          <p:cNvCxnSpPr>
            <a:cxnSpLocks/>
          </p:cNvCxnSpPr>
          <p:nvPr/>
        </p:nvCxnSpPr>
        <p:spPr>
          <a:xfrm>
            <a:off x="3865523" y="6082487"/>
            <a:ext cx="63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27">
            <a:extLst>
              <a:ext uri="{FF2B5EF4-FFF2-40B4-BE49-F238E27FC236}">
                <a16:creationId xmlns:a16="http://schemas.microsoft.com/office/drawing/2014/main" id="{657443D9-9D39-477D-AE7B-24C17FCE84DE}"/>
              </a:ext>
            </a:extLst>
          </p:cNvPr>
          <p:cNvSpPr/>
          <p:nvPr/>
        </p:nvSpPr>
        <p:spPr>
          <a:xfrm>
            <a:off x="6475570" y="5695579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163" name="Rectangle 127">
            <a:extLst>
              <a:ext uri="{FF2B5EF4-FFF2-40B4-BE49-F238E27FC236}">
                <a16:creationId xmlns:a16="http://schemas.microsoft.com/office/drawing/2014/main" id="{6DECE156-EC7F-49A7-BA68-0E18BE48DA57}"/>
              </a:ext>
            </a:extLst>
          </p:cNvPr>
          <p:cNvSpPr/>
          <p:nvPr/>
        </p:nvSpPr>
        <p:spPr>
          <a:xfrm>
            <a:off x="6366555" y="5575374"/>
            <a:ext cx="1195622" cy="55688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MS-hosted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test agent</a:t>
            </a:r>
          </a:p>
        </p:txBody>
      </p:sp>
      <p:sp>
        <p:nvSpPr>
          <p:cNvPr id="164" name="Rectangle 127">
            <a:extLst>
              <a:ext uri="{FF2B5EF4-FFF2-40B4-BE49-F238E27FC236}">
                <a16:creationId xmlns:a16="http://schemas.microsoft.com/office/drawing/2014/main" id="{75E4E472-A60E-46EF-A4A4-5D1F6D36AB1E}"/>
              </a:ext>
            </a:extLst>
          </p:cNvPr>
          <p:cNvSpPr/>
          <p:nvPr/>
        </p:nvSpPr>
        <p:spPr>
          <a:xfrm>
            <a:off x="6302736" y="5511513"/>
            <a:ext cx="1430812" cy="811384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5" name="Rectangle 127">
            <a:extLst>
              <a:ext uri="{FF2B5EF4-FFF2-40B4-BE49-F238E27FC236}">
                <a16:creationId xmlns:a16="http://schemas.microsoft.com/office/drawing/2014/main" id="{95EED2FC-0401-4D92-90AC-A786CB1B2521}"/>
              </a:ext>
            </a:extLst>
          </p:cNvPr>
          <p:cNvSpPr/>
          <p:nvPr/>
        </p:nvSpPr>
        <p:spPr>
          <a:xfrm>
            <a:off x="8229266" y="5511513"/>
            <a:ext cx="1430812" cy="811384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27">
            <a:extLst>
              <a:ext uri="{FF2B5EF4-FFF2-40B4-BE49-F238E27FC236}">
                <a16:creationId xmlns:a16="http://schemas.microsoft.com/office/drawing/2014/main" id="{0FBF9586-B38D-4BB5-BF26-42C33EA811D5}"/>
              </a:ext>
            </a:extLst>
          </p:cNvPr>
          <p:cNvSpPr/>
          <p:nvPr/>
        </p:nvSpPr>
        <p:spPr>
          <a:xfrm>
            <a:off x="10168903" y="5511513"/>
            <a:ext cx="1430812" cy="811384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7600" tIns="237600" rIns="237600" bIns="237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C8EA8292-AC39-4266-88BE-4B26CB1B4580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5701658" y="5917205"/>
            <a:ext cx="60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Lige pilforbindelse 167">
            <a:extLst>
              <a:ext uri="{FF2B5EF4-FFF2-40B4-BE49-F238E27FC236}">
                <a16:creationId xmlns:a16="http://schemas.microsoft.com/office/drawing/2014/main" id="{28136CFB-17C0-455B-9A37-50349C90EBA3}"/>
              </a:ext>
            </a:extLst>
          </p:cNvPr>
          <p:cNvCxnSpPr>
            <a:cxnSpLocks/>
          </p:cNvCxnSpPr>
          <p:nvPr/>
        </p:nvCxnSpPr>
        <p:spPr>
          <a:xfrm flipV="1">
            <a:off x="7740863" y="5917205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>
            <a:extLst>
              <a:ext uri="{FF2B5EF4-FFF2-40B4-BE49-F238E27FC236}">
                <a16:creationId xmlns:a16="http://schemas.microsoft.com/office/drawing/2014/main" id="{977641F2-D70E-4F2C-AA47-D9C2608A86F1}"/>
              </a:ext>
            </a:extLst>
          </p:cNvPr>
          <p:cNvCxnSpPr>
            <a:cxnSpLocks/>
          </p:cNvCxnSpPr>
          <p:nvPr/>
        </p:nvCxnSpPr>
        <p:spPr>
          <a:xfrm flipV="1">
            <a:off x="9660078" y="5917205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Billede 169">
            <a:extLst>
              <a:ext uri="{FF2B5EF4-FFF2-40B4-BE49-F238E27FC236}">
                <a16:creationId xmlns:a16="http://schemas.microsoft.com/office/drawing/2014/main" id="{59373C14-1BB9-4AB4-B650-A66E693E4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286" y="5546488"/>
            <a:ext cx="1025888" cy="754708"/>
          </a:xfrm>
          <a:prstGeom prst="rect">
            <a:avLst/>
          </a:prstGeom>
        </p:spPr>
      </p:pic>
      <p:pic>
        <p:nvPicPr>
          <p:cNvPr id="171" name="Picture 10" descr="Test Automation Reporting with Azure DevOps CI in .NET Projects">
            <a:extLst>
              <a:ext uri="{FF2B5EF4-FFF2-40B4-BE49-F238E27FC236}">
                <a16:creationId xmlns:a16="http://schemas.microsoft.com/office/drawing/2014/main" id="{416B4AA4-FC02-495F-8F34-BFE66DB1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070" y="5558205"/>
            <a:ext cx="1057839" cy="7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Lige pilforbindelse 171">
            <a:extLst>
              <a:ext uri="{FF2B5EF4-FFF2-40B4-BE49-F238E27FC236}">
                <a16:creationId xmlns:a16="http://schemas.microsoft.com/office/drawing/2014/main" id="{718AEDA1-B224-4A30-97FD-7963D533475C}"/>
              </a:ext>
            </a:extLst>
          </p:cNvPr>
          <p:cNvCxnSpPr>
            <a:cxnSpLocks/>
          </p:cNvCxnSpPr>
          <p:nvPr/>
        </p:nvCxnSpPr>
        <p:spPr>
          <a:xfrm>
            <a:off x="1025038" y="5227315"/>
            <a:ext cx="0" cy="29828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Lige pilforbindelse 172">
            <a:extLst>
              <a:ext uri="{FF2B5EF4-FFF2-40B4-BE49-F238E27FC236}">
                <a16:creationId xmlns:a16="http://schemas.microsoft.com/office/drawing/2014/main" id="{A83244C9-A49E-4EDA-8636-9430C457873F}"/>
              </a:ext>
            </a:extLst>
          </p:cNvPr>
          <p:cNvCxnSpPr>
            <a:cxnSpLocks/>
          </p:cNvCxnSpPr>
          <p:nvPr/>
        </p:nvCxnSpPr>
        <p:spPr>
          <a:xfrm>
            <a:off x="1153795" y="5350061"/>
            <a:ext cx="0" cy="1755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kstfelt 173">
            <a:extLst>
              <a:ext uri="{FF2B5EF4-FFF2-40B4-BE49-F238E27FC236}">
                <a16:creationId xmlns:a16="http://schemas.microsoft.com/office/drawing/2014/main" id="{3C9CF9ED-5CD8-433B-AE39-24EDF6D0679F}"/>
              </a:ext>
            </a:extLst>
          </p:cNvPr>
          <p:cNvSpPr txBox="1"/>
          <p:nvPr/>
        </p:nvSpPr>
        <p:spPr>
          <a:xfrm>
            <a:off x="112071" y="2599127"/>
            <a:ext cx="282605" cy="3485773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da-DK" sz="1600" b="1" dirty="0"/>
              <a:t>A</a:t>
            </a:r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r>
              <a:rPr lang="da-DK" sz="1600" b="1" dirty="0"/>
              <a:t>B</a:t>
            </a:r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r>
              <a:rPr lang="da-DK" sz="1600" b="1" dirty="0"/>
              <a:t>C</a:t>
            </a:r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endParaRPr lang="da-DK" sz="1600" b="1" dirty="0"/>
          </a:p>
          <a:p>
            <a:pPr algn="l"/>
            <a:r>
              <a:rPr lang="da-DK" sz="1600" b="1" dirty="0"/>
              <a:t>D</a:t>
            </a:r>
          </a:p>
        </p:txBody>
      </p:sp>
      <p:sp>
        <p:nvSpPr>
          <p:cNvPr id="175" name="Rectangle 127">
            <a:extLst>
              <a:ext uri="{FF2B5EF4-FFF2-40B4-BE49-F238E27FC236}">
                <a16:creationId xmlns:a16="http://schemas.microsoft.com/office/drawing/2014/main" id="{447F4A7C-50BB-48C7-87A7-51217AFD16F6}"/>
              </a:ext>
            </a:extLst>
          </p:cNvPr>
          <p:cNvSpPr/>
          <p:nvPr/>
        </p:nvSpPr>
        <p:spPr>
          <a:xfrm>
            <a:off x="7134226" y="5404290"/>
            <a:ext cx="538616" cy="14197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76" name="Rectangle 127">
            <a:extLst>
              <a:ext uri="{FF2B5EF4-FFF2-40B4-BE49-F238E27FC236}">
                <a16:creationId xmlns:a16="http://schemas.microsoft.com/office/drawing/2014/main" id="{C27162B5-4282-4677-9C13-02A911A565C7}"/>
              </a:ext>
            </a:extLst>
          </p:cNvPr>
          <p:cNvSpPr/>
          <p:nvPr/>
        </p:nvSpPr>
        <p:spPr>
          <a:xfrm>
            <a:off x="7179620" y="2480046"/>
            <a:ext cx="515028" cy="14197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77" name="Rectangle 127">
            <a:extLst>
              <a:ext uri="{FF2B5EF4-FFF2-40B4-BE49-F238E27FC236}">
                <a16:creationId xmlns:a16="http://schemas.microsoft.com/office/drawing/2014/main" id="{ADBAFD3B-D9BD-4DB6-9A96-90C169771AB3}"/>
              </a:ext>
            </a:extLst>
          </p:cNvPr>
          <p:cNvSpPr/>
          <p:nvPr/>
        </p:nvSpPr>
        <p:spPr>
          <a:xfrm>
            <a:off x="7179620" y="3445043"/>
            <a:ext cx="515028" cy="14197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178" name="Lige pilforbindelse 177">
            <a:extLst>
              <a:ext uri="{FF2B5EF4-FFF2-40B4-BE49-F238E27FC236}">
                <a16:creationId xmlns:a16="http://schemas.microsoft.com/office/drawing/2014/main" id="{6D49D040-F998-4235-9D90-40CD6BE14C0B}"/>
              </a:ext>
            </a:extLst>
          </p:cNvPr>
          <p:cNvCxnSpPr>
            <a:cxnSpLocks/>
          </p:cNvCxnSpPr>
          <p:nvPr/>
        </p:nvCxnSpPr>
        <p:spPr>
          <a:xfrm flipV="1">
            <a:off x="5699702" y="3024864"/>
            <a:ext cx="60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2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Jan Borup Jakobsen</dc:creator>
  <cp:lastModifiedBy>Jan Borup Jakobsen</cp:lastModifiedBy>
  <cp:revision>2</cp:revision>
  <dcterms:created xsi:type="dcterms:W3CDTF">2020-10-07T13:22:51Z</dcterms:created>
  <dcterms:modified xsi:type="dcterms:W3CDTF">2020-10-07T13:32:15Z</dcterms:modified>
</cp:coreProperties>
</file>